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ogle Sans Text"/>
      <p:regular r:id="rId17"/>
      <p:bold r:id="rId18"/>
      <p:italic r:id="rId19"/>
      <p:boldItalic r:id="rId20"/>
    </p:embeddedFont>
    <p:embeddedFont>
      <p:font typeface="Google Sans Text Medium" panose="020B0503030502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eZD6LenN7FYUAXq9T1HLS3UKA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E71137-A276-4C57-AD3B-2A209A64C124}">
  <a:tblStyle styleId="{F0E71137-A276-4C57-AD3B-2A209A64C1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be2a2ee6e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9be2a2ee6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be2a2ee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be2a2ee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13004" y="1371600"/>
            <a:ext cx="11365992" cy="147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13004" y="1371600"/>
            <a:ext cx="11365992" cy="147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13004" y="551310"/>
            <a:ext cx="11365992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ravi-ippm-csi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17531" y="2458100"/>
            <a:ext cx="9132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Google Sans Text Medium"/>
                <a:ea typeface="Google Sans Text Medium"/>
                <a:cs typeface="Google Sans Text Medium"/>
                <a:sym typeface="Google Sans Text Medium"/>
              </a:rPr>
              <a:t>Congestion Signaling (CSIG)</a:t>
            </a:r>
            <a:endParaRPr sz="4800">
              <a:solidFill>
                <a:srgbClr val="000000"/>
              </a:solidFill>
              <a:latin typeface="Google Sans Text Medium"/>
              <a:ea typeface="Google Sans Text Medium"/>
              <a:cs typeface="Google Sans Text Medium"/>
              <a:sym typeface="Google Sans Text Medium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17533" y="3382818"/>
            <a:ext cx="83644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7" i="1">
                <a:solidFill>
                  <a:srgbClr val="666666"/>
                </a:solidFill>
                <a:highlight>
                  <a:srgbClr val="FFFFFF"/>
                </a:highlight>
                <a:latin typeface="Google Sans Text"/>
                <a:ea typeface="Google Sans Text"/>
                <a:cs typeface="Google Sans Text"/>
                <a:sym typeface="Google Sans Text"/>
              </a:rPr>
              <a:t>Simple and Effective In-band Network Signals for Efficient Traffic Management in Datacenter Networks</a:t>
            </a:r>
            <a:endParaRPr sz="3200" i="1">
              <a:solidFill>
                <a:srgbClr val="666666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11800" y="5373801"/>
            <a:ext cx="5896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IEEE 802 Nendica Meeting</a:t>
            </a:r>
            <a:endParaRPr sz="2400" i="1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November 16, 2023</a:t>
            </a:r>
            <a:endParaRPr sz="2400" i="1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cxnSp>
        <p:nvCxnSpPr>
          <p:cNvPr id="98" name="Google Shape;98;p1"/>
          <p:cNvCxnSpPr/>
          <p:nvPr/>
        </p:nvCxnSpPr>
        <p:spPr>
          <a:xfrm>
            <a:off x="491333" y="4391167"/>
            <a:ext cx="106352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1CFFF0-1345-65F5-427A-51677E37F453}"/>
              </a:ext>
            </a:extLst>
          </p:cNvPr>
          <p:cNvSpPr txBox="1"/>
          <p:nvPr/>
        </p:nvSpPr>
        <p:spPr>
          <a:xfrm>
            <a:off x="3774333" y="4443814"/>
            <a:ext cx="464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Paul Bottorff (HPE)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Jai Kumar (Broadcom)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body" idx="1"/>
          </p:nvPr>
        </p:nvSpPr>
        <p:spPr>
          <a:xfrm>
            <a:off x="636494" y="2914837"/>
            <a:ext cx="10515600" cy="10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Thank You</a:t>
            </a: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681945" y="726123"/>
            <a:ext cx="11365992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/>
              <a:t>Networking for ML Workloads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64800" y="1327200"/>
            <a:ext cx="10882400" cy="5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825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ogle Sans Text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Trend: More accelerators, more bandwidth per accelerator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scaling → exercises shared data center network fabric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-4825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ogle Sans Text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efficiency is critical for AI/ML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Bursty traffic, large # of connections, flow collisions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synchronized bursts stress the network unlike traditional compute / storage applications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→ throughput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latency sensitive,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 / serving → latency sensitive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-482588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oogle Sans Text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performance directly impacts Training step time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Barrier collectives in training sensitive to 100p network latency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170" marR="0" lvl="1" indent="-4317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 Text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Throughput sensitive where compute/communication overlap.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557422"/>
            <a:ext cx="10775004" cy="498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663" lvl="0" indent="-34766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 or 3 stage CLOS or Dragonfly+ topologies</a:t>
            </a:r>
            <a:endParaRPr dirty="0"/>
          </a:p>
          <a:p>
            <a:pPr marL="409575" lvl="0" indent="-4095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High bandwidth, high radix, ultra low latency switches</a:t>
            </a:r>
            <a:endParaRPr dirty="0"/>
          </a:p>
          <a:p>
            <a:pPr marL="695325" lvl="1" indent="-4095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AI Inference: Needs Latency SLA aimed at distributed models</a:t>
            </a:r>
            <a:endParaRPr dirty="0"/>
          </a:p>
          <a:p>
            <a:pPr marL="695325" lvl="1" indent="-4095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AI Training: Needs High bandwidth, low latency for small models</a:t>
            </a:r>
            <a:endParaRPr dirty="0"/>
          </a:p>
          <a:p>
            <a:pPr marL="409575" lvl="0" indent="-4095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256K+ network endpoints</a:t>
            </a:r>
            <a:endParaRPr dirty="0"/>
          </a:p>
          <a:p>
            <a:pPr marL="409575" lvl="0" indent="-4095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Low tail latency and FCT</a:t>
            </a:r>
            <a:endParaRPr dirty="0"/>
          </a:p>
          <a:p>
            <a:pPr marL="409575" lvl="0" indent="-4095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High performant transport in tandem with efficient end-to-end congestion control </a:t>
            </a:r>
            <a:endParaRPr dirty="0"/>
          </a:p>
          <a:p>
            <a:pPr marL="409575" lvl="0" indent="-4095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Network signals for optimal bandwidth utilization, flow ramp up and scheduling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681945" y="726123"/>
            <a:ext cx="11365992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/>
              <a:t>Networking for ML Workloads  continued</a:t>
            </a:r>
            <a:r>
              <a:rPr lang="en-US"/>
              <a:t>…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be2a2ee6e_0_91"/>
          <p:cNvSpPr txBox="1"/>
          <p:nvPr/>
        </p:nvSpPr>
        <p:spPr>
          <a:xfrm>
            <a:off x="762916" y="906629"/>
            <a:ext cx="112005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PMTU overhead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Increased switch latency, power budget and hardware complexity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Difficulty in working with tunneled domains and complexity in propagating INT metadata stack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 very well suited for brownfield deployment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Protocols using IPv6 Hop-by-Hop options are processed in slow path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Considerable overhead for small sized packets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g29be2a2ee6e_0_91"/>
          <p:cNvSpPr/>
          <p:nvPr/>
        </p:nvSpPr>
        <p:spPr>
          <a:xfrm>
            <a:off x="8436429" y="4461650"/>
            <a:ext cx="3526987" cy="1744308"/>
          </a:xfrm>
          <a:prstGeom prst="irregularSeal1">
            <a:avLst/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Enters CSIG</a:t>
            </a:r>
            <a:endParaRPr sz="2800"/>
          </a:p>
        </p:txBody>
      </p:sp>
      <p:sp>
        <p:nvSpPr>
          <p:cNvPr id="118" name="Google Shape;118;g29be2a2ee6e_0_91"/>
          <p:cNvSpPr txBox="1">
            <a:spLocks noGrp="1"/>
          </p:cNvSpPr>
          <p:nvPr>
            <p:ph type="title"/>
          </p:nvPr>
        </p:nvSpPr>
        <p:spPr>
          <a:xfrm>
            <a:off x="702493" y="623382"/>
            <a:ext cx="11366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Limitations of Existing INT Technologies</a:t>
            </a:r>
            <a:endParaRPr/>
          </a:p>
        </p:txBody>
      </p:sp>
      <p:sp>
        <p:nvSpPr>
          <p:cNvPr id="119" name="Google Shape;119;g29be2a2ee6e_0_91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be2a2ee6e_0_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3400">
                <a:latin typeface="Google Sans Text"/>
                <a:ea typeface="Google Sans Text"/>
                <a:cs typeface="Google Sans Text"/>
                <a:sym typeface="Google Sans Text"/>
              </a:rPr>
              <a:t>CSIG: Practical &amp; Effective In-band Signaling protocol</a:t>
            </a:r>
            <a:endParaRPr sz="3400"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6" name="Google Shape;126;g29be2a2ee6e_0_0"/>
          <p:cNvSpPr txBox="1"/>
          <p:nvPr/>
        </p:nvSpPr>
        <p:spPr>
          <a:xfrm>
            <a:off x="4375300" y="1642533"/>
            <a:ext cx="7735200" cy="4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25450" algn="l" rtl="0"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Google Sans Text"/>
              <a:buChar char="●"/>
            </a:pPr>
            <a:r>
              <a:rPr lang="en-US" sz="2100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Provides fixed-length simple summaries from the path bottlenecks</a:t>
            </a:r>
            <a:endParaRPr sz="2100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609600" lvl="0" indent="-425450" algn="l" rtl="0"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Google Sans Text"/>
              <a:buChar char="●"/>
            </a:pPr>
            <a:r>
              <a:rPr lang="en-US" sz="2100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Designed for Congestion Control, Traffic Management and Network debuggability use-cases</a:t>
            </a:r>
            <a:endParaRPr sz="2100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609600" lvl="0" indent="-425450" algn="l" rtl="0"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Google Sans Text"/>
              <a:buChar char="●"/>
            </a:pPr>
            <a:r>
              <a:rPr lang="en-US" sz="2100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Designed for brownfield deployment with backward compatibility / interoperability</a:t>
            </a:r>
            <a:endParaRPr sz="2100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609600" lvl="0" indent="-425450" algn="l" rtl="0"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Google Sans Text"/>
              <a:buChar char="●"/>
            </a:pPr>
            <a:r>
              <a:rPr lang="en-US" sz="2100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Link to IETF Draft - </a:t>
            </a:r>
            <a:r>
              <a:rPr lang="en-US" sz="2100" u="sng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https://datatracker.ietf.org/doc/draft-ravi-ippm-csig/ </a:t>
            </a:r>
            <a:r>
              <a:rPr lang="en-US" sz="2100">
                <a:solidFill>
                  <a:srgbClr val="434343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  </a:t>
            </a:r>
            <a:endParaRPr sz="2100">
              <a:solidFill>
                <a:srgbClr val="434343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7" name="Google Shape;127;g29be2a2ee6e_0_0"/>
          <p:cNvSpPr/>
          <p:nvPr/>
        </p:nvSpPr>
        <p:spPr>
          <a:xfrm>
            <a:off x="217203" y="1600453"/>
            <a:ext cx="4224000" cy="4218300"/>
          </a:xfrm>
          <a:prstGeom prst="roundRect">
            <a:avLst>
              <a:gd name="adj" fmla="val 4587"/>
            </a:avLst>
          </a:prstGeom>
          <a:solidFill>
            <a:srgbClr val="EFEFEF"/>
          </a:solidFill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8" name="Google Shape;128;g29be2a2ee6e_0_0"/>
          <p:cNvSpPr/>
          <p:nvPr/>
        </p:nvSpPr>
        <p:spPr>
          <a:xfrm>
            <a:off x="2974369" y="1738391"/>
            <a:ext cx="1185900" cy="1664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HW Offloaded Transport</a:t>
            </a:r>
            <a:endParaRPr sz="13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29" name="Google Shape;129;g29be2a2ee6e_0_0"/>
          <p:cNvSpPr/>
          <p:nvPr/>
        </p:nvSpPr>
        <p:spPr>
          <a:xfrm>
            <a:off x="1805836" y="1738391"/>
            <a:ext cx="1070100" cy="1664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TCP</a:t>
            </a: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0" name="Google Shape;130;g29be2a2ee6e_0_0"/>
          <p:cNvSpPr/>
          <p:nvPr/>
        </p:nvSpPr>
        <p:spPr>
          <a:xfrm>
            <a:off x="521303" y="2823320"/>
            <a:ext cx="1185900" cy="5799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UDP</a:t>
            </a: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1" name="Google Shape;131;g29be2a2ee6e_0_0"/>
          <p:cNvSpPr/>
          <p:nvPr/>
        </p:nvSpPr>
        <p:spPr>
          <a:xfrm>
            <a:off x="506803" y="3558197"/>
            <a:ext cx="3644700" cy="579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IP</a:t>
            </a: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2" name="Google Shape;132;g29be2a2ee6e_0_0"/>
          <p:cNvSpPr/>
          <p:nvPr/>
        </p:nvSpPr>
        <p:spPr>
          <a:xfrm>
            <a:off x="546769" y="4268764"/>
            <a:ext cx="3644700" cy="579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F6B7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CSIG-tag</a:t>
            </a: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3" name="Google Shape;133;g29be2a2ee6e_0_0"/>
          <p:cNvSpPr/>
          <p:nvPr/>
        </p:nvSpPr>
        <p:spPr>
          <a:xfrm>
            <a:off x="546769" y="4979331"/>
            <a:ext cx="3644700" cy="579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1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Ethernet</a:t>
            </a:r>
            <a:endParaRPr sz="21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4" name="Google Shape;134;g29be2a2ee6e_0_0"/>
          <p:cNvSpPr/>
          <p:nvPr/>
        </p:nvSpPr>
        <p:spPr>
          <a:xfrm>
            <a:off x="521303" y="1738391"/>
            <a:ext cx="1185900" cy="9300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Custom Transport</a:t>
            </a:r>
            <a:endParaRPr sz="15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  <p:sp>
        <p:nvSpPr>
          <p:cNvPr id="135" name="Google Shape;135;g29be2a2ee6e_0_0"/>
          <p:cNvSpPr/>
          <p:nvPr/>
        </p:nvSpPr>
        <p:spPr>
          <a:xfrm>
            <a:off x="608008" y="1850823"/>
            <a:ext cx="3450300" cy="234900"/>
          </a:xfrm>
          <a:prstGeom prst="roundRect">
            <a:avLst>
              <a:gd name="adj" fmla="val 16667"/>
            </a:avLst>
          </a:prstGeom>
          <a:solidFill>
            <a:srgbClr val="FFFFFF">
              <a:alpha val="56860"/>
            </a:srgbClr>
          </a:solidFill>
          <a:ln w="25400" cap="flat" cmpd="sng">
            <a:solidFill>
              <a:srgbClr val="F6B7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500" i="0" u="none" strike="noStrike" cap="none">
                <a:solidFill>
                  <a:srgbClr val="000000"/>
                </a:solidFill>
                <a:latin typeface="Google Sans Text"/>
                <a:ea typeface="Google Sans Text"/>
                <a:cs typeface="Google Sans Text"/>
                <a:sym typeface="Google Sans Text"/>
              </a:rPr>
              <a:t>CSIG Reflection</a:t>
            </a:r>
            <a:endParaRPr sz="1500" i="0" u="none" strike="noStrike" cap="none">
              <a:solidFill>
                <a:srgbClr val="000000"/>
              </a:solidFill>
              <a:latin typeface="Google Sans Text"/>
              <a:ea typeface="Google Sans Text"/>
              <a:cs typeface="Google Sans Text"/>
              <a:sym typeface="Google Sans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413004" y="458992"/>
            <a:ext cx="11365992" cy="5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CSIG Tag 4B Version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245623" y="4646780"/>
            <a:ext cx="836699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Byte 1-4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bits	- CSIG-ethtype: IEEE allocated code point for 4Byte CSIG frame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bits	- T: Signal Type (0:minABW, 1: minABW/C, 2:maxDelay) [maxQueueSize/C][sumTrimTxByte per port or per trim queue]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bit	- reserved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bit	- S: Signal: Bucketed Signal Value (fully configurable)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bits	- LM: Locator Metadata of bottleneck link (fully configurable per port information)[Port down notification back to sender]</a:t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245624" y="1513058"/>
            <a:ext cx="10053380" cy="3202172"/>
            <a:chOff x="1245624" y="1844655"/>
            <a:chExt cx="10053380" cy="3202172"/>
          </a:xfrm>
        </p:grpSpPr>
        <p:grpSp>
          <p:nvGrpSpPr>
            <p:cNvPr id="143" name="Google Shape;143;p5"/>
            <p:cNvGrpSpPr/>
            <p:nvPr/>
          </p:nvGrpSpPr>
          <p:grpSpPr>
            <a:xfrm>
              <a:off x="1245624" y="1844655"/>
              <a:ext cx="9955530" cy="2034000"/>
              <a:chOff x="1314450" y="2310765"/>
              <a:chExt cx="9955530" cy="2034000"/>
            </a:xfrm>
          </p:grpSpPr>
          <p:grpSp>
            <p:nvGrpSpPr>
              <p:cNvPr id="144" name="Google Shape;144;p5"/>
              <p:cNvGrpSpPr/>
              <p:nvPr/>
            </p:nvGrpSpPr>
            <p:grpSpPr>
              <a:xfrm>
                <a:off x="1314450" y="2310765"/>
                <a:ext cx="9955530" cy="2009775"/>
                <a:chOff x="1314450" y="2310765"/>
                <a:chExt cx="9955530" cy="2009775"/>
              </a:xfrm>
            </p:grpSpPr>
            <p:pic>
              <p:nvPicPr>
                <p:cNvPr id="145" name="Google Shape;145;p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1314450" y="2310765"/>
                  <a:ext cx="9955530" cy="2009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6" name="Google Shape;146;p5"/>
                <p:cNvSpPr/>
                <p:nvPr/>
              </p:nvSpPr>
              <p:spPr>
                <a:xfrm>
                  <a:off x="6000750" y="3877733"/>
                  <a:ext cx="788670" cy="20320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 b="1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CSIG</a:t>
                  </a:r>
                  <a:endParaRPr/>
                </a:p>
              </p:txBody>
            </p:sp>
          </p:grpSp>
          <p:sp>
            <p:nvSpPr>
              <p:cNvPr id="147" name="Google Shape;147;p5"/>
              <p:cNvSpPr/>
              <p:nvPr/>
            </p:nvSpPr>
            <p:spPr>
              <a:xfrm>
                <a:off x="5989320" y="4080933"/>
                <a:ext cx="788670" cy="1270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 | 2  | 3  | 4</a:t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6000750" y="4217765"/>
                <a:ext cx="788670" cy="127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" name="Google Shape;149;p5"/>
            <p:cNvSpPr/>
            <p:nvPr/>
          </p:nvSpPr>
          <p:spPr>
            <a:xfrm>
              <a:off x="5367412" y="4185053"/>
              <a:ext cx="5931592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0                   1                   2                   3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0 1 2 3 4 5 6 7 8 9 0 1 2 3 4 5 6 7 8 9 0 1 2 3 4 5 6 7 8 9 0 1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+-+-+-+-+-+-+-+-+-+-+-+-+-+-+-+-+-+-+-+-+-+-+-+-+-+-+-+-+-+-+-+-+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|        CSIG-ethtype           |  T  |R| Signal  |  Locator    |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+-+-+-+-+-+-+-+-+-+-+-+-+-+-+-+-+-+-+-+-+-+-+-+-+-+-+-+-+-+-+-+-+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0" name="Google Shape;150;p5"/>
            <p:cNvCxnSpPr>
              <a:stCxn id="148" idx="1"/>
            </p:cNvCxnSpPr>
            <p:nvPr/>
          </p:nvCxnSpPr>
          <p:spPr>
            <a:xfrm>
              <a:off x="5931924" y="3815155"/>
              <a:ext cx="0" cy="3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5"/>
            <p:cNvCxnSpPr>
              <a:stCxn id="148" idx="3"/>
            </p:cNvCxnSpPr>
            <p:nvPr/>
          </p:nvCxnSpPr>
          <p:spPr>
            <a:xfrm>
              <a:off x="6720594" y="3815155"/>
              <a:ext cx="4047900" cy="39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413004" y="458992"/>
            <a:ext cx="11365992" cy="5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CSIG Tag 8B Version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1018794" y="4738456"/>
            <a:ext cx="64221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Byte 1-4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bits	- CSIG-ethtype: IEEE allocated code point for 8Byte CSIG frame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 bits	- LM: Locator Metadata of bottleneck link (fully configurable per port information)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Byte 5-8</a:t>
            </a:r>
            <a:endParaRPr sz="12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bits	- T: Signal Type (0:minABW, 1: minABW/C, 2:maxDelay)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bits	- S: Signal: Quantized Signal Value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bits	- Reserved</a:t>
            </a:r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>
            <a:off x="1245624" y="1392373"/>
            <a:ext cx="10076240" cy="3509705"/>
            <a:chOff x="1245624" y="1844655"/>
            <a:chExt cx="10076240" cy="3509705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1245624" y="1844655"/>
              <a:ext cx="9955530" cy="2009775"/>
              <a:chOff x="1245624" y="1844655"/>
              <a:chExt cx="9955530" cy="2009775"/>
            </a:xfrm>
          </p:grpSpPr>
          <p:pic>
            <p:nvPicPr>
              <p:cNvPr id="160" name="Google Shape;160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45624" y="1844655"/>
                <a:ext cx="9955530" cy="2009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/>
              <p:nvPr/>
            </p:nvSpPr>
            <p:spPr>
              <a:xfrm>
                <a:off x="5931924" y="3411623"/>
                <a:ext cx="788670" cy="203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CSIG</a:t>
                </a:r>
                <a:endParaRPr/>
              </a:p>
            </p:txBody>
          </p:sp>
        </p:grpSp>
        <p:sp>
          <p:nvSpPr>
            <p:cNvPr id="162" name="Google Shape;162;p6"/>
            <p:cNvSpPr/>
            <p:nvPr/>
          </p:nvSpPr>
          <p:spPr>
            <a:xfrm>
              <a:off x="5931924" y="3614823"/>
              <a:ext cx="788670" cy="127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 | 2  | 3  | 4</a:t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390272" y="4184809"/>
              <a:ext cx="5931592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0                   1                   2                   3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 0 1 2 3 4 5 6 7 8 9 0 1 2 3 4 5 6 7 8 9 0 1 2 3 4 5 6 7 8 9 0 1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+-+-+-+-+-+-+-+-+-+-+-+-+-+-+-+-+-+-+-+-+-+-+-+-+-+-+-+-+-+-+-+-+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|        CSIG-ethtype            |            Locator            |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+-+-+-+-+-+-+-+-+-+-+-+-+-+-+-+-+-+-+-+-+-+-+-+-+-+-+-+-+-+-+-+-+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|   T   |             Signal Value              |   Reserved    |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+-+-+-+-+-+-+-+-+-+-+-+-+-+-+-+-+-+-+-+-+-+-+-+-+-+-+-+-+-+-+-+-+</a:t>
              </a:r>
              <a:endParaRPr/>
            </a:p>
          </p:txBody>
        </p:sp>
        <p:cxnSp>
          <p:nvCxnSpPr>
            <p:cNvPr id="164" name="Google Shape;164;p6"/>
            <p:cNvCxnSpPr/>
            <p:nvPr/>
          </p:nvCxnSpPr>
          <p:spPr>
            <a:xfrm>
              <a:off x="5931924" y="3906595"/>
              <a:ext cx="0" cy="3930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6730433" y="3945023"/>
              <a:ext cx="4037979" cy="26318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6" name="Google Shape;166;p6"/>
            <p:cNvSpPr/>
            <p:nvPr/>
          </p:nvSpPr>
          <p:spPr>
            <a:xfrm>
              <a:off x="5925414" y="3747559"/>
              <a:ext cx="788670" cy="1270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 | 6  | 7  | 8</a:t>
              </a:r>
              <a:endParaRPr/>
            </a:p>
          </p:txBody>
        </p:sp>
      </p:grpSp>
      <p:sp>
        <p:nvSpPr>
          <p:cNvPr id="167" name="Google Shape;167;p6"/>
          <p:cNvSpPr txBox="1"/>
          <p:nvPr/>
        </p:nvSpPr>
        <p:spPr>
          <a:xfrm>
            <a:off x="7798818" y="5806440"/>
            <a:ext cx="3854516" cy="46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8B: Fixed step function BW quantization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4B: Fully configurable 32 BW range buckets </a:t>
            </a:r>
            <a:endParaRPr/>
          </a:p>
        </p:txBody>
      </p:sp>
      <p:pic>
        <p:nvPicPr>
          <p:cNvPr id="168" name="Google Shape;168;p6" descr="page13image26539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5499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413004" y="458992"/>
            <a:ext cx="11365992" cy="5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Ether Type Layering</a:t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683700" y="4565252"/>
            <a:ext cx="9475500" cy="1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Bridge Domain will forward the traffic and “MAY” update the CSIG Tag if bridging device is capable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Routed Domain need to understand the new ethtype and router will treat CSIG tag either as opaque tag for forwarding or will update the tag.</a:t>
            </a:r>
            <a:endParaRPr/>
          </a:p>
        </p:txBody>
      </p:sp>
      <p:graphicFrame>
        <p:nvGraphicFramePr>
          <p:cNvPr id="175" name="Google Shape;175;p7"/>
          <p:cNvGraphicFramePr/>
          <p:nvPr/>
        </p:nvGraphicFramePr>
        <p:xfrm>
          <a:off x="683700" y="1727825"/>
          <a:ext cx="10193625" cy="2575765"/>
        </p:xfrm>
        <a:graphic>
          <a:graphicData uri="http://schemas.openxmlformats.org/drawingml/2006/table">
            <a:tbl>
              <a:tblPr>
                <a:noFill/>
                <a:tableStyleId>{F0E71137-A276-4C57-AD3B-2A209A64C124}</a:tableStyleId>
              </a:tblPr>
              <a:tblGrid>
                <a:gridCol w="15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ARPA</a:t>
                      </a:r>
                      <a:endParaRPr sz="1600"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dstmac / srcmac /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 csig-tag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/ ethertype / payload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802.1q: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dstmac / srcmac / vlan-tag /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 csig-tag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 / ethertype / payload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802.1ad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dstmac / srcmac / vlan-tag / vlan-tag /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csig-tag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/ ethertype  / payload</a:t>
                      </a:r>
                      <a:endParaRPr sz="16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802.1ad tunnel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dstmac / srcmac / vlan-tag / vlan-tag / vlan-tag / vlan-tag /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 csig-tag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/ ethertype / payload</a:t>
                      </a:r>
                      <a:endParaRPr sz="16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802.1ae</a:t>
                      </a:r>
                      <a:endParaRPr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dstmac / srcmac / security-tag / vlan-tag /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csig-tag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Google Sans Text"/>
                          <a:ea typeface="Google Sans Text"/>
                          <a:cs typeface="Google Sans Text"/>
                          <a:sym typeface="Google Sans Text"/>
                        </a:rPr>
                        <a:t> / ethertype / payload</a:t>
                      </a:r>
                      <a:endParaRPr sz="16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Google Sans Text"/>
                        <a:ea typeface="Google Sans Text"/>
                        <a:cs typeface="Google Sans Text"/>
                        <a:sym typeface="Google Sans Tex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998932" y="1286988"/>
            <a:ext cx="8421141" cy="490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Google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Broadcom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 Cisco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HPE</a:t>
            </a:r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Backed By Industry Leaders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raft-lemon-vxlan-gpe-gb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792</Words>
  <Application>Microsoft Macintosh PowerPoint</Application>
  <PresentationFormat>Widescreen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Google Sans Text</vt:lpstr>
      <vt:lpstr>Google Sans Text Medium</vt:lpstr>
      <vt:lpstr>Calibri</vt:lpstr>
      <vt:lpstr>Noto Sans Symbols</vt:lpstr>
      <vt:lpstr>Courier New</vt:lpstr>
      <vt:lpstr>draft-lemon-vxlan-gpe-gbp</vt:lpstr>
      <vt:lpstr>PowerPoint Presentation</vt:lpstr>
      <vt:lpstr>Networking for ML Workloads</vt:lpstr>
      <vt:lpstr>Networking for ML Workloads  continued…</vt:lpstr>
      <vt:lpstr>Limitations of Existing INT Technologies</vt:lpstr>
      <vt:lpstr>CSIG: Practical &amp; Effective In-band Signaling protocol</vt:lpstr>
      <vt:lpstr>CSIG Tag 4B Version</vt:lpstr>
      <vt:lpstr>CSIG Tag 8B Version</vt:lpstr>
      <vt:lpstr>Ether Type Layering</vt:lpstr>
      <vt:lpstr>Backed By Industry Leaders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 Kumar</dc:creator>
  <cp:lastModifiedBy>Jai Kumar</cp:lastModifiedBy>
  <cp:revision>3</cp:revision>
  <dcterms:created xsi:type="dcterms:W3CDTF">2018-10-11T22:23:35Z</dcterms:created>
  <dcterms:modified xsi:type="dcterms:W3CDTF">2023-11-16T02:41:36Z</dcterms:modified>
</cp:coreProperties>
</file>