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340" r:id="rId3"/>
    <p:sldId id="361" r:id="rId4"/>
    <p:sldId id="360" r:id="rId5"/>
    <p:sldId id="318" r:id="rId6"/>
    <p:sldId id="352" r:id="rId7"/>
    <p:sldId id="357" r:id="rId8"/>
    <p:sldId id="356" r:id="rId9"/>
    <p:sldId id="363" r:id="rId10"/>
    <p:sldId id="364" r:id="rId11"/>
    <p:sldId id="362" r:id="rId12"/>
    <p:sldId id="36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558" autoAdjust="0"/>
  </p:normalViewPr>
  <p:slideViewPr>
    <p:cSldViewPr showGuides="1">
      <p:cViewPr varScale="1">
        <p:scale>
          <a:sx n="116" d="100"/>
          <a:sy n="116" d="100"/>
        </p:scale>
        <p:origin x="96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13:02:05.192" idx="3">
    <p:pos x="5138" y="4086"/>
    <p:text>Replaced "Nendica believes that consensus has been reached to move project development back into the 802.1 WG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9/15/21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2021-09-15</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pPr>
              <a:defRPr/>
            </a:pPr>
            <a:fld id="{E82AA54B-32AB-F34D-8D9A-3635F3DC8065}" type="slidenum">
              <a:rPr lang="en-CA" altLang="en-US" smtClean="0"/>
              <a:pPr>
                <a:defRPr/>
              </a:pPr>
              <a:t>9</a:t>
            </a:fld>
            <a:endParaRPr lang="en-CA" altLang="en-US"/>
          </a:p>
        </p:txBody>
      </p:sp>
    </p:spTree>
    <p:extLst>
      <p:ext uri="{BB962C8B-B14F-4D97-AF65-F5344CB8AC3E}">
        <p14:creationId xmlns:p14="http://schemas.microsoft.com/office/powerpoint/2010/main" val="8571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311412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1/1-21-0050-00-ICne-pfc-enhancements-project-propos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 Id="rId4" Type="http://schemas.openxmlformats.org/officeDocument/2006/relationships/hyperlink" Target="https://mentor.ieee.org/802.1/dcn/21/1-21-0054-00-ICne-small-cycle-impact-in-pulsed-queu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dcn/21/1-21-0011-05-ICn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437112"/>
            <a:ext cx="8209160" cy="2256656"/>
          </a:xfrm>
        </p:spPr>
        <p:txBody>
          <a:body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15 September 2021</a:t>
            </a:r>
          </a:p>
          <a:p>
            <a:pPr marL="63500" eaLnBrk="1" hangingPunct="1">
              <a:lnSpc>
                <a:spcPct val="70000"/>
              </a:lnSpc>
            </a:pPr>
            <a:endParaRPr lang="en-US" altLang="en-US" dirty="0"/>
          </a:p>
        </p:txBody>
      </p:sp>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802.1-21-0053-02-ICne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62068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a:t>
            </a:r>
          </a:p>
        </p:txBody>
      </p:sp>
      <p:sp>
        <p:nvSpPr>
          <p:cNvPr id="2" name="TextBox 1">
            <a:extLst>
              <a:ext uri="{FF2B5EF4-FFF2-40B4-BE49-F238E27FC236}">
                <a16:creationId xmlns:a16="http://schemas.microsoft.com/office/drawing/2014/main" id="{06216152-3A66-6744-BCE4-975A77DE3B94}"/>
              </a:ext>
            </a:extLst>
          </p:cNvPr>
          <p:cNvSpPr txBox="1"/>
          <p:nvPr/>
        </p:nvSpPr>
        <p:spPr>
          <a:xfrm>
            <a:off x="5007720" y="3813976"/>
            <a:ext cx="3312368" cy="646331"/>
          </a:xfrm>
          <a:prstGeom prst="rect">
            <a:avLst/>
          </a:prstGeom>
          <a:noFill/>
        </p:spPr>
        <p:txBody>
          <a:bodyPr wrap="square" rtlCol="0">
            <a:spAutoFit/>
          </a:bodyPr>
          <a:lstStyle/>
          <a:p>
            <a:r>
              <a:rPr lang="en-US" dirty="0">
                <a:highlight>
                  <a:srgbClr val="FFFF00"/>
                </a:highlight>
              </a:rPr>
              <a:t>UNAPPROVED DRAFT</a:t>
            </a:r>
          </a:p>
          <a:p>
            <a:r>
              <a:rPr lang="en-US" dirty="0">
                <a:highlight>
                  <a:srgbClr val="FFFF00"/>
                </a:highlight>
              </a:rPr>
              <a:t>for consideration 2021-09-16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Motion: to initiate a Study Item on Evolved Link Layer Architecture (ELLA), with the goal of producing, by the November 802 Plenary,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802.1-21-0045-01-ICne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207962" y="836712"/>
            <a:ext cx="8324478" cy="558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a:t>Contributions (January 2021 to present)</a:t>
            </a:r>
          </a:p>
          <a:p>
            <a:pPr lvl="1"/>
            <a:r>
              <a:rPr lang="en-US" sz="1200" dirty="0"/>
              <a:t>https://www.ieee802.org/1/files/public/docs2021/new-lv-adaptive-pfc-headroom-0121-v02.pdf https://www.ieee802.org/1/files/public/docs2021/new-congdon-a-pfc-h-Q-changes-0521-v01.pdf</a:t>
            </a:r>
          </a:p>
          <a:p>
            <a:pPr lvl="1"/>
            <a:r>
              <a:rPr lang="en-US" sz="1200" dirty="0"/>
              <a:t>https://www.ieee802.org/1/files/public/docs2021/new-lv-adaptive-pfc-headroom-and-PTP-0602-v03.pdf</a:t>
            </a:r>
          </a:p>
          <a:p>
            <a:pPr lvl="1"/>
            <a:r>
              <a:rPr lang="en-US" sz="1200" dirty="0"/>
              <a:t>https://www.ieee802.org/1/files/public/docs2021/cz-finn-pfc-headroom-0629-v01.pdf</a:t>
            </a:r>
          </a:p>
          <a:p>
            <a:pPr lvl="1"/>
            <a:r>
              <a:rPr lang="en-US" sz="1200" dirty="0"/>
              <a:t>https://www.ieee802.org/1/files/public/docs2021/new-lv-PFC-Headroom-Project-Proposal-0721-v01.pdf https://mentor.ieee.org/802.1/dcn/21/1-21-0048-00-ICne-pfc-headroom-with-macsec.pdf</a:t>
            </a:r>
          </a:p>
          <a:p>
            <a:pPr lvl="1"/>
            <a:r>
              <a:rPr lang="en-US" sz="1200" dirty="0">
                <a:hlinkClick r:id="rId3"/>
              </a:rPr>
              <a:t>https://mentor.ieee.org/802.1/dcn/21/1-21-0050-00-ICne-pfc-enhancements-project-proposal.pdf</a:t>
            </a:r>
            <a:endParaRPr lang="en-US" sz="1200" dirty="0"/>
          </a:p>
          <a:p>
            <a:pPr lvl="1"/>
            <a:r>
              <a:rPr lang="en-US" sz="1200" dirty="0"/>
              <a:t>https://mentor.ieee.org/802.1/dcn/21/1-21-0052-00-ICne-pfc-enhancements-next-steps.pdf</a:t>
            </a:r>
          </a:p>
          <a:p>
            <a:r>
              <a:rPr lang="en-US" sz="1800" dirty="0"/>
              <a:t>Goals:</a:t>
            </a:r>
          </a:p>
          <a:p>
            <a:pPr lvl="1"/>
            <a:r>
              <a:rPr lang="en-US" sz="1600" dirty="0"/>
              <a:t>Amendment to 802.1Q with limited changes to support the PFC auto-configuration and address errors/omissions</a:t>
            </a:r>
          </a:p>
          <a:p>
            <a:pPr lvl="1"/>
            <a:r>
              <a:rPr lang="en-US" sz="1600" dirty="0"/>
              <a:t>Clarify PFC propagation model and operation with </a:t>
            </a:r>
            <a:r>
              <a:rPr lang="en-US" sz="1600" dirty="0" err="1"/>
              <a:t>MACSec</a:t>
            </a:r>
            <a:endParaRPr lang="en-US" sz="1600" dirty="0"/>
          </a:p>
          <a:p>
            <a:pPr lvl="1"/>
            <a:r>
              <a:rPr lang="en-US" sz="1600" dirty="0"/>
              <a:t>Revive July motion to develop PAR &amp; CSD</a:t>
            </a:r>
          </a:p>
          <a:p>
            <a:r>
              <a:rPr lang="en-US" sz="1800" dirty="0"/>
              <a:t>Planned presentations:</a:t>
            </a:r>
          </a:p>
          <a:p>
            <a:pPr lvl="1"/>
            <a:r>
              <a:rPr lang="en-US" sz="1600" dirty="0"/>
              <a:t>24 Sept – TSN TG: PFC headroom proposal</a:t>
            </a:r>
          </a:p>
          <a:p>
            <a:pPr algn="just"/>
            <a:r>
              <a:rPr lang="en-US" sz="1800" dirty="0"/>
              <a:t>Status</a:t>
            </a:r>
          </a:p>
          <a:p>
            <a:pPr lvl="1" algn="just"/>
            <a:r>
              <a:rPr lang="en-US" sz="1600" dirty="0"/>
              <a:t>Technical alternatives have been explored with agreement</a:t>
            </a:r>
          </a:p>
          <a:p>
            <a:pPr lvl="2" algn="just"/>
            <a:r>
              <a:rPr lang="en-US" sz="1400" dirty="0"/>
              <a:t>Reuse PTP protocol to measure link delay </a:t>
            </a:r>
          </a:p>
          <a:p>
            <a:pPr lvl="2" algn="just"/>
            <a:r>
              <a:rPr lang="en-US" sz="1400" dirty="0"/>
              <a:t>Update DCBX (using LLDP) to negotiate capability and convey internal processing delay</a:t>
            </a:r>
          </a:p>
          <a:p>
            <a:pPr lvl="2" algn="just"/>
            <a:r>
              <a:rPr lang="en-US" sz="1400" dirty="0"/>
              <a:t>Define PFC shim layer to allow optional </a:t>
            </a:r>
            <a:r>
              <a:rPr lang="en-US" sz="1400" dirty="0" err="1"/>
              <a:t>MACSec</a:t>
            </a:r>
            <a:r>
              <a:rPr lang="en-US" sz="1400" dirty="0"/>
              <a:t> protection of PFC frames.</a:t>
            </a:r>
          </a:p>
          <a:p>
            <a:pPr lvl="1" algn="just"/>
            <a:r>
              <a:rPr lang="en-US" sz="1600" dirty="0" err="1"/>
              <a:t>Nendica</a:t>
            </a:r>
            <a:r>
              <a:rPr lang="en-US" sz="1600" dirty="0"/>
              <a:t> consensus is that further discussion should be brought to the 802.1 WG or a Task Group based on the PAR description in 802.1-21-0052 (rev 00 or newer).</a:t>
            </a:r>
          </a:p>
          <a:p>
            <a:pPr marL="109537" indent="0">
              <a:buFont typeface="Georgia" panose="02040502050405020303" pitchFamily="18" charset="0"/>
              <a:buNone/>
              <a:tabLst>
                <a:tab pos="7772400" algn="l"/>
              </a:tabLst>
            </a:pPr>
            <a:endParaRPr lang="en-US" altLang="en-US" sz="1400" dirty="0"/>
          </a:p>
        </p:txBody>
      </p:sp>
    </p:spTree>
    <p:extLst>
      <p:ext uri="{BB962C8B-B14F-4D97-AF65-F5344CB8AC3E}">
        <p14:creationId xmlns:p14="http://schemas.microsoft.com/office/powerpoint/2010/main" val="12620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hlinkClick r:id="rId4"/>
              </a:rPr>
              <a:t>Small cycle impact in pulsed queues</a:t>
            </a:r>
            <a:r>
              <a:rPr lang="en-US" sz="1800" dirty="0"/>
              <a:t> (16 September)</a:t>
            </a:r>
          </a:p>
          <a:p>
            <a:r>
              <a:rPr lang="en-US" sz="2000" dirty="0"/>
              <a:t>Tentative goals:</a:t>
            </a:r>
          </a:p>
          <a:p>
            <a:pPr lvl="1"/>
            <a:r>
              <a:rPr lang="en-US" sz="1800" dirty="0"/>
              <a:t>Demonstrate that the results will be deterministic.</a:t>
            </a:r>
          </a:p>
          <a:p>
            <a:pPr lvl="1"/>
            <a:r>
              <a:rPr lang="en-US" sz="1800" dirty="0"/>
              <a:t>Minimize changes to 802.1Q.</a:t>
            </a:r>
          </a:p>
          <a:p>
            <a:pPr lvl="1"/>
            <a:r>
              <a:rPr lang="en-US" sz="1800" dirty="0"/>
              <a:t>Maximize utility of basic idea; it may be useful for Asynchronous Traffic Shaping, as well as for Cyclic Queuing and Forwarding and/or Paternoster.</a:t>
            </a:r>
          </a:p>
          <a:p>
            <a:r>
              <a:rPr lang="en-US" sz="2000" dirty="0"/>
              <a:t>Planned presentations:</a:t>
            </a:r>
          </a:p>
          <a:p>
            <a:pPr lvl="1"/>
            <a:r>
              <a:rPr lang="en-US" sz="1800" dirty="0"/>
              <a:t>23 Sept: A technique for synchronizing input timing for CQF</a:t>
            </a:r>
          </a:p>
          <a:p>
            <a:pPr lvl="1"/>
            <a:r>
              <a:rPr lang="en-US" sz="1800" dirty="0"/>
              <a:t>30 Sept (tent.): Multi-CQF and Paternoster in the context of Pulsed Queues</a:t>
            </a:r>
          </a:p>
          <a:p>
            <a:pPr algn="just"/>
            <a:r>
              <a:rPr lang="en-US" sz="2000" dirty="0"/>
              <a:t>Exploration is in progress; too early to talk about consensus.</a:t>
            </a:r>
          </a:p>
          <a:p>
            <a:pPr marL="109537" indent="0">
              <a:buNone/>
              <a:tabLst>
                <a:tab pos="7772400" algn="l"/>
              </a:tabLst>
            </a:pPr>
            <a:endParaRPr lang="en-US" altLang="en-US" sz="16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196752"/>
            <a:ext cx="8828534" cy="5544616"/>
          </a:xfrm>
        </p:spPr>
        <p:txBody>
          <a:bodyPr/>
          <a:lstStyle/>
          <a:p>
            <a:r>
              <a:rPr lang="en-US" altLang="en-US" dirty="0"/>
              <a:t>Outgrowth of a recommendation of IEEE 802 5G Standing Committee of 2016</a:t>
            </a:r>
          </a:p>
          <a:p>
            <a:pPr lvl="1"/>
            <a:r>
              <a:rPr lang="en-US" altLang="en-US" sz="2000" dirty="0"/>
              <a:t>Seeking “an external view into general 802 access network” to “support many 802 MACs and PHYs”</a:t>
            </a:r>
          </a:p>
          <a:p>
            <a:pPr lvl="1"/>
            <a:r>
              <a:rPr lang="en-US" altLang="en-US" sz="2000" dirty="0"/>
              <a:t>that view evolved during ICAID development</a:t>
            </a:r>
            <a:endParaRPr lang="en-US" altLang="en-US" sz="2400" dirty="0"/>
          </a:p>
          <a:p>
            <a:r>
              <a:rPr lang="en-US" altLang="en-US" dirty="0"/>
              <a:t>ICAID</a:t>
            </a:r>
          </a:p>
          <a:p>
            <a:pPr lvl="1"/>
            <a:r>
              <a:rPr lang="en-US" altLang="en-US" sz="2000" dirty="0"/>
              <a:t>March 2017 - March 2019: original ICAID</a:t>
            </a:r>
          </a:p>
          <a:p>
            <a:pPr lvl="1"/>
            <a:r>
              <a:rPr lang="en-US" altLang="en-US" sz="2000" dirty="0"/>
              <a:t>March 2019 - March 2021: renewed ICAID</a:t>
            </a:r>
          </a:p>
          <a:p>
            <a:pPr lvl="1"/>
            <a:r>
              <a:rPr lang="en-US" altLang="en-US" sz="2000" dirty="0"/>
              <a:t>March 2021: ICAID extended through September 2021</a:t>
            </a:r>
          </a:p>
          <a:p>
            <a:pPr lvl="1"/>
            <a:r>
              <a:rPr lang="en-US" altLang="en-US" sz="2000" dirty="0"/>
              <a:t>July 2021: IEEE 802 submitted proposal to renew ICAID through September 2023</a:t>
            </a:r>
          </a:p>
          <a:p>
            <a:pPr lvl="1"/>
            <a:r>
              <a:rPr lang="en-US" altLang="en-US" sz="2000" dirty="0"/>
              <a:t>15 September 2021: </a:t>
            </a:r>
            <a:r>
              <a:rPr lang="en-US" altLang="en-US" sz="2000" dirty="0" err="1"/>
              <a:t>ICCom</a:t>
            </a:r>
            <a:r>
              <a:rPr lang="en-US" altLang="en-US" sz="2000" dirty="0"/>
              <a:t> recommended ICAID renewal</a:t>
            </a:r>
          </a:p>
          <a:p>
            <a:pPr lvl="1"/>
            <a:r>
              <a:rPr lang="en-US" altLang="en-US" sz="2000" dirty="0"/>
              <a:t>20 September 2021: IEEE SA Industry Engagement and Sector Strategies (IESS) Strategic Management and </a:t>
            </a:r>
            <a:r>
              <a:rPr lang="en-US" altLang="en-US" sz="2000"/>
              <a:t>Delivery Committee (SMDC) </a:t>
            </a:r>
            <a:r>
              <a:rPr lang="en-US" altLang="en-US" sz="2000" dirty="0"/>
              <a:t>considers renewal decision</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400" dirty="0"/>
              <a:t>Expiring ICAID emphasizes contrast with IMT-2020</a:t>
            </a:r>
          </a:p>
          <a:p>
            <a:pPr lvl="1"/>
            <a:r>
              <a:rPr lang="en-US" sz="2000" dirty="0"/>
              <a:t>removed in current renewal proposal</a:t>
            </a:r>
          </a:p>
          <a:p>
            <a:r>
              <a:rPr lang="en-US" sz="2400" dirty="0"/>
              <a:t>Proposed 2021 revision:</a:t>
            </a:r>
          </a:p>
          <a:p>
            <a:pPr lvl="1"/>
            <a:r>
              <a:rPr lang="en-US" sz="2000"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a:p>
            <a:pPr lvl="1"/>
            <a:r>
              <a:rPr lang="en-US" sz="2000" dirty="0">
                <a:hlinkClick r:id="rId2"/>
              </a:rPr>
              <a:t>https://</a:t>
            </a:r>
            <a:r>
              <a:rPr lang="en-US" sz="2000" dirty="0" err="1">
                <a:hlinkClick r:id="rId2"/>
              </a:rPr>
              <a:t>mentor.ieee.org</a:t>
            </a:r>
            <a:r>
              <a:rPr lang="en-US" sz="2000" dirty="0">
                <a:hlinkClick r:id="rId2"/>
              </a:rPr>
              <a:t>/802.1/</a:t>
            </a:r>
            <a:r>
              <a:rPr lang="en-US" sz="2000" dirty="0" err="1">
                <a:hlinkClick r:id="rId2"/>
              </a:rPr>
              <a:t>dcn</a:t>
            </a:r>
            <a:r>
              <a:rPr lang="en-US" sz="2000" dirty="0">
                <a:hlinkClick r:id="rId2"/>
              </a:rPr>
              <a:t>/21/1-21-0011-05-ICne.docx</a:t>
            </a:r>
            <a:endParaRPr lang="en-US" sz="2000"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err="1"/>
              <a:t>Nendica</a:t>
            </a:r>
            <a:r>
              <a:rPr lang="en-CA" altLang="en-US" sz="3600" dirty="0"/>
              <a:t> Meetings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24744"/>
            <a:ext cx="8229600" cy="5299124"/>
          </a:xfrm>
        </p:spPr>
        <p:txBody>
          <a:bodyPr/>
          <a:lstStyle/>
          <a:p>
            <a:pPr>
              <a:tabLst>
                <a:tab pos="7772400" algn="l"/>
              </a:tabLst>
            </a:pPr>
            <a:r>
              <a:rPr lang="en-US" sz="2200" dirty="0"/>
              <a:t>Have been meeting Thursdays (09:00-11:00 ET)</a:t>
            </a:r>
          </a:p>
          <a:p>
            <a:pPr>
              <a:tabLst>
                <a:tab pos="7772400" algn="l"/>
              </a:tabLst>
            </a:pPr>
            <a:r>
              <a:rPr lang="en-US" sz="2200" dirty="0"/>
              <a:t>Authorized to add ad </a:t>
            </a:r>
            <a:r>
              <a:rPr lang="en-US" sz="2200" dirty="0" err="1"/>
              <a:t>hocs</a:t>
            </a:r>
            <a:r>
              <a:rPr lang="en-US" sz="2200" dirty="0"/>
              <a:t> if necessary</a:t>
            </a:r>
          </a:p>
          <a:p>
            <a:pPr>
              <a:tabLst>
                <a:tab pos="7772400" algn="l"/>
              </a:tabLst>
            </a:pPr>
            <a:r>
              <a:rPr lang="en-US" sz="2200" dirty="0"/>
              <a:t>2021-09-23 agenda:</a:t>
            </a:r>
          </a:p>
          <a:p>
            <a:pPr lvl="1">
              <a:tabLst>
                <a:tab pos="7772400" algn="l"/>
              </a:tabLst>
            </a:pPr>
            <a:r>
              <a:rPr lang="en-US" sz="2000" dirty="0"/>
              <a:t>CTF</a:t>
            </a:r>
          </a:p>
          <a:p>
            <a:pPr lvl="1">
              <a:tabLst>
                <a:tab pos="7772400" algn="l"/>
              </a:tabLst>
            </a:pPr>
            <a:r>
              <a:rPr lang="en-US" sz="2000" dirty="0"/>
              <a:t>ELLA</a:t>
            </a:r>
          </a:p>
          <a:p>
            <a:pPr lvl="1">
              <a:tabLst>
                <a:tab pos="7772400" algn="l"/>
              </a:tabLst>
            </a:pPr>
            <a:r>
              <a:rPr lang="en-US" sz="2000" dirty="0"/>
              <a:t>synchronizing transmitter and receiver for Cyclic Queuing and Forwarding (CQF)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graphicFrame>
        <p:nvGraphicFramePr>
          <p:cNvPr id="2" name="Table 2">
            <a:extLst>
              <a:ext uri="{FF2B5EF4-FFF2-40B4-BE49-F238E27FC236}">
                <a16:creationId xmlns:a16="http://schemas.microsoft.com/office/drawing/2014/main" id="{F5CCC3F6-3E50-4B48-BCFF-652FC281183D}"/>
              </a:ext>
            </a:extLst>
          </p:cNvPr>
          <p:cNvGraphicFramePr>
            <a:graphicFrameLocks noGrp="1"/>
          </p:cNvGraphicFramePr>
          <p:nvPr>
            <p:extLst>
              <p:ext uri="{D42A27DB-BD31-4B8C-83A1-F6EECF244321}">
                <p14:modId xmlns:p14="http://schemas.microsoft.com/office/powerpoint/2010/main" val="2348685903"/>
              </p:ext>
            </p:extLst>
          </p:nvPr>
        </p:nvGraphicFramePr>
        <p:xfrm>
          <a:off x="971600"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2021-09-16</a:t>
                      </a:r>
                    </a:p>
                  </a:txBody>
                  <a:tcPr/>
                </a:tc>
                <a:tc>
                  <a:txBody>
                    <a:bodyPr/>
                    <a:lstStyle/>
                    <a:p>
                      <a:endParaRPr lang="en-US"/>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2021-09-09</a:t>
                      </a:r>
                    </a:p>
                  </a:txBody>
                  <a:tcPr/>
                </a:tc>
                <a:tc>
                  <a:txBody>
                    <a:bodyPr/>
                    <a:lstStyle/>
                    <a:p>
                      <a:r>
                        <a:rPr lang="en-US" dirty="0"/>
                        <a:t>17</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2021-09-02</a:t>
                      </a:r>
                    </a:p>
                  </a:txBody>
                  <a:tcPr/>
                </a:tc>
                <a:tc>
                  <a:txBody>
                    <a:bodyPr/>
                    <a:lstStyle/>
                    <a:p>
                      <a:r>
                        <a:rPr lang="en-US" dirty="0"/>
                        <a:t>12</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2021-08-26</a:t>
                      </a:r>
                    </a:p>
                  </a:txBody>
                  <a:tcPr/>
                </a:tc>
                <a:tc>
                  <a:txBody>
                    <a:bodyPr/>
                    <a:lstStyle/>
                    <a:p>
                      <a:r>
                        <a:rPr lang="en-US" dirty="0"/>
                        <a:t>19</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2021-08-19</a:t>
                      </a:r>
                    </a:p>
                  </a:txBody>
                  <a:tcPr/>
                </a:tc>
                <a:tc>
                  <a:txBody>
                    <a:bodyPr/>
                    <a:lstStyle/>
                    <a:p>
                      <a:r>
                        <a:rPr lang="en-US" dirty="0"/>
                        <a:t>10</a:t>
                      </a:r>
                    </a:p>
                  </a:txBody>
                  <a:tcPr/>
                </a:tc>
                <a:extLst>
                  <a:ext uri="{0D108BD9-81ED-4DB2-BD59-A6C34878D82A}">
                    <a16:rowId xmlns:a16="http://schemas.microsoft.com/office/drawing/2014/main" val="309006185"/>
                  </a:ext>
                </a:extLst>
              </a:tr>
            </a:tbl>
          </a:graphicData>
        </a:graphic>
      </p:graphicFrame>
      <p:graphicFrame>
        <p:nvGraphicFramePr>
          <p:cNvPr id="6" name="Table 2">
            <a:extLst>
              <a:ext uri="{FF2B5EF4-FFF2-40B4-BE49-F238E27FC236}">
                <a16:creationId xmlns:a16="http://schemas.microsoft.com/office/drawing/2014/main" id="{D942E4A9-5700-5748-B28E-0478D05C963B}"/>
              </a:ext>
            </a:extLst>
          </p:cNvPr>
          <p:cNvGraphicFramePr>
            <a:graphicFrameLocks noGrp="1"/>
          </p:cNvGraphicFramePr>
          <p:nvPr>
            <p:extLst>
              <p:ext uri="{D42A27DB-BD31-4B8C-83A1-F6EECF244321}">
                <p14:modId xmlns:p14="http://schemas.microsoft.com/office/powerpoint/2010/main" val="1266111092"/>
              </p:ext>
            </p:extLst>
          </p:nvPr>
        </p:nvGraphicFramePr>
        <p:xfrm>
          <a:off x="4427984"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2021-08-12</a:t>
                      </a:r>
                    </a:p>
                  </a:txBody>
                  <a:tcPr/>
                </a:tc>
                <a:tc>
                  <a:txBody>
                    <a:bodyPr/>
                    <a:lstStyle/>
                    <a:p>
                      <a:r>
                        <a:rPr lang="en-US" dirty="0"/>
                        <a:t>14</a:t>
                      </a:r>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2021-08-05</a:t>
                      </a:r>
                    </a:p>
                  </a:txBody>
                  <a:tcPr/>
                </a:tc>
                <a:tc>
                  <a:txBody>
                    <a:bodyPr/>
                    <a:lstStyle/>
                    <a:p>
                      <a:r>
                        <a:rPr lang="en-US" dirty="0"/>
                        <a:t>23</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2021-07-29</a:t>
                      </a:r>
                    </a:p>
                  </a:txBody>
                  <a:tcPr/>
                </a:tc>
                <a:tc>
                  <a:txBody>
                    <a:bodyPr/>
                    <a:lstStyle/>
                    <a:p>
                      <a:r>
                        <a:rPr lang="en-US" dirty="0"/>
                        <a:t>11</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2021-07-22</a:t>
                      </a:r>
                    </a:p>
                  </a:txBody>
                  <a:tcPr/>
                </a:tc>
                <a:tc>
                  <a:txBody>
                    <a:bodyPr/>
                    <a:lstStyle/>
                    <a:p>
                      <a:r>
                        <a:rPr lang="en-US" dirty="0"/>
                        <a:t>13</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2021-07-15</a:t>
                      </a:r>
                    </a:p>
                  </a:txBody>
                  <a:tcPr/>
                </a:tc>
                <a:tc>
                  <a:txBody>
                    <a:bodyPr/>
                    <a:lstStyle/>
                    <a:p>
                      <a:r>
                        <a:rPr lang="en-US" dirty="0"/>
                        <a:t>34</a:t>
                      </a:r>
                    </a:p>
                  </a:txBody>
                  <a:tcPr/>
                </a:tc>
                <a:extLst>
                  <a:ext uri="{0D108BD9-81ED-4DB2-BD59-A6C34878D82A}">
                    <a16:rowId xmlns:a16="http://schemas.microsoft.com/office/drawing/2014/main" val="309006185"/>
                  </a:ext>
                </a:extLst>
              </a:tr>
            </a:tbl>
          </a:graphicData>
        </a:graphic>
      </p:graphicFrame>
    </p:spTree>
    <p:extLst>
      <p:ext uri="{BB962C8B-B14F-4D97-AF65-F5344CB8AC3E}">
        <p14:creationId xmlns:p14="http://schemas.microsoft.com/office/powerpoint/2010/main" val="191821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802.1 Topics</a:t>
            </a:r>
          </a:p>
          <a:p>
            <a:pPr lvl="1">
              <a:tabLst>
                <a:tab pos="7772400" algn="l"/>
              </a:tabLst>
            </a:pPr>
            <a:r>
              <a:rPr lang="en-US" altLang="en-US" sz="1800" dirty="0"/>
              <a:t>ICAID renewal proposal says “Topics concerning higher-layer applications related to new standards development in the IEEE 802.1 Working Group are also specifically expected and encouraged.”</a:t>
            </a:r>
          </a:p>
          <a:p>
            <a:pPr lvl="1">
              <a:tabLst>
                <a:tab pos="7772400" algn="l"/>
              </a:tabLst>
            </a:pPr>
            <a:r>
              <a:rPr lang="en-US" altLang="en-US" sz="1800" dirty="0"/>
              <a:t>on July 20, 2021, the IEEE 802.1 WG Chair notified the 802.1 WG Opening Plenary Meeting of</a:t>
            </a:r>
          </a:p>
          <a:p>
            <a:pPr lvl="2">
              <a:tabLst>
                <a:tab pos="7772400" algn="l"/>
              </a:tabLst>
            </a:pPr>
            <a:r>
              <a:rPr lang="en-US" altLang="en-US" sz="1600" dirty="0"/>
              <a:t>“Migration towards vetting all new work in </a:t>
            </a:r>
            <a:r>
              <a:rPr lang="en-US" altLang="en-US" sz="1600" dirty="0" err="1"/>
              <a:t>Nendica</a:t>
            </a:r>
            <a:r>
              <a:rPr lang="en-US" altLang="en-US" sz="1600" dirty="0"/>
              <a:t>”</a:t>
            </a:r>
          </a:p>
          <a:p>
            <a:pPr lvl="2">
              <a:tabLst>
                <a:tab pos="7772400" algn="l"/>
              </a:tabLst>
            </a:pPr>
            <a:r>
              <a:rPr lang="en-US" altLang="en-US" sz="1600" dirty="0"/>
              <a:t>“Strong proposals can be directed to the TG/WG to initiate a PAR; Proposals needing more consensus can be further developed.”</a:t>
            </a:r>
          </a:p>
          <a:p>
            <a:pPr lvl="1">
              <a:tabLst>
                <a:tab pos="7772400" algn="l"/>
              </a:tabLst>
            </a:pPr>
            <a:r>
              <a:rPr lang="en-US" altLang="en-US" sz="1800" dirty="0"/>
              <a:t>Current thinking is that either of two approaches could be used:</a:t>
            </a:r>
          </a:p>
          <a:p>
            <a:pPr lvl="2">
              <a:tabLst>
                <a:tab pos="7772400" algn="l"/>
              </a:tabLst>
            </a:pPr>
            <a:r>
              <a:rPr lang="en-US" altLang="en-US" sz="1600" dirty="0"/>
              <a:t>Individuals may bring topics to WG or TGs and argue that it has been vetted in </a:t>
            </a:r>
            <a:r>
              <a:rPr lang="en-US" altLang="en-US" sz="1600" dirty="0" err="1"/>
              <a:t>Nendica</a:t>
            </a:r>
            <a:endParaRPr lang="en-US" altLang="en-US" sz="1600" dirty="0"/>
          </a:p>
          <a:p>
            <a:pPr lvl="2">
              <a:tabLst>
                <a:tab pos="7772400" algn="l"/>
              </a:tabLst>
            </a:pPr>
            <a:r>
              <a:rPr lang="en-US" altLang="en-US" sz="1600" dirty="0" err="1"/>
              <a:t>Nendica</a:t>
            </a:r>
            <a:r>
              <a:rPr lang="en-US" altLang="en-US" sz="1600" dirty="0"/>
              <a:t> may report to WG or TG that it has completed vetting on a topic and anticipates that further progress should be considered in WG or TG </a:t>
            </a:r>
          </a:p>
          <a:p>
            <a:pPr lvl="1">
              <a:tabLst>
                <a:tab pos="7772400" algn="l"/>
              </a:tabLst>
            </a:pPr>
            <a:r>
              <a:rPr lang="en-US" altLang="en-US" sz="1800" dirty="0"/>
              <a:t>Current thinking is that </a:t>
            </a:r>
            <a:r>
              <a:rPr lang="en-US" altLang="en-US" sz="1800" dirty="0" err="1"/>
              <a:t>Nendica</a:t>
            </a:r>
            <a:r>
              <a:rPr lang="en-US" altLang="en-US" sz="1800" dirty="0"/>
              <a:t> could progress discussions on PAR and CSD content but not draft a full PAR </a:t>
            </a:r>
          </a:p>
          <a:p>
            <a:pPr lvl="2">
              <a:tabLst>
                <a:tab pos="7772400" algn="l"/>
              </a:tabLst>
            </a:pPr>
            <a:r>
              <a:rPr lang="en-US" altLang="en-US" sz="1600" dirty="0" err="1"/>
              <a:t>Nendica</a:t>
            </a:r>
            <a:r>
              <a:rPr lang="en-US" altLang="en-US" sz="1600" dirty="0"/>
              <a:t> prefers to help accelerate rather than hinder progress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r>
              <a:rPr lang="en-US" altLang="en-US" sz="1800" dirty="0"/>
              <a:t>Study Item: “Cut-Through Forwarding in Bridges and Bridged Networks”</a:t>
            </a:r>
            <a:endParaRPr lang="en-US" altLang="en-US" sz="1600" dirty="0"/>
          </a:p>
          <a:p>
            <a:pPr lvl="1">
              <a:tabLst>
                <a:tab pos="7772400" algn="l"/>
              </a:tabLst>
            </a:pPr>
            <a:r>
              <a:rPr lang="en-US" altLang="en-US" sz="1600" dirty="0"/>
              <a:t>Initiated March 2021</a:t>
            </a:r>
          </a:p>
          <a:p>
            <a:pPr>
              <a:tabLst>
                <a:tab pos="7772400" algn="l"/>
              </a:tabLst>
            </a:pPr>
            <a:r>
              <a:rPr lang="en-US" altLang="en-US" sz="1800" dirty="0"/>
              <a:t>Tentative goals</a:t>
            </a:r>
          </a:p>
          <a:p>
            <a:pPr lvl="1">
              <a:tabLst>
                <a:tab pos="7772400" algn="l"/>
              </a:tabLst>
            </a:pPr>
            <a:r>
              <a:rPr lang="en-US" altLang="en-US" sz="1600" dirty="0">
                <a:solidFill>
                  <a:schemeClr val="bg1">
                    <a:lumMod val="75000"/>
                  </a:schemeClr>
                </a:solidFill>
              </a:rPr>
              <a:t>Develop IEEE 802 Plenary tutorial on Cut-Through Forwarding (CTF)</a:t>
            </a:r>
          </a:p>
          <a:p>
            <a:pPr lvl="1">
              <a:tabLst>
                <a:tab pos="7772400" algn="l"/>
              </a:tabLst>
            </a:pPr>
            <a:r>
              <a:rPr lang="en-US" altLang="en-US" sz="1600" dirty="0">
                <a:solidFill>
                  <a:schemeClr val="bg1">
                    <a:lumMod val="75000"/>
                  </a:schemeClr>
                </a:solidFill>
              </a:rPr>
              <a:t>Identify and analyze relevant technical elements in IEEE Std 802.3</a:t>
            </a:r>
          </a:p>
          <a:p>
            <a:pPr lvl="1">
              <a:tabLst>
                <a:tab pos="7772400" algn="l"/>
              </a:tabLst>
            </a:pPr>
            <a:r>
              <a:rPr lang="en-US" altLang="en-US" sz="1600" dirty="0"/>
              <a:t>Discuss administrative and technical aspects of potential lower layer modelling across IEEE 802.3 and IEEE 802.1 with support for CTF</a:t>
            </a:r>
          </a:p>
          <a:p>
            <a:pPr lvl="1">
              <a:tabLst>
                <a:tab pos="7772400" algn="l"/>
              </a:tabLst>
            </a:pPr>
            <a:r>
              <a:rPr lang="en-US" altLang="en-US" sz="1600" dirty="0"/>
              <a:t>Discuss contributions with input for PAR&amp;CSD of a potential IEEE 802.1 project for standardizing CTF (standalone standard):</a:t>
            </a:r>
          </a:p>
          <a:p>
            <a:pPr lvl="2">
              <a:tabLst>
                <a:tab pos="7772400" algn="l"/>
              </a:tabLst>
            </a:pPr>
            <a:r>
              <a:rPr lang="en-US" altLang="en-US" sz="1400" dirty="0"/>
              <a:t>With support for </a:t>
            </a:r>
            <a:r>
              <a:rPr lang="en-US" altLang="en-US" sz="1400" i="1" dirty="0"/>
              <a:t>IEEE 802.3 compatible real implementations</a:t>
            </a:r>
          </a:p>
          <a:p>
            <a:pPr lvl="2">
              <a:tabLst>
                <a:tab pos="7772400" algn="l"/>
              </a:tabLst>
            </a:pPr>
            <a:r>
              <a:rPr lang="en-US" altLang="en-US" sz="1400" dirty="0"/>
              <a:t>Incorporate lower layer model with support for CTF, if such a model becomes available during such a project.</a:t>
            </a:r>
          </a:p>
          <a:p>
            <a:pPr>
              <a:tabLst>
                <a:tab pos="7772400" algn="l"/>
              </a:tabLst>
            </a:pPr>
            <a:r>
              <a:rPr lang="en-US" altLang="en-US" sz="1800" dirty="0"/>
              <a:t>Consensus building</a:t>
            </a:r>
          </a:p>
          <a:p>
            <a:pPr lvl="1">
              <a:tabLst>
                <a:tab pos="7772400" algn="l"/>
              </a:tabLst>
            </a:pPr>
            <a:r>
              <a:rPr lang="en-US" altLang="en-US" sz="1600" dirty="0" err="1"/>
              <a:t>Nendica</a:t>
            </a:r>
            <a:r>
              <a:rPr lang="en-US" altLang="en-US" sz="1600" dirty="0"/>
              <a:t> consensus is that further discussion should be brought to the 802.1 WG or a Task Group.</a:t>
            </a:r>
            <a:endParaRPr lang="en-US" altLang="en-US" sz="1600" dirty="0">
              <a:highlight>
                <a:srgbClr val="FFFF00"/>
              </a:highlight>
            </a:endParaRPr>
          </a:p>
          <a:p>
            <a:pPr>
              <a:tabLst>
                <a:tab pos="7772400" algn="l"/>
              </a:tabLst>
            </a:pPr>
            <a:r>
              <a:rPr lang="en-US" altLang="en-US" sz="1800" dirty="0"/>
              <a:t>Planned Presentations (tentative dates)</a:t>
            </a:r>
          </a:p>
          <a:p>
            <a:pPr lvl="1">
              <a:tabLst>
                <a:tab pos="7772400" algn="l"/>
              </a:tabLst>
            </a:pPr>
            <a:r>
              <a:rPr lang="en-US" altLang="en-US" sz="1600" dirty="0"/>
              <a:t>23 Sept, IEEE WG 802.1: </a:t>
            </a:r>
            <a:r>
              <a:rPr lang="en-US" sz="1600" dirty="0"/>
              <a:t>CTF forwarding timing in Industrial Automation</a:t>
            </a:r>
          </a:p>
          <a:p>
            <a:pPr lvl="1">
              <a:tabLst>
                <a:tab pos="7772400" algn="l"/>
              </a:tabLst>
            </a:pPr>
            <a:r>
              <a:rPr lang="en-US" altLang="en-US" sz="1600" dirty="0"/>
              <a:t>24 Sept, IEEE WG 802.1: On CTF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TotalTime>
  <Words>1507</Words>
  <Application>Microsoft Macintosh PowerPoint</Application>
  <PresentationFormat>On-screen Show (4:3)</PresentationFormat>
  <Paragraphs>179</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vt:lpstr>
      <vt:lpstr>ICA Overview</vt:lpstr>
      <vt:lpstr>Nendica History</vt:lpstr>
      <vt:lpstr>Nendica “Motivation and Goal”</vt:lpstr>
      <vt:lpstr>Nendica Overview</vt:lpstr>
      <vt:lpstr>Published Nendica Reports</vt:lpstr>
      <vt:lpstr>Nendica Meetings</vt:lpstr>
      <vt:lpstr>Current Nendica Activity</vt:lpstr>
      <vt:lpstr>CTF</vt:lpstr>
      <vt:lpstr>ELLA</vt:lpstr>
      <vt:lpstr>New 802.1 Topic: PFC Headroom</vt:lpstr>
      <vt:lpstr>New 802.1 Topic: Pulsed Queues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448</cp:revision>
  <cp:lastPrinted>2021-07-12T18:58:17Z</cp:lastPrinted>
  <dcterms:created xsi:type="dcterms:W3CDTF">2013-11-15T16:17:16Z</dcterms:created>
  <dcterms:modified xsi:type="dcterms:W3CDTF">2021-09-15T14:45:28Z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