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43" r:id="rId2"/>
  </p:sldMasterIdLst>
  <p:notesMasterIdLst>
    <p:notesMasterId r:id="rId5"/>
  </p:notesMasterIdLst>
  <p:handoutMasterIdLst>
    <p:handoutMasterId r:id="rId6"/>
  </p:handoutMasterIdLst>
  <p:sldIdLst>
    <p:sldId id="401" r:id="rId3"/>
    <p:sldId id="402" r:id="rId4"/>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7" autoAdjust="0"/>
    <p:restoredTop sz="94645"/>
  </p:normalViewPr>
  <p:slideViewPr>
    <p:cSldViewPr snapToGrid="0">
      <p:cViewPr varScale="1">
        <p:scale>
          <a:sx n="165" d="100"/>
          <a:sy n="165" d="100"/>
        </p:scale>
        <p:origin x="1536" y="184"/>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5/5/21</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5/5/21</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A3F5CFA9-9451-41D5-BAE8-EC153F4019B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6977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0CE3B435-6F5B-4504-9BF0-779F2CE511EF}"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36376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4350" y="1200150"/>
            <a:ext cx="2811780" cy="3257550"/>
          </a:xfrm>
        </p:spPr>
        <p:txBody>
          <a:bodyPr/>
          <a:lstStyle>
            <a:lvl1pPr marL="0" indent="0">
              <a:buFontTx/>
              <a:buNone/>
              <a:defRPr sz="1200"/>
            </a:lvl1pPr>
            <a:lvl2pPr marL="205740" indent="-207169">
              <a:spcBef>
                <a:spcPts val="825"/>
              </a:spcBef>
              <a:buClr>
                <a:schemeClr val="accent1"/>
              </a:buClr>
              <a:buFont typeface="Wingdings 2" pitchFamily="18" charset="2"/>
              <a:buChar char="¾"/>
              <a:defRPr sz="1200"/>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3531870" y="1200150"/>
            <a:ext cx="2811780" cy="3257550"/>
          </a:xfrm>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D7A47271-C732-436E-B168-F8B28CC4EA2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33635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200150"/>
            <a:ext cx="2814638" cy="3257550"/>
          </a:xfrm>
        </p:spPr>
        <p:txBody>
          <a:bodyPr/>
          <a:lstStyle>
            <a:lvl1pPr marL="205740" indent="-204788">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3529012" y="1200150"/>
            <a:ext cx="2814638" cy="3257550"/>
          </a:xfrm>
        </p:spPr>
        <p:txBody>
          <a:bodyPr/>
          <a:lstStyle>
            <a:lvl1pPr>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5EF18AB-88B2-4996-843E-66D61CE34E4C}"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816789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1C6CF3FF-3A4E-4DE9-A2EB-F91D4BBDF2AB}"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91857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06B0273-C8A9-4B40-BEBC-0CA17FB3B91E}"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4491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40.xml"/><Relationship Id="rId7"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182166"/>
            <a:ext cx="58293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200150"/>
            <a:ext cx="58293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314950" y="4972050"/>
            <a:ext cx="800100"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514350" y="4972050"/>
            <a:ext cx="3600450" cy="1714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6343650" y="4972050"/>
            <a:ext cx="328613"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600" b="1"/>
            </a:lvl1pPr>
          </a:lstStyle>
          <a:p>
            <a:pPr>
              <a:defRPr/>
            </a:pPr>
            <a:fld id="{03207F6D-59AC-4164-916B-651575078657}" type="slidenum">
              <a:rPr lang="en-US" altLang="en-US"/>
              <a:pPr>
                <a:defRPr/>
              </a:pPr>
              <a:t>‹#›</a:t>
            </a:fld>
            <a:endParaRPr lang="en-US" altLang="en-US" sz="105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645819"/>
            <a:ext cx="68627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7783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hdr="0" ftr="0" dt="0"/>
  <p:txStyles>
    <p:titleStyle>
      <a:lvl1pPr algn="l" rtl="0" eaLnBrk="0" fontAlgn="base" hangingPunct="0">
        <a:spcBef>
          <a:spcPct val="0"/>
        </a:spcBef>
        <a:spcAft>
          <a:spcPct val="0"/>
        </a:spcAft>
        <a:defRPr sz="21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5pPr>
      <a:lvl6pPr marL="3429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6pPr>
      <a:lvl7pPr marL="6858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7pPr>
      <a:lvl8pPr marL="10287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8pPr>
      <a:lvl9pPr marL="13716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9pPr>
    </p:titleStyle>
    <p:bodyStyle>
      <a:lvl1pPr marL="204788" indent="-204788" algn="l" rtl="0" eaLnBrk="0" fontAlgn="base" hangingPunct="0">
        <a:spcBef>
          <a:spcPts val="825"/>
        </a:spcBef>
        <a:spcAft>
          <a:spcPct val="0"/>
        </a:spcAft>
        <a:buClr>
          <a:schemeClr val="accent1"/>
        </a:buClr>
        <a:buSzPct val="100000"/>
        <a:buFont typeface="Wingdings 2" panose="05020102010507070707" pitchFamily="18" charset="2"/>
        <a:buChar char=""/>
        <a:defRPr sz="1200">
          <a:solidFill>
            <a:schemeClr val="tx1"/>
          </a:solidFill>
          <a:latin typeface="+mn-lt"/>
          <a:ea typeface="MS PGothic" panose="020B0600070205080204" pitchFamily="34" charset="-128"/>
          <a:cs typeface="ＭＳ Ｐゴシック" pitchFamily="-112" charset="-128"/>
        </a:defRPr>
      </a:lvl1pPr>
      <a:lvl2pPr marL="428625" indent="-207169" algn="l" rtl="0" eaLnBrk="0" fontAlgn="base" hangingPunct="0">
        <a:spcBef>
          <a:spcPts val="300"/>
        </a:spcBef>
        <a:spcAft>
          <a:spcPct val="0"/>
        </a:spcAft>
        <a:buChar char="–"/>
        <a:defRPr sz="1200">
          <a:solidFill>
            <a:schemeClr val="tx1"/>
          </a:solidFill>
          <a:latin typeface="+mn-lt"/>
          <a:ea typeface="MS PGothic" panose="020B0600070205080204" pitchFamily="34" charset="-128"/>
          <a:cs typeface="ＭＳ Ｐゴシック" pitchFamily="-112" charset="-128"/>
        </a:defRPr>
      </a:lvl2pPr>
      <a:lvl3pPr marL="607219" indent="-171450" algn="l" rtl="0" eaLnBrk="0" fontAlgn="base" hangingPunct="0">
        <a:spcBef>
          <a:spcPts val="300"/>
        </a:spcBef>
        <a:spcAft>
          <a:spcPct val="0"/>
        </a:spcAft>
        <a:buChar char="•"/>
        <a:defRPr sz="1050">
          <a:solidFill>
            <a:schemeClr val="tx1"/>
          </a:solidFill>
          <a:latin typeface="+mn-lt"/>
          <a:ea typeface="MS PGothic" panose="020B0600070205080204" pitchFamily="34" charset="-128"/>
          <a:cs typeface="ＭＳ Ｐゴシック" pitchFamily="-112" charset="-128"/>
        </a:defRPr>
      </a:lvl3pPr>
      <a:lvl4pPr marL="771525"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4pPr>
      <a:lvl5pPr marL="900113"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5pPr>
      <a:lvl6pPr marL="1885950" indent="-171450" algn="l" rtl="0" eaLnBrk="1" fontAlgn="base" hangingPunct="1">
        <a:spcBef>
          <a:spcPct val="20000"/>
        </a:spcBef>
        <a:spcAft>
          <a:spcPct val="0"/>
        </a:spcAft>
        <a:defRPr sz="900">
          <a:solidFill>
            <a:schemeClr val="tx1"/>
          </a:solidFill>
          <a:latin typeface="+mn-lt"/>
          <a:ea typeface="+mn-ea"/>
        </a:defRPr>
      </a:lvl6pPr>
      <a:lvl7pPr marL="2228850" indent="-171450" algn="l" rtl="0" eaLnBrk="1" fontAlgn="base" hangingPunct="1">
        <a:spcBef>
          <a:spcPct val="20000"/>
        </a:spcBef>
        <a:spcAft>
          <a:spcPct val="0"/>
        </a:spcAft>
        <a:defRPr sz="900">
          <a:solidFill>
            <a:schemeClr val="tx1"/>
          </a:solidFill>
          <a:latin typeface="+mn-lt"/>
          <a:ea typeface="+mn-ea"/>
        </a:defRPr>
      </a:lvl7pPr>
      <a:lvl8pPr marL="2571750" indent="-171450" algn="l" rtl="0" eaLnBrk="1" fontAlgn="base" hangingPunct="1">
        <a:spcBef>
          <a:spcPct val="20000"/>
        </a:spcBef>
        <a:spcAft>
          <a:spcPct val="0"/>
        </a:spcAft>
        <a:defRPr sz="900">
          <a:solidFill>
            <a:schemeClr val="tx1"/>
          </a:solidFill>
          <a:latin typeface="+mn-lt"/>
          <a:ea typeface="+mn-ea"/>
        </a:defRPr>
      </a:lvl8pPr>
      <a:lvl9pPr marL="2914650" indent="-171450" algn="l" rtl="0" eaLnBrk="1" fontAlgn="base" hangingPunct="1">
        <a:spcBef>
          <a:spcPct val="20000"/>
        </a:spcBef>
        <a:spcAft>
          <a:spcPct val="0"/>
        </a:spcAft>
        <a:defRPr sz="9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342900" y="198439"/>
            <a:ext cx="6172200" cy="371475"/>
          </a:xfrm>
        </p:spPr>
        <p:txBody>
          <a:bodyPr>
            <a:normAutofit fontScale="90000"/>
          </a:bodyPr>
          <a:lstStyle/>
          <a:p>
            <a:r>
              <a:rPr lang="en-US" altLang="en-US" sz="1500" dirty="0"/>
              <a:t>IC17-001  		</a:t>
            </a:r>
            <a:br>
              <a:rPr lang="en-US" altLang="en-US" dirty="0"/>
            </a:br>
            <a:r>
              <a:rPr lang="en-US" altLang="en-US" sz="1800" dirty="0"/>
              <a:t>IEEE 802 Network Enhancements for the Next Decade Industry connections Activity (</a:t>
            </a:r>
            <a:r>
              <a:rPr lang="en-US" altLang="en-US" sz="1800" cap="none" dirty="0" err="1"/>
              <a:t>Nendica</a:t>
            </a:r>
            <a:r>
              <a:rPr lang="en-US" altLang="en-US" sz="1800" dirty="0"/>
              <a:t>)</a:t>
            </a:r>
            <a:br>
              <a:rPr lang="en-US" altLang="en-US" dirty="0"/>
            </a:br>
            <a:r>
              <a:rPr lang="en-US" altLang="en-US" sz="1500" dirty="0"/>
              <a:t>Type: </a:t>
            </a:r>
            <a:r>
              <a:rPr lang="en-US" altLang="en-US" sz="1500" b="0" dirty="0">
                <a:solidFill>
                  <a:srgbClr val="FF0000"/>
                </a:solidFill>
              </a:rPr>
              <a:t>Individual</a:t>
            </a:r>
            <a:r>
              <a:rPr lang="en-US" altLang="en-US" sz="1500" dirty="0">
                <a:solidFill>
                  <a:srgbClr val="FF0000"/>
                </a:solidFill>
              </a:rPr>
              <a:t>  </a:t>
            </a:r>
            <a:r>
              <a:rPr lang="en-US" altLang="en-US" sz="1500" dirty="0"/>
              <a:t>Report Date:</a:t>
            </a:r>
            <a:r>
              <a:rPr lang="en-US" altLang="en-US" sz="1500" dirty="0">
                <a:highlight>
                  <a:srgbClr val="FFFF00"/>
                </a:highlight>
              </a:rPr>
              <a:t> XX JULY</a:t>
            </a:r>
            <a:r>
              <a:rPr lang="en-US" altLang="en-US" sz="1500" dirty="0"/>
              <a:t> 2021</a:t>
            </a:r>
            <a:endParaRPr lang="en-US" altLang="en-US" b="0" dirty="0">
              <a:solidFill>
                <a:srgbClr val="FF0000"/>
              </a:solidFill>
            </a:endParaRPr>
          </a:p>
        </p:txBody>
      </p:sp>
      <p:sp>
        <p:nvSpPr>
          <p:cNvPr id="19459" name="Rectangle 15"/>
          <p:cNvSpPr>
            <a:spLocks noGrp="1" noChangeArrowheads="1"/>
          </p:cNvSpPr>
          <p:nvPr>
            <p:ph idx="1"/>
          </p:nvPr>
        </p:nvSpPr>
        <p:spPr>
          <a:xfrm>
            <a:off x="342900" y="1198486"/>
            <a:ext cx="6172200" cy="3365047"/>
          </a:xfrm>
        </p:spPr>
        <p:txBody>
          <a:bodyPr>
            <a:normAutofit/>
          </a:bodyPr>
          <a:lstStyle/>
          <a:p>
            <a:pPr marL="171450" indent="-171450" eaLnBrk="1" hangingPunct="1">
              <a:buClr>
                <a:srgbClr val="00B5E2"/>
              </a:buClr>
              <a:buFont typeface="Wingdings" panose="05000000000000000000" pitchFamily="2" charset="2"/>
              <a:buChar char="q"/>
            </a:pPr>
            <a:r>
              <a:rPr lang="en-US" altLang="en-US" b="1" dirty="0"/>
              <a:t>Chair</a:t>
            </a:r>
            <a:r>
              <a:rPr lang="en-US" altLang="en-US" dirty="0"/>
              <a:t>: Roger Marks, </a:t>
            </a:r>
            <a:r>
              <a:rPr lang="en-US" altLang="en-US" dirty="0" err="1"/>
              <a:t>EthAirNet</a:t>
            </a:r>
            <a:r>
              <a:rPr lang="en-US" altLang="en-US" dirty="0"/>
              <a:t> Associates</a:t>
            </a:r>
            <a:r>
              <a:rPr lang="en-US" altLang="en-US" dirty="0">
                <a:solidFill>
                  <a:srgbClr val="FF0000"/>
                </a:solidFill>
              </a:rPr>
              <a:t>, other Affiliation</a:t>
            </a:r>
            <a:endParaRPr lang="en-US" altLang="en-US" dirty="0"/>
          </a:p>
          <a:p>
            <a:pPr marL="171450" indent="-171450" eaLnBrk="1" hangingPunct="1">
              <a:buClr>
                <a:srgbClr val="00B5E2"/>
              </a:buClr>
              <a:buFont typeface="Wingdings" panose="05000000000000000000" pitchFamily="2" charset="2"/>
              <a:buChar char="q"/>
            </a:pPr>
            <a:r>
              <a:rPr lang="en-US" altLang="en-US" b="1" dirty="0"/>
              <a:t>Participants</a:t>
            </a:r>
            <a:r>
              <a:rPr lang="en-US" altLang="en-US" dirty="0"/>
              <a:t>: </a:t>
            </a:r>
            <a:r>
              <a:rPr lang="en-US" altLang="en-US" dirty="0">
                <a:solidFill>
                  <a:srgbClr val="FF0000"/>
                </a:solidFill>
              </a:rPr>
              <a:t>How many? (Optional list of names)  </a:t>
            </a:r>
            <a:r>
              <a:rPr lang="en-US" altLang="en-US" b="0" dirty="0">
                <a:solidFill>
                  <a:srgbClr val="FF0000"/>
                </a:solidFill>
                <a:highlight>
                  <a:srgbClr val="FFFF00"/>
                </a:highlight>
              </a:rPr>
              <a:t>varies by meeting, recently ~15</a:t>
            </a:r>
            <a:endParaRPr lang="en-US" altLang="en-US" b="0" dirty="0">
              <a:highlight>
                <a:srgbClr val="FFFF00"/>
              </a:highlight>
            </a:endParaRPr>
          </a:p>
          <a:p>
            <a:pPr marL="171450" indent="-171450">
              <a:buClr>
                <a:srgbClr val="00B5E2"/>
              </a:buClr>
              <a:buFont typeface="Wingdings" panose="05000000000000000000" pitchFamily="2" charset="2"/>
              <a:buChar char="q"/>
            </a:pPr>
            <a:r>
              <a:rPr lang="en-US" altLang="en-US" b="1" dirty="0"/>
              <a:t>Procedures</a:t>
            </a:r>
            <a:r>
              <a:rPr lang="en-US" altLang="en-US" dirty="0"/>
              <a:t>: </a:t>
            </a:r>
          </a:p>
          <a:p>
            <a:pPr marL="403225" lvl="1" indent="-171450">
              <a:buClr>
                <a:srgbClr val="00B5E2"/>
              </a:buClr>
              <a:buFont typeface="Arial" panose="020B0604020202020204" pitchFamily="34" charset="0"/>
              <a:buChar char="•"/>
            </a:pPr>
            <a:r>
              <a:rPr lang="en-US" altLang="en-US" dirty="0"/>
              <a:t>IEEE 802 Policies &amp; Procedures</a:t>
            </a:r>
          </a:p>
          <a:p>
            <a:pPr marL="403225" lvl="1" indent="-171450">
              <a:buClr>
                <a:srgbClr val="00B5E2"/>
              </a:buClr>
              <a:buFont typeface="Arial" panose="020B0604020202020204" pitchFamily="34" charset="0"/>
              <a:buChar char="•"/>
            </a:pPr>
            <a:r>
              <a:rPr lang="en-US" altLang="en-US" dirty="0"/>
              <a:t>IEEE 802 LMSC Operations Manual</a:t>
            </a:r>
          </a:p>
          <a:p>
            <a:pPr marL="403225" lvl="1" indent="-171450">
              <a:buClr>
                <a:srgbClr val="00B5E2"/>
              </a:buClr>
              <a:buFont typeface="Arial" panose="020B0604020202020204" pitchFamily="34" charset="0"/>
              <a:buChar char="•"/>
            </a:pPr>
            <a:r>
              <a:rPr lang="en-US" altLang="en-US" dirty="0"/>
              <a:t>IEEE 802 Working Group Policies &amp; Procedures</a:t>
            </a:r>
          </a:p>
          <a:p>
            <a:pPr marL="403225" lvl="1" indent="-171450">
              <a:buClr>
                <a:srgbClr val="00B5E2"/>
              </a:buClr>
              <a:buFont typeface="Arial" panose="020B0604020202020204" pitchFamily="34" charset="0"/>
              <a:buChar char="•"/>
            </a:pPr>
            <a:r>
              <a:rPr lang="en-US" altLang="en-US" dirty="0"/>
              <a:t>IEEE 802 </a:t>
            </a:r>
            <a:r>
              <a:rPr lang="en-US" altLang="en-US" dirty="0" err="1"/>
              <a:t>Nendica</a:t>
            </a:r>
            <a:r>
              <a:rPr lang="en-US" altLang="en-US" dirty="0"/>
              <a:t> Report Development Process</a:t>
            </a:r>
          </a:p>
          <a:p>
            <a:pPr marL="403225" lvl="1" indent="-171450">
              <a:buClr>
                <a:srgbClr val="00B5E2"/>
              </a:buClr>
              <a:buFont typeface="Arial" panose="020B0604020202020204" pitchFamily="34" charset="0"/>
              <a:buChar char="•"/>
            </a:pPr>
            <a:r>
              <a:rPr lang="en-US" altLang="en-US" dirty="0"/>
              <a:t>&lt;https://1.ieee802.org/802-nendica/ieee-802-nendica-procedures&gt;</a:t>
            </a:r>
          </a:p>
          <a:p>
            <a:pPr marL="171450" indent="-171450" eaLnBrk="1" hangingPunct="1">
              <a:buClr>
                <a:srgbClr val="00B5E2"/>
              </a:buClr>
              <a:buFont typeface="Wingdings" panose="05000000000000000000" pitchFamily="2" charset="2"/>
              <a:buChar char="q"/>
            </a:pPr>
            <a:endParaRPr lang="en-US" altLang="en-US" dirty="0"/>
          </a:p>
          <a:p>
            <a:pPr marL="171450" indent="-171450" eaLnBrk="1" hangingPunct="1">
              <a:buClr>
                <a:srgbClr val="00B5E2"/>
              </a:buClr>
              <a:buFont typeface="Wingdings" panose="05000000000000000000" pitchFamily="2" charset="2"/>
              <a:buChar char="q"/>
            </a:pPr>
            <a:r>
              <a:rPr lang="en-US" altLang="en-US" b="1" dirty="0"/>
              <a:t>Deliverables Listed in the Approved ICAID</a:t>
            </a:r>
            <a:r>
              <a:rPr lang="en-US" altLang="en-US" dirty="0"/>
              <a:t>:</a:t>
            </a:r>
            <a:r>
              <a:rPr lang="en-US" altLang="en-US" b="1" dirty="0">
                <a:solidFill>
                  <a:srgbClr val="FF0000"/>
                </a:solidFill>
              </a:rPr>
              <a:t> </a:t>
            </a:r>
            <a:r>
              <a:rPr lang="en-US" altLang="en-US" dirty="0">
                <a:solidFill>
                  <a:srgbClr val="FF0000"/>
                </a:solidFill>
              </a:rPr>
              <a:t>(This section will be prepopulated by the Industry Connections Administrator.)</a:t>
            </a:r>
          </a:p>
          <a:p>
            <a:pPr eaLnBrk="1" hangingPunct="1">
              <a:buClr>
                <a:srgbClr val="00B5E2"/>
              </a:buClr>
            </a:pPr>
            <a:r>
              <a:rPr lang="en-US" altLang="en-US" dirty="0">
                <a:solidFill>
                  <a:srgbClr val="FF0000"/>
                </a:solidFill>
              </a:rPr>
              <a:t>	</a:t>
            </a:r>
          </a:p>
          <a:p>
            <a:pPr marL="310754" lvl="2" indent="-228600">
              <a:buClrTx/>
              <a:buAutoNum type="arabicPeriod"/>
            </a:pPr>
            <a:r>
              <a:rPr lang="en-US" dirty="0"/>
              <a:t>Records of the meetings, including minutes and supporting presentations. </a:t>
            </a:r>
          </a:p>
          <a:p>
            <a:pPr marL="310754" lvl="2" indent="-228600">
              <a:buClrTx/>
              <a:buAutoNum type="arabicPeriod"/>
            </a:pPr>
            <a:r>
              <a:rPr lang="en-US" dirty="0"/>
              <a:t>A set of reports documenting the findings of the IC activity, with recommendations regarding new standardization topics, documentation of use cases and user needs for those topics, and proposed organizational approaches to ensure effective participation from user communities</a:t>
            </a:r>
          </a:p>
          <a:p>
            <a:pPr eaLnBrk="1" hangingPunct="1"/>
            <a:endParaRPr lang="en-US" altLang="en-US" dirty="0"/>
          </a:p>
        </p:txBody>
      </p:sp>
      <p:sp>
        <p:nvSpPr>
          <p:cNvPr id="19460" name="Slide Number Placeholder 6"/>
          <p:cNvSpPr>
            <a:spLocks noGrp="1"/>
          </p:cNvSpPr>
          <p:nvPr>
            <p:ph type="sldNum" sz="quarter" idx="4294967295"/>
          </p:nvPr>
        </p:nvSpPr>
        <p:spPr>
          <a:xfrm>
            <a:off x="6350794" y="4666019"/>
            <a:ext cx="328612" cy="171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8021CC93-CE8E-470A-B951-6C2146856566}" type="slidenum">
              <a:rPr lang="en-US" altLang="en-US" sz="600">
                <a:solidFill>
                  <a:srgbClr val="000000"/>
                </a:solidFill>
              </a:rPr>
              <a:pPr/>
              <a:t>1</a:t>
            </a:fld>
            <a:endParaRPr lang="en-US" altLang="en-US" sz="600">
              <a:solidFill>
                <a:srgbClr val="000000"/>
              </a:solidFill>
            </a:endParaRPr>
          </a:p>
        </p:txBody>
      </p:sp>
    </p:spTree>
    <p:extLst>
      <p:ext uri="{BB962C8B-B14F-4D97-AF65-F5344CB8AC3E}">
        <p14:creationId xmlns:p14="http://schemas.microsoft.com/office/powerpoint/2010/main" val="23973968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701176"/>
          </a:xfrm>
        </p:spPr>
        <p:txBody>
          <a:bodyPr>
            <a:normAutofit/>
          </a:bodyPr>
          <a:lstStyle/>
          <a:p>
            <a:r>
              <a:rPr lang="en-US" altLang="en-US" sz="1500" dirty="0"/>
              <a:t>IC17-001  		</a:t>
            </a:r>
            <a:br>
              <a:rPr lang="en-US" altLang="en-US" dirty="0"/>
            </a:br>
            <a:r>
              <a:rPr lang="en-US" altLang="en-US" sz="1600" dirty="0"/>
              <a:t>IEEE 802 Network Enhancements for the Next Decade</a:t>
            </a:r>
            <a:br>
              <a:rPr lang="en-US" altLang="en-US" sz="1600" dirty="0"/>
            </a:br>
            <a:r>
              <a:rPr lang="en-US" altLang="en-US" sz="1600" dirty="0"/>
              <a:t>Industry connections Activity (</a:t>
            </a:r>
            <a:r>
              <a:rPr lang="en-US" altLang="en-US" sz="1600" cap="none" dirty="0" err="1"/>
              <a:t>Nendica</a:t>
            </a:r>
            <a:r>
              <a:rPr lang="en-US" altLang="en-US" sz="1600" dirty="0"/>
              <a:t>)</a:t>
            </a:r>
            <a:endParaRPr lang="en-US" altLang="en-US" sz="1600" b="0" dirty="0">
              <a:solidFill>
                <a:srgbClr val="FF0000"/>
              </a:solidFill>
            </a:endParaRPr>
          </a:p>
        </p:txBody>
      </p:sp>
      <p:sp>
        <p:nvSpPr>
          <p:cNvPr id="20483" name="Rectangle 15"/>
          <p:cNvSpPr>
            <a:spLocks noGrp="1" noChangeArrowheads="1"/>
          </p:cNvSpPr>
          <p:nvPr>
            <p:ph idx="1"/>
          </p:nvPr>
        </p:nvSpPr>
        <p:spPr>
          <a:xfrm>
            <a:off x="342900" y="1244600"/>
            <a:ext cx="6172200" cy="3387725"/>
          </a:xfrm>
        </p:spPr>
        <p:txBody>
          <a:bodyPr/>
          <a:lstStyle/>
          <a:p>
            <a:pPr marL="171450" indent="-171450" eaLnBrk="1" hangingPunct="1">
              <a:buClr>
                <a:srgbClr val="00B5E2"/>
              </a:buClr>
              <a:buFont typeface="Wingdings" panose="05000000000000000000" pitchFamily="2" charset="2"/>
              <a:buChar char="q"/>
            </a:pPr>
            <a:r>
              <a:rPr lang="en-US" altLang="en-US" b="1" dirty="0"/>
              <a:t>Status of Deliverables:</a:t>
            </a:r>
            <a:r>
              <a:rPr lang="en-US" altLang="en-US" dirty="0"/>
              <a:t> </a:t>
            </a:r>
          </a:p>
          <a:p>
            <a:pPr marL="0" lvl="1" indent="0">
              <a:lnSpc>
                <a:spcPct val="100000"/>
              </a:lnSpc>
            </a:pPr>
            <a:r>
              <a:rPr lang="en-US" altLang="en-US" sz="1050" dirty="0">
                <a:solidFill>
                  <a:srgbClr val="FF0000"/>
                </a:solidFill>
              </a:rPr>
              <a:t>List the status and target completion date for each deliverable (see previous bullet) and provide percentage of completion.</a:t>
            </a:r>
          </a:p>
          <a:p>
            <a:pPr marL="171450" lvl="1" indent="-171450">
              <a:buFont typeface="Arial" panose="020B0604020202020204" pitchFamily="34" charset="0"/>
              <a:buChar char="•"/>
            </a:pPr>
            <a:r>
              <a:rPr lang="en-US" altLang="en-US" dirty="0"/>
              <a:t>Records of the meetings, including minutes and supporting presentations. - </a:t>
            </a:r>
            <a:r>
              <a:rPr lang="en-US" altLang="en-US" dirty="0">
                <a:highlight>
                  <a:srgbClr val="FFFF00"/>
                </a:highlight>
              </a:rPr>
              <a:t>100</a:t>
            </a:r>
            <a:r>
              <a:rPr lang="en-US" altLang="en-US" dirty="0">
                <a:solidFill>
                  <a:srgbClr val="FF0000"/>
                </a:solidFill>
              </a:rPr>
              <a:t>% complete</a:t>
            </a:r>
          </a:p>
          <a:p>
            <a:pPr marL="171450" lvl="1" indent="-171450">
              <a:buFont typeface="Arial" panose="020B0604020202020204" pitchFamily="34" charset="0"/>
              <a:buChar char="•"/>
            </a:pPr>
            <a:r>
              <a:rPr lang="en-US" altLang="en-US" dirty="0"/>
              <a:t>A set of reports documenting the findings of the IC activity, with recommendations regarding new standardization topics, documentation of use cases and user needs for those topics, and proposed organizational approaches to ensure effective participation from user communities - </a:t>
            </a:r>
            <a:r>
              <a:rPr lang="en-US" altLang="en-US" dirty="0">
                <a:highlight>
                  <a:srgbClr val="FFFF00"/>
                </a:highlight>
              </a:rPr>
              <a:t>100</a:t>
            </a:r>
            <a:r>
              <a:rPr lang="en-US" altLang="en-US" dirty="0">
                <a:solidFill>
                  <a:srgbClr val="FF0000"/>
                </a:solidFill>
              </a:rPr>
              <a:t>% complete, </a:t>
            </a:r>
            <a:r>
              <a:rPr lang="en-US" altLang="en-US" dirty="0">
                <a:solidFill>
                  <a:srgbClr val="FF0000"/>
                </a:solidFill>
                <a:highlight>
                  <a:srgbClr val="FFFF00"/>
                </a:highlight>
              </a:rPr>
              <a:t>but with future reports anticipated</a:t>
            </a:r>
          </a:p>
          <a:p>
            <a:pPr marL="171450" lvl="1" indent="-171450" eaLnBrk="1" hangingPunct="1">
              <a:buClr>
                <a:srgbClr val="00B5E2"/>
              </a:buClr>
              <a:buFont typeface="Arial" panose="020B0604020202020204" pitchFamily="34" charset="0"/>
              <a:buChar char="•"/>
            </a:pPr>
            <a:endParaRPr lang="en-US" altLang="en-US" dirty="0">
              <a:solidFill>
                <a:srgbClr val="FF0000"/>
              </a:solidFill>
            </a:endParaRPr>
          </a:p>
          <a:p>
            <a:pPr marL="171450" indent="-171450">
              <a:buClr>
                <a:srgbClr val="00B5E2"/>
              </a:buClr>
              <a:buFont typeface="Wingdings" panose="05000000000000000000" pitchFamily="2" charset="2"/>
              <a:buChar char="q"/>
            </a:pPr>
            <a:r>
              <a:rPr lang="en-US" altLang="en-US" dirty="0"/>
              <a:t>Additional Accomplishments: </a:t>
            </a:r>
          </a:p>
          <a:p>
            <a:pPr marL="171450" lvl="1" indent="-171450">
              <a:buClr>
                <a:srgbClr val="00B5E2"/>
              </a:buClr>
              <a:buFont typeface="Arial" panose="020B0604020202020204" pitchFamily="34" charset="0"/>
              <a:buChar char="•"/>
            </a:pPr>
            <a:r>
              <a:rPr lang="en-US" altLang="en-US" dirty="0">
                <a:solidFill>
                  <a:srgbClr val="FF0000"/>
                </a:solidFill>
              </a:rPr>
              <a:t>Accomplishments beyond the expected deliverables</a:t>
            </a:r>
          </a:p>
          <a:p>
            <a:pPr marL="171450" indent="-171450">
              <a:buClr>
                <a:srgbClr val="00B5E2"/>
              </a:buClr>
              <a:buFont typeface="Wingdings" panose="05000000000000000000" pitchFamily="2" charset="2"/>
              <a:buChar char="q"/>
            </a:pPr>
            <a:r>
              <a:rPr lang="en-US" altLang="en-US" dirty="0"/>
              <a:t>Future Meetings: </a:t>
            </a:r>
            <a:r>
              <a:rPr lang="en-US" altLang="en-US" b="0" dirty="0">
                <a:solidFill>
                  <a:srgbClr val="FF0000"/>
                </a:solidFill>
              </a:rPr>
              <a:t>Schedule of upcoming meetings </a:t>
            </a:r>
            <a:r>
              <a:rPr lang="en-US" altLang="en-US" b="0" dirty="0">
                <a:solidFill>
                  <a:srgbClr val="FF0000"/>
                </a:solidFill>
                <a:highlight>
                  <a:srgbClr val="FFFF00"/>
                </a:highlight>
              </a:rPr>
              <a:t>weekly, Thursdays, 09:00-11:00 ET</a:t>
            </a:r>
          </a:p>
          <a:p>
            <a:pPr marL="171450" indent="-171450">
              <a:buClr>
                <a:srgbClr val="00B5E2"/>
              </a:buClr>
              <a:buFont typeface="Wingdings" panose="05000000000000000000" pitchFamily="2" charset="2"/>
              <a:buChar char="q"/>
            </a:pPr>
            <a:r>
              <a:rPr lang="en-US" altLang="en-US" dirty="0"/>
              <a:t>Issues: </a:t>
            </a:r>
            <a:r>
              <a:rPr lang="en-US" altLang="en-US" b="0" dirty="0">
                <a:solidFill>
                  <a:srgbClr val="FF0000"/>
                </a:solidFill>
              </a:rPr>
              <a:t>Any major issues to be addressed; Any areas where the IEEE-SA Industry Connections Committee (</a:t>
            </a:r>
            <a:r>
              <a:rPr lang="en-US" altLang="en-US" b="0" dirty="0" err="1">
                <a:solidFill>
                  <a:srgbClr val="FF0000"/>
                </a:solidFill>
              </a:rPr>
              <a:t>ICCom</a:t>
            </a:r>
            <a:r>
              <a:rPr lang="en-US" altLang="en-US" b="0" dirty="0">
                <a:solidFill>
                  <a:srgbClr val="FF0000"/>
                </a:solidFill>
              </a:rPr>
              <a:t>) might be able to help</a:t>
            </a:r>
          </a:p>
          <a:p>
            <a:pPr eaLnBrk="1" hangingPunct="1"/>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2</a:t>
            </a:fld>
            <a:endParaRPr lang="en-US" altLang="en-US" sz="600" dirty="0">
              <a:solidFill>
                <a:srgbClr val="000000"/>
              </a:solidFill>
            </a:endParaRPr>
          </a:p>
        </p:txBody>
      </p:sp>
    </p:spTree>
    <p:extLst>
      <p:ext uri="{BB962C8B-B14F-4D97-AF65-F5344CB8AC3E}">
        <p14:creationId xmlns:p14="http://schemas.microsoft.com/office/powerpoint/2010/main" val="1900109046"/>
      </p:ext>
    </p:extLst>
  </p:cSld>
  <p:clrMapOvr>
    <a:masterClrMapping/>
  </p:clrMapOvr>
  <p:transition/>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ieee-sa-template-4x3-LR-Final_rev1</Template>
  <TotalTime>31</TotalTime>
  <Words>324</Words>
  <Application>Microsoft Macintosh PowerPoint</Application>
  <PresentationFormat>Custom</PresentationFormat>
  <Paragraphs>26</Paragraphs>
  <Slides>2</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vt:i4>
      </vt:variant>
    </vt:vector>
  </HeadingPairs>
  <TitlesOfParts>
    <vt:vector size="13" baseType="lpstr">
      <vt:lpstr>Arial</vt:lpstr>
      <vt:lpstr>Calibri</vt:lpstr>
      <vt:lpstr>Lucida Grande</vt:lpstr>
      <vt:lpstr>Montserrat</vt:lpstr>
      <vt:lpstr>Montserrat ExtraBold</vt:lpstr>
      <vt:lpstr>Myriad Pro</vt:lpstr>
      <vt:lpstr>Verdana</vt:lpstr>
      <vt:lpstr>Wingdings</vt:lpstr>
      <vt:lpstr>Wingdings 2</vt:lpstr>
      <vt:lpstr>IEEE_template</vt:lpstr>
      <vt:lpstr>blank</vt:lpstr>
      <vt:lpstr>IC17-001     IEEE 802 Network Enhancements for the Next Decade Industry connections Activity (Nendica) Type: Individual  Report Date: XX JULY 2021</vt:lpstr>
      <vt:lpstr>IC17-001     IEEE 802 Network Enhancements for the Next Decade Industry connections Activity (Nendica)</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ICyy-nnn      Name of IC Activity Type: Entity/Individual  Report Date: Day month year</dc:title>
  <dc:creator>Joan Woolery</dc:creator>
  <cp:lastModifiedBy>Roger Marks</cp:lastModifiedBy>
  <cp:revision>10</cp:revision>
  <cp:lastPrinted>2019-10-04T14:43:47Z</cp:lastPrinted>
  <dcterms:created xsi:type="dcterms:W3CDTF">2019-10-22T15:50:24Z</dcterms:created>
  <dcterms:modified xsi:type="dcterms:W3CDTF">2021-05-05T17:41:12Z</dcterms:modified>
</cp:coreProperties>
</file>