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5"/>
  </p:notesMasterIdLst>
  <p:handoutMasterIdLst>
    <p:handoutMasterId r:id="rId6"/>
  </p:handoutMasterIdLst>
  <p:sldIdLst>
    <p:sldId id="401" r:id="rId3"/>
    <p:sldId id="402" r:id="rId4"/>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37" autoAdjust="0"/>
    <p:restoredTop sz="94645"/>
  </p:normalViewPr>
  <p:slideViewPr>
    <p:cSldViewPr snapToGrid="0">
      <p:cViewPr varScale="1">
        <p:scale>
          <a:sx n="171" d="100"/>
          <a:sy n="171" d="100"/>
        </p:scale>
        <p:origin x="640" y="168"/>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r>
              <a:rPr lang="en-US"/>
              <a:t>IEEE 802.1-20-0013-00-ICne</a:t>
            </a:r>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2/4/20</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r>
              <a:rPr lang="en-US"/>
              <a:t>IEEE 802.1-20-0013-00-ICne</a:t>
            </a:r>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2/4/20</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hyperlink" Target="https://1.ieee802.org/802-nendica/ieee-802-nendica-procedures"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is_group=ICne"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371475"/>
          </a:xfrm>
        </p:spPr>
        <p:txBody>
          <a:bodyPr>
            <a:normAutofit fontScale="90000"/>
          </a:bodyPr>
          <a:lstStyle/>
          <a:p>
            <a:r>
              <a:rPr lang="en-US" altLang="en-US" sz="1600" dirty="0"/>
              <a:t>IC17-001 IEEE 802 Network Enhancements for the Next Decade</a:t>
            </a:r>
            <a:br>
              <a:rPr lang="en-US" altLang="en-US" dirty="0"/>
            </a:br>
            <a:br>
              <a:rPr lang="en-US" altLang="en-US" dirty="0"/>
            </a:br>
            <a:r>
              <a:rPr lang="en-US" altLang="en-US" sz="1500" dirty="0"/>
              <a:t>Type: </a:t>
            </a:r>
            <a:r>
              <a:rPr lang="en-US" altLang="en-US" sz="1500" b="0" dirty="0">
                <a:solidFill>
                  <a:srgbClr val="0070C0"/>
                </a:solidFill>
              </a:rPr>
              <a:t>Individual</a:t>
            </a:r>
            <a:r>
              <a:rPr lang="en-US" altLang="en-US" sz="1500" dirty="0">
                <a:solidFill>
                  <a:srgbClr val="FF0000"/>
                </a:solidFill>
              </a:rPr>
              <a:t>  </a:t>
            </a:r>
            <a:r>
              <a:rPr lang="en-US" altLang="en-US" sz="1500" dirty="0"/>
              <a:t>Report Date: </a:t>
            </a:r>
            <a:r>
              <a:rPr lang="en-US" altLang="en-US" sz="1500" b="0" dirty="0">
                <a:solidFill>
                  <a:srgbClr val="0070C0"/>
                </a:solidFill>
              </a:rPr>
              <a:t>February 2020</a:t>
            </a:r>
            <a:endParaRPr lang="en-US" altLang="en-US" b="0" dirty="0">
              <a:solidFill>
                <a:srgbClr val="0070C0"/>
              </a:solidFill>
            </a:endParaRPr>
          </a:p>
        </p:txBody>
      </p:sp>
      <p:sp>
        <p:nvSpPr>
          <p:cNvPr id="19459" name="Rectangle 15"/>
          <p:cNvSpPr>
            <a:spLocks noGrp="1" noChangeArrowheads="1"/>
          </p:cNvSpPr>
          <p:nvPr>
            <p:ph idx="1"/>
          </p:nvPr>
        </p:nvSpPr>
        <p:spPr>
          <a:xfrm>
            <a:off x="342900" y="1300972"/>
            <a:ext cx="6172200" cy="3365047"/>
          </a:xfrm>
          <a:noFill/>
          <a:ln>
            <a:noFill/>
          </a:ln>
        </p:spPr>
        <p:txBody>
          <a:bodyPr/>
          <a:lstStyle/>
          <a:p>
            <a:r>
              <a:rPr lang="en-US" altLang="en-US" b="1" dirty="0"/>
              <a:t>Chair</a:t>
            </a:r>
            <a:r>
              <a:rPr lang="en-US" altLang="en-US" dirty="0"/>
              <a:t>: </a:t>
            </a:r>
            <a:r>
              <a:rPr lang="en-US" altLang="en-US" b="0" dirty="0"/>
              <a:t>Roger Marks (Huawei)</a:t>
            </a:r>
          </a:p>
          <a:p>
            <a:r>
              <a:rPr lang="en-US" altLang="en-US" b="1" dirty="0"/>
              <a:t>Participants</a:t>
            </a:r>
            <a:r>
              <a:rPr lang="en-US" altLang="en-US" dirty="0"/>
              <a:t>: </a:t>
            </a:r>
            <a:r>
              <a:rPr lang="en-US" altLang="en-US" b="0" dirty="0"/>
              <a:t>Varying between 30 – 100 people</a:t>
            </a:r>
          </a:p>
          <a:p>
            <a:r>
              <a:rPr lang="en-US" altLang="en-US" b="1" dirty="0"/>
              <a:t>Procedures</a:t>
            </a:r>
            <a:r>
              <a:rPr lang="en-US" altLang="en-US" dirty="0"/>
              <a:t>: </a:t>
            </a:r>
          </a:p>
          <a:p>
            <a:pPr marL="171450" indent="-171450">
              <a:lnSpc>
                <a:spcPct val="100000"/>
              </a:lnSpc>
              <a:spcBef>
                <a:spcPts val="0"/>
              </a:spcBef>
              <a:buFont typeface="Arial" panose="020B0604020202020204" pitchFamily="34" charset="0"/>
              <a:buChar char="•"/>
            </a:pPr>
            <a:r>
              <a:rPr lang="en-US" altLang="en-US" b="0" dirty="0"/>
              <a:t>IEEE 802 Policies &amp; Procedures</a:t>
            </a:r>
          </a:p>
          <a:p>
            <a:pPr marL="171450" indent="-171450">
              <a:lnSpc>
                <a:spcPct val="100000"/>
              </a:lnSpc>
              <a:spcBef>
                <a:spcPts val="0"/>
              </a:spcBef>
              <a:buFont typeface="Arial" panose="020B0604020202020204" pitchFamily="34" charset="0"/>
              <a:buChar char="•"/>
            </a:pPr>
            <a:r>
              <a:rPr lang="en-US" altLang="en-US" b="0" dirty="0"/>
              <a:t>IEEE 802 LMSC Operations Manual</a:t>
            </a:r>
          </a:p>
          <a:p>
            <a:pPr marL="171450" indent="-171450">
              <a:lnSpc>
                <a:spcPct val="100000"/>
              </a:lnSpc>
              <a:spcBef>
                <a:spcPts val="0"/>
              </a:spcBef>
              <a:buFont typeface="Arial" panose="020B0604020202020204" pitchFamily="34" charset="0"/>
              <a:buChar char="•"/>
            </a:pPr>
            <a:r>
              <a:rPr lang="en-US" altLang="en-US" b="0" dirty="0"/>
              <a:t>IEEE 802 Working Group Policies &amp; Procedures</a:t>
            </a:r>
          </a:p>
          <a:p>
            <a:pPr marL="171450" indent="-171450">
              <a:lnSpc>
                <a:spcPct val="100000"/>
              </a:lnSpc>
              <a:spcBef>
                <a:spcPts val="0"/>
              </a:spcBef>
              <a:buFont typeface="Arial" panose="020B0604020202020204" pitchFamily="34" charset="0"/>
              <a:buChar char="•"/>
            </a:pPr>
            <a:r>
              <a:rPr lang="en-US" altLang="en-US" b="0" dirty="0"/>
              <a:t>IEEE 802 </a:t>
            </a:r>
            <a:r>
              <a:rPr lang="en-US" altLang="en-US" b="0" dirty="0" err="1"/>
              <a:t>Nendica</a:t>
            </a:r>
            <a:r>
              <a:rPr lang="en-US" altLang="en-US" b="0" dirty="0"/>
              <a:t> Report Development Process: </a:t>
            </a:r>
          </a:p>
          <a:p>
            <a:pPr>
              <a:lnSpc>
                <a:spcPct val="100000"/>
              </a:lnSpc>
              <a:spcBef>
                <a:spcPts val="0"/>
              </a:spcBef>
            </a:pPr>
            <a:r>
              <a:rPr lang="en-US" altLang="en-US" b="0" dirty="0"/>
              <a:t>     </a:t>
            </a:r>
            <a:r>
              <a:rPr lang="en-US" altLang="en-US" b="0" dirty="0">
                <a:hlinkClick r:id="rId2"/>
              </a:rPr>
              <a:t>https://1.ieee802.org/802-nendica/ieee-802-nendica-procedures</a:t>
            </a:r>
            <a:endParaRPr lang="en-US" altLang="en-US" b="0" dirty="0"/>
          </a:p>
          <a:p>
            <a:r>
              <a:rPr lang="en-US" altLang="en-US" b="1" dirty="0"/>
              <a:t>Deliverables Listed in the Approved ICAID</a:t>
            </a:r>
            <a:r>
              <a:rPr lang="en-US" altLang="en-US" dirty="0"/>
              <a:t>:</a:t>
            </a:r>
            <a:r>
              <a:rPr lang="en-US" altLang="en-US" b="1" dirty="0">
                <a:solidFill>
                  <a:srgbClr val="FF0000"/>
                </a:solidFill>
              </a:rPr>
              <a:t> </a:t>
            </a:r>
            <a:r>
              <a:rPr lang="en-US" altLang="en-US" dirty="0">
                <a:solidFill>
                  <a:srgbClr val="FF0000"/>
                </a:solidFill>
              </a:rPr>
              <a:t>(Do not modify) </a:t>
            </a:r>
          </a:p>
          <a:p>
            <a:pPr marL="228600" indent="-228600">
              <a:buFont typeface="+mj-lt"/>
              <a:buAutoNum type="arabicPeriod"/>
            </a:pPr>
            <a:r>
              <a:rPr lang="en-US" b="0" dirty="0"/>
              <a:t>Records of the meetings, including minutes and supporting presentations. </a:t>
            </a:r>
          </a:p>
          <a:p>
            <a:pPr marL="228600" indent="-228600">
              <a:buFont typeface="+mj-lt"/>
              <a:buAutoNum type="arabicPeriod"/>
            </a:pPr>
            <a:r>
              <a:rPr lang="en-US" b="0"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 </a:t>
            </a:r>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pic>
        <p:nvPicPr>
          <p:cNvPr id="2" name="Picture 1">
            <a:extLst>
              <a:ext uri="{FF2B5EF4-FFF2-40B4-BE49-F238E27FC236}">
                <a16:creationId xmlns:a16="http://schemas.microsoft.com/office/drawing/2014/main" id="{D9298E84-61FB-CB4D-8E6B-2BBB6D5F70D8}"/>
              </a:ext>
            </a:extLst>
          </p:cNvPr>
          <p:cNvPicPr>
            <a:picLocks noChangeAspect="1"/>
          </p:cNvPicPr>
          <p:nvPr/>
        </p:nvPicPr>
        <p:blipFill>
          <a:blip r:embed="rId3"/>
          <a:stretch>
            <a:fillRect/>
          </a:stretch>
        </p:blipFill>
        <p:spPr>
          <a:xfrm>
            <a:off x="215900" y="-46694"/>
            <a:ext cx="6426200" cy="393700"/>
          </a:xfrm>
          <a:prstGeom prst="rect">
            <a:avLst/>
          </a:prstGeom>
        </p:spPr>
      </p:pic>
    </p:spTree>
    <p:extLst>
      <p:ext uri="{BB962C8B-B14F-4D97-AF65-F5344CB8AC3E}">
        <p14:creationId xmlns:p14="http://schemas.microsoft.com/office/powerpoint/2010/main" val="23973968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p:txBody>
          <a:bodyPr>
            <a:normAutofit/>
          </a:bodyPr>
          <a:lstStyle/>
          <a:p>
            <a:r>
              <a:rPr lang="en-US" altLang="en-US" sz="1400" dirty="0"/>
              <a:t>IC17-001 IEEE 802 Network Enhancements for the Next Decade</a:t>
            </a:r>
            <a:endParaRPr lang="en-US" altLang="en-US" b="0" dirty="0">
              <a:solidFill>
                <a:srgbClr val="FF0000"/>
              </a:solidFill>
            </a:endParaRPr>
          </a:p>
        </p:txBody>
      </p:sp>
      <p:sp>
        <p:nvSpPr>
          <p:cNvPr id="20483" name="Rectangle 15"/>
          <p:cNvSpPr>
            <a:spLocks noGrp="1" noChangeArrowheads="1"/>
          </p:cNvSpPr>
          <p:nvPr>
            <p:ph idx="1"/>
          </p:nvPr>
        </p:nvSpPr>
        <p:spPr>
          <a:xfrm>
            <a:off x="342900" y="829734"/>
            <a:ext cx="6172200" cy="3802592"/>
          </a:xfrm>
        </p:spPr>
        <p:txBody>
          <a:bodyPr>
            <a:normAutofit/>
          </a:bodyPr>
          <a:lstStyle/>
          <a:p>
            <a:pPr eaLnBrk="1" hangingPunct="1">
              <a:buClr>
                <a:srgbClr val="00B5E2"/>
              </a:buClr>
            </a:pPr>
            <a:r>
              <a:rPr lang="en-US" altLang="en-US" b="1" dirty="0"/>
              <a:t>Status of Deliverables:</a:t>
            </a:r>
            <a:r>
              <a:rPr lang="en-US" altLang="en-US" dirty="0"/>
              <a:t> </a:t>
            </a:r>
          </a:p>
          <a:p>
            <a:pPr marL="171450" lvl="1" indent="-171450">
              <a:buClr>
                <a:srgbClr val="00B5E2"/>
              </a:buClr>
              <a:buFont typeface="Arial" panose="020B0604020202020204" pitchFamily="34" charset="0"/>
              <a:buChar char="•"/>
            </a:pPr>
            <a:r>
              <a:rPr lang="en-US" altLang="en-US" dirty="0">
                <a:latin typeface="Montserrat" panose="00000500000000000000" pitchFamily="2" charset="0"/>
              </a:rPr>
              <a:t>Records of the meetings, including minutes and supporting presentations:</a:t>
            </a:r>
          </a:p>
          <a:p>
            <a:pPr marL="253604" lvl="2" indent="-171450">
              <a:buClr>
                <a:srgbClr val="00B5E2"/>
              </a:buClr>
              <a:buFont typeface="Arial" panose="020B0604020202020204" pitchFamily="34" charset="0"/>
              <a:buChar char="•"/>
            </a:pPr>
            <a:r>
              <a:rPr lang="en-US" altLang="en-US" dirty="0">
                <a:latin typeface="Montserrat" panose="00000500000000000000" pitchFamily="2" charset="0"/>
              </a:rPr>
              <a:t>Posted regularly; see </a:t>
            </a:r>
            <a:r>
              <a:rPr lang="en-US" altLang="en-US" dirty="0">
                <a:latin typeface="Montserrat" panose="00000500000000000000" pitchFamily="2" charset="0"/>
                <a:hlinkClick r:id="rId2">
                  <a:extLst>
                    <a:ext uri="{A12FA001-AC4F-418D-AE19-62706E023703}">
                      <ahyp:hlinkClr xmlns:ahyp="http://schemas.microsoft.com/office/drawing/2018/hyperlinkcolor" val="tx"/>
                    </a:ext>
                  </a:extLst>
                </a:hlinkClick>
              </a:rPr>
              <a:t>https://mentor.ieee.org/802.1/documents?is_group=ICne</a:t>
            </a:r>
            <a:r>
              <a:rPr lang="en-US" altLang="en-US" dirty="0">
                <a:latin typeface="Montserrat" panose="00000500000000000000" pitchFamily="2" charset="0"/>
              </a:rPr>
              <a:t> and </a:t>
            </a:r>
            <a:r>
              <a:rPr lang="en-US" dirty="0">
                <a:hlinkClick r:id="rId3">
                  <a:extLst>
                    <a:ext uri="{A12FA001-AC4F-418D-AE19-62706E023703}">
                      <ahyp:hlinkClr xmlns:ahyp="http://schemas.microsoft.com/office/drawing/2018/hyperlinkcolor" val="tx"/>
                    </a:ext>
                  </a:extLst>
                </a:hlinkClick>
              </a:rPr>
              <a:t>https://1.ieee802.org/802-nendica</a:t>
            </a:r>
            <a:endParaRPr lang="en-US" altLang="en-US" dirty="0">
              <a:latin typeface="Montserrat" panose="00000500000000000000" pitchFamily="2" charset="0"/>
            </a:endParaRPr>
          </a:p>
          <a:p>
            <a:pPr marL="171450" lvl="1" indent="-171450">
              <a:buClr>
                <a:srgbClr val="00B5E2"/>
              </a:buClr>
              <a:buFont typeface="Arial" panose="020B0604020202020204" pitchFamily="34" charset="0"/>
              <a:buChar char="•"/>
            </a:pPr>
            <a:r>
              <a:rPr lang="en-US" altLang="en-US" dirty="0">
                <a:latin typeface="Montserrat" panose="00000500000000000000" pitchFamily="2" charset="0"/>
              </a:rPr>
              <a:t>A set of </a:t>
            </a:r>
            <a:r>
              <a:rPr lang="en-US" altLang="en-US" dirty="0" err="1">
                <a:latin typeface="Montserrat" panose="00000500000000000000" pitchFamily="2" charset="0"/>
              </a:rPr>
              <a:t>Nendica</a:t>
            </a:r>
            <a:r>
              <a:rPr lang="en-US" altLang="en-US" dirty="0">
                <a:latin typeface="Montserrat" panose="00000500000000000000" pitchFamily="2" charset="0"/>
              </a:rPr>
              <a:t> Reports</a:t>
            </a:r>
          </a:p>
          <a:p>
            <a:pPr marL="253604" lvl="2" indent="-171450">
              <a:buClr>
                <a:srgbClr val="00B5E2"/>
              </a:buClr>
              <a:buFont typeface="Arial" panose="020B0604020202020204" pitchFamily="34" charset="0"/>
              <a:buChar char="•"/>
            </a:pPr>
            <a:r>
              <a:rPr lang="en-US" altLang="en-US" dirty="0">
                <a:latin typeface="Montserrat" panose="00000500000000000000" pitchFamily="2" charset="0"/>
              </a:rPr>
              <a:t>First </a:t>
            </a:r>
            <a:r>
              <a:rPr lang="en-US" altLang="en-US" dirty="0" err="1">
                <a:latin typeface="Montserrat" panose="00000500000000000000" pitchFamily="2" charset="0"/>
              </a:rPr>
              <a:t>Nendica</a:t>
            </a:r>
            <a:r>
              <a:rPr lang="en-US" altLang="en-US" dirty="0">
                <a:latin typeface="Montserrat" panose="00000500000000000000" pitchFamily="2" charset="0"/>
              </a:rPr>
              <a:t> Report (Lossless Data Center Networks): published August 2018</a:t>
            </a:r>
          </a:p>
          <a:p>
            <a:pPr marL="253604" lvl="2" indent="-171450">
              <a:buClr>
                <a:srgbClr val="00B5E2"/>
              </a:buClr>
              <a:buFont typeface="Arial" panose="020B0604020202020204" pitchFamily="34" charset="0"/>
              <a:buChar char="•"/>
            </a:pPr>
            <a:r>
              <a:rPr lang="en-US" dirty="0"/>
              <a:t>Second </a:t>
            </a:r>
            <a:r>
              <a:rPr lang="en-US" dirty="0" err="1"/>
              <a:t>Nendica</a:t>
            </a:r>
            <a:r>
              <a:rPr lang="en-US" dirty="0"/>
              <a:t> Report (Flexible Factory IoT): Approval of draft expected March 2020</a:t>
            </a:r>
          </a:p>
          <a:p>
            <a:pPr marL="253604" lvl="2" indent="-171450">
              <a:buClr>
                <a:srgbClr val="00B5E2"/>
              </a:buClr>
              <a:buFont typeface="Arial" panose="020B0604020202020204" pitchFamily="34" charset="0"/>
              <a:buChar char="•"/>
            </a:pPr>
            <a:r>
              <a:rPr lang="en-US" altLang="en-US" dirty="0">
                <a:latin typeface="Montserrat" panose="00000500000000000000" pitchFamily="2" charset="0"/>
              </a:rPr>
              <a:t>Prospective Work Items toward </a:t>
            </a:r>
            <a:r>
              <a:rPr lang="en-US" dirty="0" err="1"/>
              <a:t>Nendica</a:t>
            </a:r>
            <a:r>
              <a:rPr lang="en-US" dirty="0"/>
              <a:t> Reports</a:t>
            </a:r>
            <a:r>
              <a:rPr lang="en-US" altLang="en-US" dirty="0">
                <a:latin typeface="Montserrat" panose="00000500000000000000" pitchFamily="2" charset="0"/>
              </a:rPr>
              <a:t> </a:t>
            </a:r>
          </a:p>
          <a:p>
            <a:pPr marL="383382" lvl="3" indent="-171450">
              <a:buClr>
                <a:srgbClr val="00B5E2"/>
              </a:buClr>
              <a:buFont typeface="Arial" panose="020B0604020202020204" pitchFamily="34" charset="0"/>
              <a:buChar char="•"/>
            </a:pPr>
            <a:r>
              <a:rPr lang="en-US" altLang="en-US" dirty="0">
                <a:latin typeface="Montserrat" panose="00000500000000000000" pitchFamily="2" charset="0"/>
              </a:rPr>
              <a:t>Ongoing Study Item: Managed LAN as a Service</a:t>
            </a:r>
          </a:p>
          <a:p>
            <a:pPr marL="383382" lvl="3" indent="-171450">
              <a:buClr>
                <a:srgbClr val="00B5E2"/>
              </a:buClr>
              <a:buFont typeface="Arial" panose="020B0604020202020204" pitchFamily="34" charset="0"/>
              <a:buChar char="•"/>
            </a:pPr>
            <a:r>
              <a:rPr lang="en-US" altLang="en-US" dirty="0">
                <a:latin typeface="Montserrat" panose="00000500000000000000" pitchFamily="2" charset="0"/>
              </a:rPr>
              <a:t>Planning to initiate two new Work Items (toward new reports) in March 2020</a:t>
            </a:r>
          </a:p>
          <a:p>
            <a:pPr marL="467916" lvl="4" indent="-171450">
              <a:buClr>
                <a:srgbClr val="00B5E2"/>
              </a:buClr>
              <a:buFont typeface="Arial" panose="020B0604020202020204" pitchFamily="34" charset="0"/>
              <a:buChar char="•"/>
            </a:pPr>
            <a:r>
              <a:rPr lang="en-US" altLang="en-US" dirty="0">
                <a:latin typeface="Montserrat" panose="00000500000000000000" pitchFamily="2" charset="0"/>
              </a:rPr>
              <a:t>"The Lossless Network for Data Centers” (revision of published </a:t>
            </a:r>
            <a:r>
              <a:rPr lang="en-US" altLang="en-US" dirty="0" err="1">
                <a:latin typeface="Montserrat" panose="00000500000000000000" pitchFamily="2" charset="0"/>
              </a:rPr>
              <a:t>Nendica</a:t>
            </a:r>
            <a:r>
              <a:rPr lang="en-US" altLang="en-US" dirty="0">
                <a:latin typeface="Montserrat" panose="00000500000000000000" pitchFamily="2" charset="0"/>
              </a:rPr>
              <a:t> Report)	</a:t>
            </a:r>
          </a:p>
          <a:p>
            <a:pPr marL="467916" lvl="4" indent="-171450">
              <a:buClr>
                <a:srgbClr val="00B5E2"/>
              </a:buClr>
              <a:buFont typeface="Arial" panose="020B0604020202020204" pitchFamily="34" charset="0"/>
              <a:buChar char="•"/>
            </a:pPr>
            <a:r>
              <a:rPr lang="en-US" altLang="en-US" dirty="0">
                <a:latin typeface="Montserrat" panose="00000500000000000000" pitchFamily="2" charset="0"/>
              </a:rPr>
              <a:t>“Network Stream and Flow Interworking”</a:t>
            </a:r>
          </a:p>
          <a:p>
            <a:r>
              <a:rPr lang="en-US" dirty="0"/>
              <a:t>Additional Accomplishments: </a:t>
            </a:r>
          </a:p>
          <a:p>
            <a:pPr marL="253604" lvl="2" indent="-171450">
              <a:buClr>
                <a:srgbClr val="00B5E2"/>
              </a:buClr>
              <a:buFont typeface="Arial" panose="020B0604020202020204" pitchFamily="34" charset="0"/>
              <a:buChar char="•"/>
            </a:pPr>
            <a:r>
              <a:rPr lang="en-US" altLang="en-US" dirty="0">
                <a:latin typeface="Montserrat" panose="00000500000000000000" pitchFamily="2" charset="0"/>
              </a:rPr>
              <a:t>Organized presentation (2019-02) and track (2019-06) at North American Network Operator’s Group (NANOG) to highlight Lossless Data Center Networks report and activity</a:t>
            </a:r>
          </a:p>
          <a:p>
            <a:pPr>
              <a:buClr>
                <a:srgbClr val="00B5E2"/>
              </a:buClr>
            </a:pPr>
            <a:r>
              <a:rPr lang="en-US" altLang="en-US" dirty="0"/>
              <a:t>Future Meetings:</a:t>
            </a:r>
          </a:p>
          <a:p>
            <a:pPr marL="171450" indent="-171450">
              <a:buClr>
                <a:srgbClr val="00B5E2"/>
              </a:buClr>
              <a:buFont typeface="Arial" panose="020B0604020202020204" pitchFamily="34" charset="0"/>
              <a:buChar char="•"/>
            </a:pPr>
            <a:r>
              <a:rPr lang="en-US" altLang="en-US" sz="1100" b="0" dirty="0"/>
              <a:t>In-person meetings in 7-9 locations in 2020; see </a:t>
            </a:r>
            <a:r>
              <a:rPr lang="en-US" altLang="en-US" sz="1100" b="0" dirty="0">
                <a:hlinkClick r:id="rId3"/>
              </a:rPr>
              <a:t>https://1.ieee802.org/802-nendica</a:t>
            </a:r>
            <a:endParaRPr lang="en-US" altLang="en-US" sz="1100" b="0" dirty="0"/>
          </a:p>
          <a:p>
            <a:pPr marL="171450" indent="-171450">
              <a:buClr>
                <a:srgbClr val="00B5E2"/>
              </a:buClr>
              <a:buFont typeface="Arial" panose="020B0604020202020204" pitchFamily="34" charset="0"/>
              <a:buChar char="•"/>
            </a:pPr>
            <a:r>
              <a:rPr lang="en-US" altLang="en-US" sz="1100" b="0" dirty="0"/>
              <a:t>Frequent teleconferences (4 scheduled in Feb-March 2020)</a:t>
            </a:r>
            <a:endParaRPr lang="en-US" altLang="en-US" sz="900" b="0" dirty="0"/>
          </a:p>
          <a:p>
            <a:pPr>
              <a:buClr>
                <a:srgbClr val="00B5E2"/>
              </a:buClr>
            </a:pPr>
            <a:r>
              <a:rPr lang="en-US" altLang="en-US" dirty="0"/>
              <a:t>Issues: </a:t>
            </a:r>
            <a:r>
              <a:rPr lang="en-US" altLang="en-US" b="0" dirty="0"/>
              <a:t>Editorial support has been greatly appreciated and will be requested again</a:t>
            </a:r>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
        <p:nvSpPr>
          <p:cNvPr id="2" name="TextBox 1">
            <a:extLst>
              <a:ext uri="{FF2B5EF4-FFF2-40B4-BE49-F238E27FC236}">
                <a16:creationId xmlns:a16="http://schemas.microsoft.com/office/drawing/2014/main" id="{897ED938-1FB8-A44E-8AC1-EDBA89EB749F}"/>
              </a:ext>
            </a:extLst>
          </p:cNvPr>
          <p:cNvSpPr txBox="1"/>
          <p:nvPr/>
        </p:nvSpPr>
        <p:spPr>
          <a:xfrm>
            <a:off x="282498" y="44606"/>
            <a:ext cx="6396907" cy="307777"/>
          </a:xfrm>
          <a:prstGeom prst="rect">
            <a:avLst/>
          </a:prstGeom>
          <a:noFill/>
        </p:spPr>
        <p:txBody>
          <a:bodyPr wrap="square" rtlCol="0">
            <a:spAutoFit/>
          </a:bodyPr>
          <a:lstStyle/>
          <a:p>
            <a:r>
              <a:rPr lang="en-US" b="1" dirty="0">
                <a:solidFill>
                  <a:srgbClr val="FF0000"/>
                </a:solidFill>
              </a:rPr>
              <a:t>DRAFT (proposed by R. Marks, 2020-02-04		IEEE 802.1-20-0013-00-ICne</a:t>
            </a:r>
            <a:endParaRPr lang="en-US" dirty="0">
              <a:solidFill>
                <a:srgbClr val="FF0000"/>
              </a:solidFill>
            </a:endParaRPr>
          </a:p>
        </p:txBody>
      </p:sp>
    </p:spTree>
    <p:extLst>
      <p:ext uri="{BB962C8B-B14F-4D97-AF65-F5344CB8AC3E}">
        <p14:creationId xmlns:p14="http://schemas.microsoft.com/office/powerpoint/2010/main" val="1900109046"/>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52</TotalTime>
  <Words>364</Words>
  <Application>Microsoft Macintosh PowerPoint</Application>
  <PresentationFormat>Custom</PresentationFormat>
  <Paragraphs>33</Paragraphs>
  <Slides>2</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vt:i4>
      </vt:variant>
    </vt:vector>
  </HeadingPairs>
  <TitlesOfParts>
    <vt:vector size="13" baseType="lpstr">
      <vt:lpstr>Arial</vt:lpstr>
      <vt:lpstr>Calibri</vt:lpstr>
      <vt:lpstr>Lucida Grande</vt:lpstr>
      <vt:lpstr>Montserrat</vt:lpstr>
      <vt:lpstr>Montserrat ExtraBold</vt:lpstr>
      <vt:lpstr>Myriad Pro</vt:lpstr>
      <vt:lpstr>Verdana</vt:lpstr>
      <vt:lpstr>Wingdings</vt:lpstr>
      <vt:lpstr>Wingdings 2</vt:lpstr>
      <vt:lpstr>IEEE_template</vt:lpstr>
      <vt:lpstr>blank</vt:lpstr>
      <vt:lpstr>IC17-001 IEEE 802 Network Enhancements for the Next Decade  Type: Individual  Report Date: February 2020</vt:lpstr>
      <vt:lpstr>IC17-001 IEEE 802 Network Enhancements for the Next Decade</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9</cp:revision>
  <cp:lastPrinted>2019-10-04T14:43:47Z</cp:lastPrinted>
  <dcterms:created xsi:type="dcterms:W3CDTF">2019-10-22T15:50:24Z</dcterms:created>
  <dcterms:modified xsi:type="dcterms:W3CDTF">2020-02-04T21:22:39Z</dcterms:modified>
</cp:coreProperties>
</file>