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256" r:id="rId2"/>
    <p:sldId id="319" r:id="rId3"/>
    <p:sldId id="333" r:id="rId4"/>
    <p:sldId id="332" r:id="rId5"/>
    <p:sldId id="334" r:id="rId6"/>
    <p:sldId id="325" r:id="rId7"/>
    <p:sldId id="339" r:id="rId8"/>
    <p:sldId id="336" r:id="rId9"/>
    <p:sldId id="337" r:id="rId10"/>
    <p:sldId id="335" r:id="rId11"/>
    <p:sldId id="338" r:id="rId12"/>
    <p:sldId id="320"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64" autoAdjust="0"/>
    <p:restoredTop sz="94558" autoAdjust="0"/>
  </p:normalViewPr>
  <p:slideViewPr>
    <p:cSldViewPr showGuides="1">
      <p:cViewPr varScale="1">
        <p:scale>
          <a:sx n="121" d="100"/>
          <a:sy n="121" d="100"/>
        </p:scale>
        <p:origin x="158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2/5/20</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379773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2020-02-05</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extLst>
      <p:ext uri="{BB962C8B-B14F-4D97-AF65-F5344CB8AC3E}">
        <p14:creationId xmlns:p14="http://schemas.microsoft.com/office/powerpoint/2010/main" val="2060557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dirty="0"/>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extLst>
      <p:ext uri="{BB962C8B-B14F-4D97-AF65-F5344CB8AC3E}">
        <p14:creationId xmlns:p14="http://schemas.microsoft.com/office/powerpoint/2010/main" val="98079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E82AA54B-32AB-F34D-8D9A-3635F3DC8065}" type="slidenum">
              <a:rPr lang="en-CA" altLang="en-US" smtClean="0"/>
              <a:pPr>
                <a:defRPr/>
              </a:pPr>
              <a:t>2</a:t>
            </a:fld>
            <a:endParaRPr lang="en-CA" altLang="en-US"/>
          </a:p>
        </p:txBody>
      </p:sp>
    </p:spTree>
    <p:extLst>
      <p:ext uri="{BB962C8B-B14F-4D97-AF65-F5344CB8AC3E}">
        <p14:creationId xmlns:p14="http://schemas.microsoft.com/office/powerpoint/2010/main" val="3921998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E82AA54B-32AB-F34D-8D9A-3635F3DC8065}" type="slidenum">
              <a:rPr lang="en-CA" altLang="en-US" smtClean="0"/>
              <a:pPr>
                <a:defRPr/>
              </a:pPr>
              <a:t>3</a:t>
            </a:fld>
            <a:endParaRPr lang="en-CA" altLang="en-US"/>
          </a:p>
        </p:txBody>
      </p:sp>
    </p:spTree>
    <p:extLst>
      <p:ext uri="{BB962C8B-B14F-4D97-AF65-F5344CB8AC3E}">
        <p14:creationId xmlns:p14="http://schemas.microsoft.com/office/powerpoint/2010/main" val="2237479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E82AA54B-32AB-F34D-8D9A-3635F3DC8065}" type="slidenum">
              <a:rPr lang="en-CA" altLang="en-US" smtClean="0"/>
              <a:pPr>
                <a:defRPr/>
              </a:pPr>
              <a:t>4</a:t>
            </a:fld>
            <a:endParaRPr lang="en-CA" altLang="en-US"/>
          </a:p>
        </p:txBody>
      </p:sp>
    </p:spTree>
    <p:extLst>
      <p:ext uri="{BB962C8B-B14F-4D97-AF65-F5344CB8AC3E}">
        <p14:creationId xmlns:p14="http://schemas.microsoft.com/office/powerpoint/2010/main" val="834326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E82AA54B-32AB-F34D-8D9A-3635F3DC8065}" type="slidenum">
              <a:rPr lang="en-CA" altLang="en-US" smtClean="0"/>
              <a:pPr>
                <a:defRPr/>
              </a:pPr>
              <a:t>5</a:t>
            </a:fld>
            <a:endParaRPr lang="en-CA" altLang="en-US"/>
          </a:p>
        </p:txBody>
      </p:sp>
    </p:spTree>
    <p:extLst>
      <p:ext uri="{BB962C8B-B14F-4D97-AF65-F5344CB8AC3E}">
        <p14:creationId xmlns:p14="http://schemas.microsoft.com/office/powerpoint/2010/main" val="287472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content/dam/ieee-standards/standards/web/governance/iccom/IC17-001-IE.pdf" TargetMode="External"/><Relationship Id="rId7" Type="http://schemas.openxmlformats.org/officeDocument/2006/relationships/hyperlink" Target="https://1.ieee802.org/802-nendica/802-ietf-workshop-data-center-bangkok" TargetMode="External"/><Relationship Id="rId2" Type="http://schemas.openxmlformats.org/officeDocument/2006/relationships/hyperlink" Target="https://1.ieee802.org/802-nendica/ieee-802-nendica-procedures" TargetMode="External"/><Relationship Id="rId1" Type="http://schemas.openxmlformats.org/officeDocument/2006/relationships/slideLayout" Target="../slideLayouts/slideLayout2.xml"/><Relationship Id="rId6" Type="http://schemas.openxmlformats.org/officeDocument/2006/relationships/hyperlink" Target="https://mentor.ieee.org/802.1/dcn/18/1-18-0042-00-ICne.pdf" TargetMode="External"/><Relationship Id="rId5" Type="http://schemas.openxmlformats.org/officeDocument/2006/relationships/hyperlink" Target="https://1.ieee802.org/802-nendica/nendica-lldcn/" TargetMode="External"/><Relationship Id="rId4" Type="http://schemas.openxmlformats.org/officeDocument/2006/relationships/hyperlink" Target="https://mentor.ieee.org/802.1/documents?is_group=ICn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1.ieee802.org/802-nendica/ieee-802-nendica-procedur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1.ieee802.org/802-nendica/ieee-802-nendica-procedur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1.ieee802.org/802-nendica/nendica-lldc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beyondstandards.ieee.org/networking/laying-the-foundation-for-the-lossless-data-center/https:/beyondstandards.ieee.org/networking/laying-the-foundation-for-the-lossless-data-center/" TargetMode="External"/><Relationship Id="rId4" Type="http://schemas.openxmlformats.org/officeDocument/2006/relationships/hyperlink" Target="https://1.ieee802.org/802-nendica/802-ietf-workshop-data-center-bangko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755576" y="3743340"/>
            <a:ext cx="7417072" cy="1752600"/>
          </a:xfrm>
        </p:spPr>
        <p:txBody>
          <a:bodyPr/>
          <a:lstStyle/>
          <a:p>
            <a:pPr marL="63500" algn="ctr" eaLnBrk="1" hangingPunct="1">
              <a:lnSpc>
                <a:spcPct val="130000"/>
              </a:lnSpc>
            </a:pPr>
            <a:r>
              <a:rPr lang="en-US" altLang="en-US" sz="2000" dirty="0"/>
              <a:t>DRAFT, as revised in</a:t>
            </a:r>
          </a:p>
          <a:p>
            <a:pPr marL="63500" algn="ctr" eaLnBrk="1" hangingPunct="1">
              <a:lnSpc>
                <a:spcPct val="130000"/>
              </a:lnSpc>
            </a:pPr>
            <a:r>
              <a:rPr lang="en-US" altLang="en-US" sz="2000" dirty="0"/>
              <a:t>Nendica teleconference, 2020-02-05</a:t>
            </a:r>
          </a:p>
          <a:p>
            <a:pPr marL="63500" algn="ctr" eaLnBrk="1" hangingPunct="1">
              <a:lnSpc>
                <a:spcPct val="130000"/>
              </a:lnSpc>
            </a:pPr>
            <a:endParaRPr lang="en-US" altLang="en-US" sz="2000" dirty="0"/>
          </a:p>
          <a:p>
            <a:pPr marL="63500" algn="ctr" eaLnBrk="1" hangingPunct="1">
              <a:lnSpc>
                <a:spcPct val="130000"/>
              </a:lnSpc>
            </a:pPr>
            <a:endParaRPr lang="en-US" altLang="en-US" sz="1800" dirty="0"/>
          </a:p>
          <a:p>
            <a:pPr marL="63500" algn="ctr" eaLnBrk="1" hangingPunct="1">
              <a:lnSpc>
                <a:spcPct val="130000"/>
              </a:lnSpc>
            </a:pPr>
            <a:r>
              <a:rPr lang="en-US" altLang="en-US" dirty="0"/>
              <a:t>2020-02-05</a:t>
            </a:r>
          </a:p>
        </p:txBody>
      </p:sp>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971600" y="980728"/>
            <a:ext cx="7592144" cy="1800200"/>
          </a:xfrm>
        </p:spPr>
        <p:txBody>
          <a:bodyPr anchor="t"/>
          <a:lstStyle/>
          <a:p>
            <a:pPr eaLnBrk="1" hangingPunct="1"/>
            <a:r>
              <a:rPr lang="en-US" altLang="zh-CN" sz="3200" dirty="0"/>
              <a:t>IEEE 802 Nendica Work Item Proposal:</a:t>
            </a:r>
            <a:br>
              <a:rPr lang="en-US" altLang="zh-CN" sz="3200" dirty="0"/>
            </a:br>
            <a:r>
              <a:rPr lang="en-US" altLang="zh-CN" sz="3200" dirty="0"/>
              <a:t>Revision of “The Lossless Network for Data Centers”</a:t>
            </a:r>
            <a:endParaRPr lang="en-US" altLang="en-US" sz="3200" dirty="0"/>
          </a:p>
        </p:txBody>
      </p:sp>
      <p:sp>
        <p:nvSpPr>
          <p:cNvPr id="2" name="TextBox 1">
            <a:extLst>
              <a:ext uri="{FF2B5EF4-FFF2-40B4-BE49-F238E27FC236}">
                <a16:creationId xmlns:a16="http://schemas.microsoft.com/office/drawing/2014/main" id="{2A873566-6CD8-EE41-90DD-3A49C316FEF5}"/>
              </a:ext>
            </a:extLst>
          </p:cNvPr>
          <p:cNvSpPr txBox="1"/>
          <p:nvPr/>
        </p:nvSpPr>
        <p:spPr>
          <a:xfrm>
            <a:off x="5457160" y="251356"/>
            <a:ext cx="3172663" cy="369332"/>
          </a:xfrm>
          <a:prstGeom prst="rect">
            <a:avLst/>
          </a:prstGeom>
          <a:noFill/>
        </p:spPr>
        <p:txBody>
          <a:bodyPr wrap="none" rtlCol="0">
            <a:spAutoFit/>
          </a:bodyPr>
          <a:lstStyle/>
          <a:p>
            <a:r>
              <a:rPr lang="en-US" dirty="0"/>
              <a:t>IEEE 802.1-20-0002-02-ICne</a:t>
            </a:r>
          </a:p>
        </p:txBody>
      </p:sp>
      <p:sp>
        <p:nvSpPr>
          <p:cNvPr id="6" name="TextBox 5">
            <a:extLst>
              <a:ext uri="{FF2B5EF4-FFF2-40B4-BE49-F238E27FC236}">
                <a16:creationId xmlns:a16="http://schemas.microsoft.com/office/drawing/2014/main" id="{CF665EF2-1D23-2446-90C5-1C9D3B033E24}"/>
              </a:ext>
            </a:extLst>
          </p:cNvPr>
          <p:cNvSpPr txBox="1"/>
          <p:nvPr/>
        </p:nvSpPr>
        <p:spPr>
          <a:xfrm>
            <a:off x="3987058" y="260648"/>
            <a:ext cx="954107" cy="369332"/>
          </a:xfrm>
          <a:prstGeom prst="rect">
            <a:avLst/>
          </a:prstGeom>
          <a:noFill/>
        </p:spPr>
        <p:txBody>
          <a:bodyPr wrap="none" rtlCol="0">
            <a:spAutoFit/>
          </a:bodyPr>
          <a:lstStyle/>
          <a:p>
            <a:r>
              <a:rPr lang="en-US" dirty="0">
                <a:solidFill>
                  <a:srgbClr val="FF0000"/>
                </a:solidFill>
              </a:rPr>
              <a:t>DRAFT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179512" y="22140"/>
            <a:ext cx="8856984" cy="1066800"/>
          </a:xfrm>
        </p:spPr>
        <p:txBody>
          <a:bodyPr>
            <a:normAutofit/>
          </a:bodyPr>
          <a:lstStyle/>
          <a:p>
            <a:pPr eaLnBrk="1" hangingPunct="1"/>
            <a:r>
              <a:rPr lang="en-US" altLang="en-US" dirty="0"/>
              <a:t>Proposed Schedule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107504" y="1124744"/>
            <a:ext cx="8964488" cy="5400600"/>
          </a:xfrm>
        </p:spPr>
        <p:txBody>
          <a:bodyPr/>
          <a:lstStyle/>
          <a:p>
            <a:pPr>
              <a:lnSpc>
                <a:spcPct val="120000"/>
              </a:lnSpc>
            </a:pPr>
            <a:r>
              <a:rPr lang="en-US" sz="1800" dirty="0"/>
              <a:t>Work Item initiation</a:t>
            </a:r>
          </a:p>
          <a:p>
            <a:pPr lvl="1">
              <a:lnSpc>
                <a:spcPct val="120000"/>
              </a:lnSpc>
            </a:pPr>
            <a:r>
              <a:rPr lang="en-US" sz="1600" dirty="0"/>
              <a:t>2020-01-15: present/discuss proposal at Nendica meeting</a:t>
            </a:r>
          </a:p>
          <a:p>
            <a:pPr lvl="1">
              <a:lnSpc>
                <a:spcPct val="120000"/>
              </a:lnSpc>
            </a:pPr>
            <a:r>
              <a:rPr lang="en-US" sz="1600" dirty="0"/>
              <a:t>2020-01-22/23: refine at Nendica meeting</a:t>
            </a:r>
          </a:p>
          <a:p>
            <a:pPr lvl="1">
              <a:lnSpc>
                <a:spcPct val="120000"/>
              </a:lnSpc>
            </a:pPr>
            <a:r>
              <a:rPr lang="en-US" sz="1600" dirty="0"/>
              <a:t>2020-02-06?: finalize in telecon, if necessary</a:t>
            </a:r>
          </a:p>
          <a:p>
            <a:pPr lvl="1">
              <a:lnSpc>
                <a:spcPct val="120000"/>
              </a:lnSpc>
            </a:pPr>
            <a:r>
              <a:rPr lang="en-US" sz="1600" dirty="0"/>
              <a:t>2020-02-14: submit proposal to 802 &amp; 802.1</a:t>
            </a:r>
          </a:p>
          <a:p>
            <a:pPr lvl="1">
              <a:lnSpc>
                <a:spcPct val="120000"/>
              </a:lnSpc>
            </a:pPr>
            <a:r>
              <a:rPr lang="en-US" sz="1600" dirty="0"/>
              <a:t>2020-03-19: agreed by 802.1 WG </a:t>
            </a:r>
          </a:p>
          <a:p>
            <a:pPr>
              <a:lnSpc>
                <a:spcPct val="120000"/>
              </a:lnSpc>
            </a:pPr>
            <a:r>
              <a:rPr lang="en-US" sz="1800" dirty="0"/>
              <a:t>Draft development</a:t>
            </a:r>
          </a:p>
          <a:p>
            <a:pPr lvl="1">
              <a:lnSpc>
                <a:spcPct val="120000"/>
              </a:lnSpc>
            </a:pPr>
            <a:r>
              <a:rPr lang="en-US" sz="1600" dirty="0"/>
              <a:t>Telecons</a:t>
            </a:r>
          </a:p>
          <a:p>
            <a:pPr lvl="1">
              <a:lnSpc>
                <a:spcPct val="120000"/>
              </a:lnSpc>
            </a:pPr>
            <a:r>
              <a:rPr lang="en-US" sz="1600" dirty="0"/>
              <a:t>Meeting: 2020-05-19 to 21 (802.1 Pasadena); 2020-07-14 to 16 (802 Montreal)</a:t>
            </a:r>
          </a:p>
          <a:p>
            <a:pPr>
              <a:lnSpc>
                <a:spcPct val="120000"/>
              </a:lnSpc>
            </a:pPr>
            <a:r>
              <a:rPr lang="en-US" sz="1800" dirty="0"/>
              <a:t>Call for Comments</a:t>
            </a:r>
          </a:p>
          <a:p>
            <a:pPr lvl="1">
              <a:lnSpc>
                <a:spcPct val="120000"/>
              </a:lnSpc>
            </a:pPr>
            <a:r>
              <a:rPr lang="en-US" sz="1600" dirty="0"/>
              <a:t>Agree 2020-07-16 to initiate</a:t>
            </a:r>
          </a:p>
          <a:p>
            <a:pPr lvl="1">
              <a:lnSpc>
                <a:spcPct val="120000"/>
              </a:lnSpc>
            </a:pPr>
            <a:r>
              <a:rPr lang="en-US" sz="1600" dirty="0"/>
              <a:t>Run 2020-07-24  through 2020-08-24</a:t>
            </a:r>
          </a:p>
          <a:p>
            <a:pPr lvl="1">
              <a:lnSpc>
                <a:spcPct val="120000"/>
              </a:lnSpc>
            </a:pPr>
            <a:r>
              <a:rPr lang="en-US" sz="1600" dirty="0"/>
              <a:t>Comment resolution in telecons and 2020-09-22 to 24 (802.1 Stuttgart)</a:t>
            </a:r>
          </a:p>
          <a:p>
            <a:pPr lvl="1">
              <a:lnSpc>
                <a:spcPct val="120000"/>
              </a:lnSpc>
            </a:pPr>
            <a:r>
              <a:rPr lang="en-US" sz="1600" dirty="0"/>
              <a:t>Recirculate; comment resolution in telecons and 2020-11-10 to 12 (802 Bangkok)</a:t>
            </a:r>
          </a:p>
          <a:p>
            <a:pPr>
              <a:lnSpc>
                <a:spcPct val="120000"/>
              </a:lnSpc>
            </a:pPr>
            <a:r>
              <a:rPr lang="en-US" sz="1800" dirty="0"/>
              <a:t>Approval</a:t>
            </a:r>
          </a:p>
          <a:p>
            <a:pPr lvl="1">
              <a:lnSpc>
                <a:spcPct val="120000"/>
              </a:lnSpc>
            </a:pPr>
            <a:r>
              <a:rPr lang="en-US" sz="1600" dirty="0"/>
              <a:t>2020-11-19: IEEE 802.1 WG approval</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457922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179512" y="22140"/>
            <a:ext cx="8856984" cy="1066800"/>
          </a:xfrm>
        </p:spPr>
        <p:txBody>
          <a:bodyPr>
            <a:normAutofit/>
          </a:bodyPr>
          <a:lstStyle/>
          <a:p>
            <a:pPr eaLnBrk="1" hangingPunct="1"/>
            <a:r>
              <a:rPr lang="en-US" altLang="en-US" dirty="0"/>
              <a:t>Proposal</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107504" y="1124744"/>
            <a:ext cx="8964488" cy="5400600"/>
          </a:xfrm>
        </p:spPr>
        <p:txBody>
          <a:bodyPr/>
          <a:lstStyle/>
          <a:p>
            <a:pPr>
              <a:lnSpc>
                <a:spcPct val="120000"/>
              </a:lnSpc>
            </a:pPr>
            <a:r>
              <a:rPr lang="en-US" sz="2400" dirty="0"/>
              <a:t>To initiate, within IEEE 802 Nendica, a new Work Item to develop a revision of </a:t>
            </a:r>
            <a:r>
              <a:rPr lang="en-US" sz="2400" i="1" dirty="0"/>
              <a:t>IEEE 802 Nendica Report: The Lossless Network for Data Centers</a:t>
            </a:r>
            <a:r>
              <a:rPr lang="en-US" sz="2400" dirty="0"/>
              <a:t>, with Liang Guo and Paul Congdon as editors.</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11</a:t>
            </a:fld>
            <a:endParaRPr lang="en-US" altLang="en-US" sz="1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055506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References</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3628" y="1594833"/>
            <a:ext cx="8478838" cy="4536504"/>
          </a:xfrm>
        </p:spPr>
        <p:txBody>
          <a:bodyPr/>
          <a:lstStyle/>
          <a:p>
            <a:r>
              <a:rPr lang="en-US" sz="2000" dirty="0"/>
              <a:t>IEEE 802 Nendica Procedures</a:t>
            </a:r>
          </a:p>
          <a:p>
            <a:pPr lvl="1"/>
            <a:r>
              <a:rPr lang="en-US" sz="1600" dirty="0">
                <a:hlinkClick r:id="rId2"/>
              </a:rPr>
              <a:t>https://1.ieee802.org/802-nendica/ieee-802-nendica-procedures</a:t>
            </a:r>
            <a:endParaRPr lang="en-US" sz="1600" dirty="0"/>
          </a:p>
          <a:p>
            <a:r>
              <a:rPr lang="en-US" sz="2000" dirty="0"/>
              <a:t>IEEE 802 Nendica ICAID (March 2019 – March 2021)</a:t>
            </a:r>
          </a:p>
          <a:p>
            <a:pPr lvl="1"/>
            <a:r>
              <a:rPr lang="en-US" sz="1600" dirty="0">
                <a:hlinkClick r:id="rId3"/>
              </a:rPr>
              <a:t>https://standards.ieee.org/content/dam/ieee-standards/standards/web/governance/iccom/IC17-001-IE.pdf</a:t>
            </a:r>
            <a:endParaRPr lang="en-US" sz="1600" dirty="0"/>
          </a:p>
          <a:p>
            <a:r>
              <a:rPr lang="en-US" sz="2000" dirty="0"/>
              <a:t>Nendica Document Server</a:t>
            </a:r>
          </a:p>
          <a:p>
            <a:pPr lvl="1"/>
            <a:r>
              <a:rPr lang="en-US" sz="1600" dirty="0">
                <a:hlinkClick r:id="rId4"/>
              </a:rPr>
              <a:t>https://mentor.ieee.org/802.1/documents?is_group=ICne</a:t>
            </a:r>
            <a:endParaRPr lang="en-US" sz="1600" dirty="0"/>
          </a:p>
          <a:p>
            <a:r>
              <a:rPr lang="en-US" sz="2000" dirty="0"/>
              <a:t>Nendica Work Item: Lossless Data Center Networks [LLDCN]</a:t>
            </a:r>
          </a:p>
          <a:p>
            <a:pPr lvl="1"/>
            <a:r>
              <a:rPr lang="en-US" sz="1600" dirty="0">
                <a:hlinkClick r:id="rId5"/>
              </a:rPr>
              <a:t>https://1.ieee802.org/802-nendica/nendica-lldcn</a:t>
            </a:r>
            <a:endParaRPr lang="en-US" sz="1600" dirty="0"/>
          </a:p>
          <a:p>
            <a:r>
              <a:rPr lang="en-US" sz="2000" dirty="0"/>
              <a:t>IEEE 802 Nendica Report: The Lossless Network for Data Centers</a:t>
            </a:r>
          </a:p>
          <a:p>
            <a:pPr lvl="1"/>
            <a:r>
              <a:rPr lang="en-US" sz="1600" dirty="0">
                <a:hlinkClick r:id="rId6"/>
              </a:rPr>
              <a:t>https://mentor.ieee.org/802.1/dcn/18/1-18-0042-00-ICne.pdf</a:t>
            </a:r>
            <a:endParaRPr lang="en-US" altLang="zh-CN" sz="1200" dirty="0"/>
          </a:p>
          <a:p>
            <a:pPr lvl="0"/>
            <a:r>
              <a:rPr lang="en-US" sz="2000" dirty="0">
                <a:solidFill>
                  <a:prstClr val="black"/>
                </a:solidFill>
              </a:rPr>
              <a:t>IEEE 802/IETF Data Center Workshop – Bangkok, 2018-11-10</a:t>
            </a:r>
          </a:p>
          <a:p>
            <a:pPr lvl="1"/>
            <a:r>
              <a:rPr lang="en-US" sz="1600" dirty="0">
                <a:hlinkClick r:id="rId7"/>
              </a:rPr>
              <a:t>https://1.ieee802.org/802-nendica/802-ietf-workshop-data-center-bangkok</a:t>
            </a:r>
            <a:endParaRPr lang="en-US" sz="16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12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99896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576064"/>
          </a:xfrm>
        </p:spPr>
        <p:txBody>
          <a:bodyPr/>
          <a:lstStyle/>
          <a:p>
            <a:pPr eaLnBrk="1" hangingPunct="1"/>
            <a:r>
              <a:rPr lang="en-US" altLang="en-US" sz="2800" dirty="0"/>
              <a:t>IEEE 802 Nendica Report Development Process</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332581" y="836712"/>
            <a:ext cx="8478838" cy="5762476"/>
          </a:xfrm>
        </p:spPr>
        <p:txBody>
          <a:bodyPr/>
          <a:lstStyle/>
          <a:p>
            <a:pPr marL="109537" indent="0">
              <a:buNone/>
            </a:pPr>
            <a:endParaRPr lang="en-US" sz="2400" dirty="0"/>
          </a:p>
          <a:p>
            <a:r>
              <a:rPr lang="en-US" sz="2400" i="1" dirty="0"/>
              <a:t>Nendica work is organized as a set of semi-autonomous Work Items leading to Nendica Reports.</a:t>
            </a:r>
          </a:p>
          <a:p>
            <a:r>
              <a:rPr lang="en-US" sz="2400" i="1" dirty="0"/>
              <a:t>Nendica will ensure that all Work Items are within Nendica scope and that they make progress.</a:t>
            </a:r>
          </a:p>
          <a:p>
            <a:r>
              <a:rPr lang="en-US" sz="2400" i="1" dirty="0"/>
              <a:t>Nendica will ensure ongoing exposure and wide review by issuing Call for Comments on all drafts and completed reports.</a:t>
            </a:r>
          </a:p>
          <a:p>
            <a:endParaRPr lang="en-US" sz="2400" i="1" dirty="0"/>
          </a:p>
          <a:p>
            <a:endParaRPr lang="en-US" sz="2400" i="1" dirty="0"/>
          </a:p>
          <a:p>
            <a:r>
              <a:rPr lang="en-US" dirty="0"/>
              <a:t>See:</a:t>
            </a:r>
          </a:p>
          <a:p>
            <a:pPr lvl="1"/>
            <a:r>
              <a:rPr lang="en-US" sz="2000" dirty="0">
                <a:hlinkClick r:id="rId3"/>
              </a:rPr>
              <a:t>https://1.ieee802.org/802-nendica/ieee-802-nendica-procedures/</a:t>
            </a:r>
            <a:endParaRPr lang="en-US" sz="1800" dirty="0"/>
          </a:p>
          <a:p>
            <a:pPr marL="109537" indent="0">
              <a:buNone/>
            </a:pPr>
            <a:endParaRPr lang="en-US" sz="2400" i="1"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58037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576064"/>
          </a:xfrm>
        </p:spPr>
        <p:txBody>
          <a:bodyPr/>
          <a:lstStyle/>
          <a:p>
            <a:pPr eaLnBrk="1" hangingPunct="1"/>
            <a:r>
              <a:rPr lang="en-US" altLang="en-US" sz="2800" dirty="0"/>
              <a:t>IEEE 802 Nendica Work Item Initiation Process</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332581" y="836712"/>
            <a:ext cx="8478838" cy="5762476"/>
          </a:xfrm>
        </p:spPr>
        <p:txBody>
          <a:bodyPr/>
          <a:lstStyle/>
          <a:p>
            <a:r>
              <a:rPr lang="en-US" sz="2400" i="1" dirty="0"/>
              <a:t>Formal Work Item proposal</a:t>
            </a:r>
          </a:p>
          <a:p>
            <a:pPr lvl="1"/>
            <a:r>
              <a:rPr lang="en-US" sz="2200" i="1" dirty="0"/>
              <a:t>Demonstrate industry interest</a:t>
            </a:r>
          </a:p>
          <a:p>
            <a:pPr lvl="1"/>
            <a:r>
              <a:rPr lang="en-US" sz="2200" i="1" dirty="0"/>
              <a:t>Demonstrate fit with scope</a:t>
            </a:r>
          </a:p>
          <a:p>
            <a:pPr lvl="1"/>
            <a:r>
              <a:rPr lang="en-US" sz="2200" i="1" dirty="0"/>
              <a:t>Identify Editor</a:t>
            </a:r>
          </a:p>
          <a:p>
            <a:r>
              <a:rPr lang="en-US" sz="2400" i="1" dirty="0"/>
              <a:t>With Nendica agreement, circulate for comment</a:t>
            </a:r>
          </a:p>
          <a:p>
            <a:pPr lvl="1"/>
            <a:r>
              <a:rPr lang="en-US" sz="2200" i="1" dirty="0"/>
              <a:t>Circulated to 802 EC and 802.1 Working Group thirty days before IEEE 802 Plenary</a:t>
            </a:r>
          </a:p>
          <a:p>
            <a:pPr lvl="1"/>
            <a:r>
              <a:rPr lang="en-US" sz="2200" i="1" dirty="0"/>
              <a:t>Circulated on Nendica web site</a:t>
            </a:r>
          </a:p>
          <a:p>
            <a:r>
              <a:rPr lang="en-US" sz="2400" i="1" dirty="0"/>
              <a:t>Approval:</a:t>
            </a:r>
          </a:p>
          <a:p>
            <a:pPr lvl="1"/>
            <a:r>
              <a:rPr lang="en-US" sz="2200" i="1" dirty="0"/>
              <a:t>Nendica vote at face-to-face meeting</a:t>
            </a:r>
          </a:p>
          <a:p>
            <a:pPr lvl="1"/>
            <a:r>
              <a:rPr lang="en-US" sz="2200" i="1" dirty="0"/>
              <a:t>Subject to confirmation at 802.1 WG Plenary</a:t>
            </a:r>
          </a:p>
          <a:p>
            <a:pPr marL="109537" indent="0">
              <a:buNone/>
            </a:pPr>
            <a:endParaRPr lang="en-US" dirty="0"/>
          </a:p>
          <a:p>
            <a:r>
              <a:rPr lang="en-US" dirty="0"/>
              <a:t>See:</a:t>
            </a:r>
          </a:p>
          <a:p>
            <a:pPr lvl="1"/>
            <a:r>
              <a:rPr lang="en-US" sz="2000" dirty="0">
                <a:hlinkClick r:id="rId3"/>
              </a:rPr>
              <a:t>https://1.ieee802.org/802-nendica/ieee-802-nendica-procedures/</a:t>
            </a:r>
            <a:endParaRPr lang="en-US" sz="2000" dirty="0"/>
          </a:p>
          <a:p>
            <a:pPr lvl="1"/>
            <a:endParaRPr lang="en-US" sz="2200" i="1"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3</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56658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332581" y="260648"/>
            <a:ext cx="8703915" cy="1066800"/>
          </a:xfrm>
        </p:spPr>
        <p:txBody>
          <a:bodyPr/>
          <a:lstStyle/>
          <a:p>
            <a:pPr eaLnBrk="1" hangingPunct="1"/>
            <a:r>
              <a:rPr lang="en-US" altLang="en-US" dirty="0"/>
              <a:t>Lossless Network for Data Centers</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332581" y="1124744"/>
            <a:ext cx="8478838" cy="5271740"/>
          </a:xfrm>
        </p:spPr>
        <p:txBody>
          <a:bodyPr/>
          <a:lstStyle/>
          <a:p>
            <a:r>
              <a:rPr lang="en-US" sz="2000" dirty="0"/>
              <a:t>Prior Work Item: </a:t>
            </a:r>
            <a:r>
              <a:rPr lang="en-US" sz="2000" dirty="0">
                <a:solidFill>
                  <a:srgbClr val="002060"/>
                </a:solidFill>
                <a:hlinkClick r:id="rId3">
                  <a:extLst>
                    <a:ext uri="{A12FA001-AC4F-418D-AE19-62706E023703}">
                      <ahyp:hlinkClr xmlns:ahyp="http://schemas.microsoft.com/office/drawing/2018/hyperlinkcolor" val="tx"/>
                    </a:ext>
                  </a:extLst>
                </a:hlinkClick>
              </a:rPr>
              <a:t>Lossless Data Center Networks [LLDCN]</a:t>
            </a:r>
            <a:endParaRPr lang="en-US" sz="2000" dirty="0">
              <a:solidFill>
                <a:srgbClr val="002060"/>
              </a:solidFill>
            </a:endParaRPr>
          </a:p>
          <a:p>
            <a:pPr lvl="1"/>
            <a:r>
              <a:rPr lang="en-US" sz="1800" dirty="0"/>
              <a:t>Work Item Editor: Paul Congdon</a:t>
            </a:r>
          </a:p>
          <a:p>
            <a:pPr lvl="1"/>
            <a:r>
              <a:rPr lang="en-US" sz="1800" dirty="0"/>
              <a:t>Initial draft: November 2017 </a:t>
            </a:r>
          </a:p>
          <a:p>
            <a:pPr lvl="1"/>
            <a:r>
              <a:rPr lang="en-US" sz="1800" dirty="0"/>
              <a:t>Call for Comments : 2018-04-13 through 2018-05-13</a:t>
            </a:r>
          </a:p>
          <a:p>
            <a:r>
              <a:rPr lang="en-US" sz="2000" i="1" dirty="0"/>
              <a:t>IEEE 802 Nendica Report: The Lossless Network for Data Centers </a:t>
            </a:r>
            <a:r>
              <a:rPr lang="en-US" sz="2000" dirty="0"/>
              <a:t>(Published 2018-08-17)</a:t>
            </a:r>
          </a:p>
          <a:p>
            <a:pPr lvl="1"/>
            <a:r>
              <a:rPr lang="en-US" sz="1800" dirty="0"/>
              <a:t>12 individuals listed as Contributors/Supporters</a:t>
            </a:r>
          </a:p>
          <a:p>
            <a:pPr lvl="2"/>
            <a:r>
              <a:rPr lang="en-US" sz="1800" dirty="0"/>
              <a:t>11 affiliations, </a:t>
            </a:r>
            <a:r>
              <a:rPr lang="en-US" sz="1800" dirty="0" err="1"/>
              <a:t>inc.</a:t>
            </a:r>
            <a:r>
              <a:rPr lang="en-US" sz="1800" dirty="0"/>
              <a:t> 3 telecom operators, 2 web-scale providers, … </a:t>
            </a:r>
          </a:p>
          <a:p>
            <a:r>
              <a:rPr lang="en-US" sz="2000" dirty="0"/>
              <a:t>Spawned IEEE P802.1Qcz™ Project on Congestion Isolation</a:t>
            </a:r>
          </a:p>
          <a:p>
            <a:pPr lvl="1"/>
            <a:r>
              <a:rPr lang="en-US" sz="1800" dirty="0"/>
              <a:t>authorized 2018-09-27 </a:t>
            </a:r>
          </a:p>
          <a:p>
            <a:r>
              <a:rPr lang="en-US" sz="2000" dirty="0">
                <a:solidFill>
                  <a:srgbClr val="002060"/>
                </a:solidFill>
                <a:hlinkClick r:id="rId4">
                  <a:extLst>
                    <a:ext uri="{A12FA001-AC4F-418D-AE19-62706E023703}">
                      <ahyp:hlinkClr xmlns:ahyp="http://schemas.microsoft.com/office/drawing/2018/hyperlinkcolor" val="tx"/>
                    </a:ext>
                  </a:extLst>
                </a:hlinkClick>
              </a:rPr>
              <a:t>IEEE 802/IETF Data Center Workshop</a:t>
            </a:r>
            <a:endParaRPr lang="en-US" sz="2000" dirty="0">
              <a:solidFill>
                <a:srgbClr val="002060"/>
              </a:solidFill>
            </a:endParaRPr>
          </a:p>
          <a:p>
            <a:pPr lvl="1"/>
            <a:r>
              <a:rPr lang="en-US" sz="1800" dirty="0"/>
              <a:t>Bangkok 2018-1-10, 55 registered participants</a:t>
            </a:r>
          </a:p>
          <a:p>
            <a:r>
              <a:rPr lang="en-US" sz="2000" dirty="0">
                <a:solidFill>
                  <a:srgbClr val="002060"/>
                </a:solidFill>
                <a:hlinkClick r:id="rId5">
                  <a:extLst>
                    <a:ext uri="{A12FA001-AC4F-418D-AE19-62706E023703}">
                      <ahyp:hlinkClr xmlns:ahyp="http://schemas.microsoft.com/office/drawing/2018/hyperlinkcolor" val="tx"/>
                    </a:ext>
                  </a:extLst>
                </a:hlinkClick>
              </a:rPr>
              <a:t>Article in </a:t>
            </a:r>
            <a:r>
              <a:rPr lang="en-US" sz="2000" i="1" dirty="0">
                <a:solidFill>
                  <a:srgbClr val="002060"/>
                </a:solidFill>
                <a:hlinkClick r:id="rId5">
                  <a:extLst>
                    <a:ext uri="{A12FA001-AC4F-418D-AE19-62706E023703}">
                      <ahyp:hlinkClr xmlns:ahyp="http://schemas.microsoft.com/office/drawing/2018/hyperlinkcolor" val="tx"/>
                    </a:ext>
                  </a:extLst>
                </a:hlinkClick>
              </a:rPr>
              <a:t>IEEE SA Beyond Standards</a:t>
            </a:r>
            <a:r>
              <a:rPr lang="en-US" sz="2000" dirty="0">
                <a:solidFill>
                  <a:srgbClr val="002060"/>
                </a:solidFill>
                <a:hlinkClick r:id="rId5">
                  <a:extLst>
                    <a:ext uri="{A12FA001-AC4F-418D-AE19-62706E023703}">
                      <ahyp:hlinkClr xmlns:ahyp="http://schemas.microsoft.com/office/drawing/2018/hyperlinkcolor" val="tx"/>
                    </a:ext>
                  </a:extLst>
                </a:hlinkClick>
              </a:rPr>
              <a:t> </a:t>
            </a:r>
            <a:r>
              <a:rPr lang="en-US" sz="2000" dirty="0"/>
              <a:t>(2018-12-06)</a:t>
            </a:r>
          </a:p>
          <a:p>
            <a:r>
              <a:rPr lang="en-US" sz="2000" dirty="0"/>
              <a:t>Follow-up presentation (2019-02) and track (2019-06) at North American Network Operator’s Group (NANOG) </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049408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07962" y="764704"/>
            <a:ext cx="8478838" cy="6091708"/>
          </a:xfrm>
        </p:spPr>
        <p:txBody>
          <a:bodyPr/>
          <a:lstStyle/>
          <a:p>
            <a:pPr lvl="2"/>
            <a:r>
              <a:rPr lang="en-US" sz="1600" dirty="0"/>
              <a:t>Proposed Nendica Presentation to NANOG 75 (Roger Marks, 2019-01-07)</a:t>
            </a:r>
          </a:p>
          <a:p>
            <a:pPr lvl="2"/>
            <a:r>
              <a:rPr lang="en-US" sz="1600" dirty="0"/>
              <a:t>Draft LLDCN Webinar presentation (Paul Congdon, 2019-01-15)</a:t>
            </a:r>
          </a:p>
          <a:p>
            <a:pPr lvl="2"/>
            <a:r>
              <a:rPr lang="en-US" sz="1600" dirty="0"/>
              <a:t>Congestion Management for Ethernet-based Lossless </a:t>
            </a:r>
            <a:r>
              <a:rPr lang="en-US" sz="1600" dirty="0" err="1"/>
              <a:t>DataCenter</a:t>
            </a:r>
            <a:r>
              <a:rPr lang="en-US" sz="1600" dirty="0"/>
              <a:t> Networks (Jesus Escudero-</a:t>
            </a:r>
            <a:r>
              <a:rPr lang="en-US" sz="1600" dirty="0" err="1"/>
              <a:t>Sahuquillo</a:t>
            </a:r>
            <a:r>
              <a:rPr lang="en-US" sz="1600" dirty="0"/>
              <a:t>, 2019-02-04)</a:t>
            </a:r>
          </a:p>
          <a:p>
            <a:pPr lvl="2"/>
            <a:r>
              <a:rPr lang="en-US" sz="1600" dirty="0"/>
              <a:t>Presentation on Congestion Management for Ethernet-based Lossless </a:t>
            </a:r>
            <a:r>
              <a:rPr lang="en-US" sz="1600" dirty="0" err="1"/>
              <a:t>DataCenter</a:t>
            </a:r>
            <a:r>
              <a:rPr lang="en-US" sz="1600" dirty="0"/>
              <a:t> Networks (Jesus Escudero-</a:t>
            </a:r>
            <a:r>
              <a:rPr lang="en-US" sz="1600" dirty="0" err="1"/>
              <a:t>Sahuquillo</a:t>
            </a:r>
            <a:r>
              <a:rPr lang="en-US" sz="1600" dirty="0"/>
              <a:t>, 2019-02-28)</a:t>
            </a:r>
          </a:p>
          <a:p>
            <a:pPr lvl="2"/>
            <a:r>
              <a:rPr lang="en-US" sz="1600" dirty="0"/>
              <a:t>IETF-104 DCN </a:t>
            </a:r>
            <a:r>
              <a:rPr lang="en-US" sz="1600" dirty="0" err="1"/>
              <a:t>HyperScale</a:t>
            </a:r>
            <a:r>
              <a:rPr lang="en-US" sz="1600" dirty="0"/>
              <a:t> RDMA HPC Report (Paul Congdon, 2019-04-23)</a:t>
            </a:r>
          </a:p>
          <a:p>
            <a:pPr lvl="2"/>
            <a:r>
              <a:rPr lang="en-US" sz="1600" dirty="0"/>
              <a:t>NANOG-76 report (Paul Congdon, 2019-07-15)</a:t>
            </a:r>
          </a:p>
          <a:p>
            <a:pPr lvl="2"/>
            <a:r>
              <a:rPr lang="en-US" sz="1600" dirty="0"/>
              <a:t>LOSSLESS Network for RDMA in ODCC (</a:t>
            </a:r>
            <a:r>
              <a:rPr lang="en-US" sz="1600" dirty="0" err="1"/>
              <a:t>Jie</a:t>
            </a:r>
            <a:r>
              <a:rPr lang="en-US" sz="1600" dirty="0"/>
              <a:t> Li, 2019-07-15)</a:t>
            </a:r>
          </a:p>
          <a:p>
            <a:pPr lvl="2"/>
            <a:r>
              <a:rPr lang="en-US" sz="1600" dirty="0"/>
              <a:t>Testing LOSSLESS Network for RDMA (Liang Guo, Feng Gao, </a:t>
            </a:r>
            <a:r>
              <a:rPr lang="en-US" sz="1600" dirty="0" err="1"/>
              <a:t>Liyang</a:t>
            </a:r>
            <a:r>
              <a:rPr lang="en-US" sz="1600" dirty="0"/>
              <a:t> Sun, Jun Liu, </a:t>
            </a:r>
            <a:r>
              <a:rPr lang="en-US" sz="1600" dirty="0" err="1"/>
              <a:t>Qingchun</a:t>
            </a:r>
            <a:r>
              <a:rPr lang="en-US" sz="1600" dirty="0"/>
              <a:t> Song, 2019-07-15)</a:t>
            </a:r>
          </a:p>
          <a:p>
            <a:pPr lvl="2"/>
            <a:r>
              <a:rPr lang="en-US" sz="1600" dirty="0"/>
              <a:t>Strategies to drastically improve congestion control in high performance data centers: next steps for RDMA (Jesus Escudero-</a:t>
            </a:r>
            <a:r>
              <a:rPr lang="en-US" sz="1600" dirty="0" err="1"/>
              <a:t>Sahuquillo</a:t>
            </a:r>
            <a:r>
              <a:rPr lang="en-US" sz="1600" dirty="0"/>
              <a:t>, 2019-07-18)</a:t>
            </a:r>
          </a:p>
          <a:p>
            <a:pPr lvl="2"/>
            <a:r>
              <a:rPr lang="en-US" sz="1600" dirty="0"/>
              <a:t>IETF </a:t>
            </a:r>
            <a:r>
              <a:rPr lang="en-US" sz="1600" dirty="0" err="1"/>
              <a:t>Sidemeeting</a:t>
            </a:r>
            <a:r>
              <a:rPr lang="en-US" sz="1600" dirty="0"/>
              <a:t> (Paul Congdon, 2019-07-22)</a:t>
            </a:r>
          </a:p>
          <a:p>
            <a:pPr lvl="2"/>
            <a:r>
              <a:rPr lang="en-US" sz="1600" dirty="0"/>
              <a:t>IETF-105 </a:t>
            </a:r>
            <a:r>
              <a:rPr lang="en-US" sz="1600" dirty="0" err="1"/>
              <a:t>Sidemeeting</a:t>
            </a:r>
            <a:r>
              <a:rPr lang="en-US" sz="1600" dirty="0"/>
              <a:t> minutes (Paul Congdon, 2019-09-18)</a:t>
            </a:r>
          </a:p>
          <a:p>
            <a:pPr lvl="2"/>
            <a:r>
              <a:rPr lang="en-US" sz="1600" dirty="0"/>
              <a:t>Introduction of a Potential New Work Item for Data Center Network (Liang Guo, </a:t>
            </a:r>
            <a:r>
              <a:rPr lang="en-US" sz="1600" dirty="0" err="1"/>
              <a:t>Liyang</a:t>
            </a:r>
            <a:r>
              <a:rPr lang="en-US" sz="1600" dirty="0"/>
              <a:t> Sun, Jun Liu, </a:t>
            </a:r>
            <a:r>
              <a:rPr lang="en-US" sz="1600" dirty="0" err="1"/>
              <a:t>Qingchun</a:t>
            </a:r>
            <a:r>
              <a:rPr lang="en-US" sz="1600" dirty="0"/>
              <a:t> Song, 2019-10-31)</a:t>
            </a:r>
          </a:p>
          <a:p>
            <a:pPr lvl="2"/>
            <a:r>
              <a:rPr lang="en-US" sz="1600" dirty="0"/>
              <a:t>Update: Lossless Networks in ODCC (Liang Guo, </a:t>
            </a:r>
            <a:r>
              <a:rPr lang="en-US" sz="1600" dirty="0" err="1"/>
              <a:t>Liyang</a:t>
            </a:r>
            <a:r>
              <a:rPr lang="en-US" sz="1600" dirty="0"/>
              <a:t> Sun, 2019-11-11)</a:t>
            </a:r>
          </a:p>
          <a:p>
            <a:pPr lvl="2"/>
            <a:r>
              <a:rPr lang="en-US" sz="1600" dirty="0"/>
              <a:t>Lossless Network (Jun Liu, 2019-12-13)</a:t>
            </a:r>
          </a:p>
          <a:p>
            <a:pPr lvl="2"/>
            <a:r>
              <a:rPr lang="en-US" sz="1600" dirty="0" err="1"/>
              <a:t>RoCE</a:t>
            </a:r>
            <a:r>
              <a:rPr lang="en-US" sz="1600" dirty="0"/>
              <a:t> Network Proposal (</a:t>
            </a:r>
            <a:r>
              <a:rPr lang="en-US" sz="1600" dirty="0" err="1"/>
              <a:t>Qingchun</a:t>
            </a:r>
            <a:r>
              <a:rPr lang="en-US" sz="1600" dirty="0"/>
              <a:t> Song, 2019-11-12)</a:t>
            </a:r>
          </a:p>
          <a:p>
            <a:pPr lvl="2"/>
            <a:r>
              <a:rPr lang="en-US" sz="1600" dirty="0"/>
              <a:t>High Performance Computing Ethernet (Yolanda Yu, 2019-11-14)</a:t>
            </a:r>
          </a:p>
          <a:p>
            <a:pPr lvl="2"/>
            <a:r>
              <a:rPr lang="en-US" sz="1600" dirty="0"/>
              <a:t>IETF-106 </a:t>
            </a:r>
            <a:r>
              <a:rPr lang="en-US" sz="1600" dirty="0" err="1"/>
              <a:t>Sidemeeting</a:t>
            </a:r>
            <a:r>
              <a:rPr lang="en-US" sz="1600" dirty="0"/>
              <a:t> (Paul Congdon, 2019-11-20)</a:t>
            </a:r>
          </a:p>
        </p:txBody>
      </p:sp>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188828" y="204416"/>
            <a:ext cx="8847668" cy="504056"/>
          </a:xfrm>
        </p:spPr>
        <p:txBody>
          <a:bodyPr/>
          <a:lstStyle/>
          <a:p>
            <a:pPr eaLnBrk="1" hangingPunct="1"/>
            <a:r>
              <a:rPr lang="en-US" altLang="en-US" dirty="0"/>
              <a:t>Nendica DCN Contributions in 2019</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96350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179512" y="22140"/>
            <a:ext cx="8856984" cy="1066800"/>
          </a:xfrm>
        </p:spPr>
        <p:txBody>
          <a:bodyPr>
            <a:normAutofit/>
          </a:bodyPr>
          <a:lstStyle/>
          <a:p>
            <a:pPr eaLnBrk="1" hangingPunct="1"/>
            <a:r>
              <a:rPr lang="en-US" altLang="zh-CN" dirty="0"/>
              <a:t>Prior proposal to revise LLDCN</a:t>
            </a:r>
            <a:endParaRPr lang="en-US" altLang="en-US" dirty="0"/>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107504" y="1124744"/>
            <a:ext cx="8964488" cy="5400600"/>
          </a:xfrm>
        </p:spPr>
        <p:txBody>
          <a:bodyPr/>
          <a:lstStyle/>
          <a:p>
            <a:pPr>
              <a:lnSpc>
                <a:spcPct val="120000"/>
              </a:lnSpc>
            </a:pPr>
            <a:r>
              <a:rPr lang="en-US" sz="2400" i="1" dirty="0"/>
              <a:t>Introduction of a Potential New Work Item for Data Center Network</a:t>
            </a:r>
          </a:p>
          <a:p>
            <a:pPr lvl="1">
              <a:lnSpc>
                <a:spcPct val="120000"/>
              </a:lnSpc>
            </a:pPr>
            <a:r>
              <a:rPr lang="en-US" sz="2200" dirty="0"/>
              <a:t>Liang Guo (CAICT); </a:t>
            </a:r>
            <a:r>
              <a:rPr lang="en-US" sz="2200" dirty="0" err="1"/>
              <a:t>Liyang</a:t>
            </a:r>
            <a:r>
              <a:rPr lang="en-US" sz="2200" dirty="0"/>
              <a:t> Sun (Huawei); Jun Liu (Cisco); </a:t>
            </a:r>
            <a:r>
              <a:rPr lang="en-US" sz="2200" dirty="0" err="1"/>
              <a:t>Qingchun</a:t>
            </a:r>
            <a:r>
              <a:rPr lang="en-US" sz="2200" dirty="0"/>
              <a:t> Song(Mellanox)</a:t>
            </a:r>
          </a:p>
          <a:p>
            <a:pPr lvl="1">
              <a:lnSpc>
                <a:spcPct val="120000"/>
              </a:lnSpc>
            </a:pPr>
            <a:r>
              <a:rPr lang="en-US" sz="2200" dirty="0"/>
              <a:t>2019-10-31</a:t>
            </a:r>
          </a:p>
          <a:p>
            <a:pPr>
              <a:lnSpc>
                <a:spcPct val="120000"/>
              </a:lnSpc>
            </a:pPr>
            <a:r>
              <a:rPr lang="en-US" sz="2400" dirty="0"/>
              <a:t>Presented to </a:t>
            </a:r>
            <a:r>
              <a:rPr lang="en-US" sz="2400" dirty="0" err="1"/>
              <a:t>Nendica</a:t>
            </a:r>
            <a:r>
              <a:rPr lang="en-US" sz="2400" dirty="0"/>
              <a:t>, 2019-10-31 and 2019-11-14</a:t>
            </a:r>
          </a:p>
          <a:p>
            <a:pPr>
              <a:lnSpc>
                <a:spcPct val="120000"/>
              </a:lnSpc>
            </a:pPr>
            <a:r>
              <a:rPr lang="en-US" sz="2400" dirty="0"/>
              <a:t>Mentioned some prior Data Center Network (DCN) activity in </a:t>
            </a:r>
            <a:r>
              <a:rPr lang="en-US" sz="2400" dirty="0" err="1"/>
              <a:t>Nendica</a:t>
            </a:r>
            <a:endParaRPr lang="en-US" sz="2400" dirty="0"/>
          </a:p>
          <a:p>
            <a:pPr>
              <a:lnSpc>
                <a:spcPct val="120000"/>
              </a:lnSpc>
            </a:pPr>
            <a:r>
              <a:rPr lang="en-US" sz="2400" dirty="0"/>
              <a:t>Indicated that further DCN contributions will be coming</a:t>
            </a:r>
          </a:p>
          <a:p>
            <a:pPr marL="411162" lvl="1" indent="0">
              <a:lnSpc>
                <a:spcPct val="120000"/>
              </a:lnSpc>
              <a:buNone/>
            </a:pPr>
            <a:endParaRPr lang="en-US" sz="22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264206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179512" y="22140"/>
            <a:ext cx="8856984" cy="1066800"/>
          </a:xfrm>
        </p:spPr>
        <p:txBody>
          <a:bodyPr>
            <a:normAutofit/>
          </a:bodyPr>
          <a:lstStyle/>
          <a:p>
            <a:pPr eaLnBrk="1" hangingPunct="1"/>
            <a:r>
              <a:rPr lang="en-US" altLang="en-US" dirty="0"/>
              <a:t>Approach to</a:t>
            </a:r>
            <a:r>
              <a:rPr lang="en-US" altLang="zh-CN" dirty="0"/>
              <a:t> revision</a:t>
            </a:r>
            <a:endParaRPr lang="en-US" altLang="en-US" dirty="0"/>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107504" y="1124744"/>
            <a:ext cx="8964488" cy="5400600"/>
          </a:xfrm>
        </p:spPr>
        <p:txBody>
          <a:bodyPr/>
          <a:lstStyle/>
          <a:p>
            <a:pPr>
              <a:lnSpc>
                <a:spcPct val="120000"/>
              </a:lnSpc>
            </a:pPr>
            <a:r>
              <a:rPr lang="en-US" sz="2400" dirty="0"/>
              <a:t>Develop new version of LLDCN Nendica Report</a:t>
            </a:r>
          </a:p>
          <a:p>
            <a:pPr lvl="1">
              <a:lnSpc>
                <a:spcPct val="120000"/>
              </a:lnSpc>
            </a:pPr>
            <a:r>
              <a:rPr lang="en-US" sz="2200" dirty="0"/>
              <a:t>Prior version </a:t>
            </a:r>
            <a:r>
              <a:rPr lang="en-US" sz="2200"/>
              <a:t>becomes replaced</a:t>
            </a:r>
            <a:endParaRPr lang="en-US" sz="2200" dirty="0"/>
          </a:p>
          <a:p>
            <a:pPr lvl="2">
              <a:lnSpc>
                <a:spcPct val="120000"/>
              </a:lnSpc>
            </a:pPr>
            <a:r>
              <a:rPr lang="en-US" sz="2000" dirty="0"/>
              <a:t>Marked as revised on web site</a:t>
            </a:r>
          </a:p>
          <a:p>
            <a:pPr lvl="2">
              <a:lnSpc>
                <a:spcPct val="120000"/>
              </a:lnSpc>
            </a:pPr>
            <a:r>
              <a:rPr lang="en-US" sz="2000" dirty="0"/>
              <a:t>New version indicates that prior version has been revised</a:t>
            </a:r>
          </a:p>
          <a:p>
            <a:pPr lvl="1">
              <a:lnSpc>
                <a:spcPct val="120000"/>
              </a:lnSpc>
            </a:pPr>
            <a:r>
              <a:rPr lang="en-US" sz="2200" dirty="0"/>
              <a:t>Some material carries over to revision</a:t>
            </a:r>
          </a:p>
          <a:p>
            <a:pPr lvl="1">
              <a:lnSpc>
                <a:spcPct val="120000"/>
              </a:lnSpc>
            </a:pPr>
            <a:r>
              <a:rPr lang="en-US" sz="2200" dirty="0"/>
              <a:t>New material added</a:t>
            </a:r>
          </a:p>
          <a:p>
            <a:pPr lvl="1">
              <a:lnSpc>
                <a:spcPct val="120000"/>
              </a:lnSpc>
            </a:pPr>
            <a:r>
              <a:rPr lang="en-US" sz="2200" dirty="0"/>
              <a:t>Material should have relevance to IEEE 802, but may also touch on higher and alternate layers and SDOs</a:t>
            </a:r>
          </a:p>
          <a:p>
            <a:pPr marL="119062" indent="0">
              <a:lnSpc>
                <a:spcPct val="120000"/>
              </a:lnSpc>
              <a:buNone/>
            </a:pPr>
            <a:r>
              <a:rPr lang="en-US" sz="2400" dirty="0"/>
              <a:t>Proposed editors:</a:t>
            </a:r>
          </a:p>
          <a:p>
            <a:pPr marL="119062" indent="0">
              <a:lnSpc>
                <a:spcPct val="120000"/>
              </a:lnSpc>
              <a:buNone/>
            </a:pPr>
            <a:r>
              <a:rPr lang="en-US" sz="2400" dirty="0"/>
              <a:t>	Liang Guo (CAICT/ODCC) and Paul Congdon (Huawei)</a:t>
            </a:r>
          </a:p>
          <a:p>
            <a:pPr marL="411162" lvl="1" indent="0">
              <a:lnSpc>
                <a:spcPct val="120000"/>
              </a:lnSpc>
              <a:buNone/>
            </a:pPr>
            <a:endParaRPr lang="en-US" sz="22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780516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179512" y="22140"/>
            <a:ext cx="8856984" cy="1066800"/>
          </a:xfrm>
        </p:spPr>
        <p:txBody>
          <a:bodyPr>
            <a:normAutofit/>
          </a:bodyPr>
          <a:lstStyle/>
          <a:p>
            <a:pPr eaLnBrk="1" hangingPunct="1"/>
            <a:r>
              <a:rPr lang="en-US" altLang="en-US" dirty="0"/>
              <a:t>Potential topics</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107504" y="1124744"/>
            <a:ext cx="8964488" cy="5400600"/>
          </a:xfrm>
        </p:spPr>
        <p:txBody>
          <a:bodyPr/>
          <a:lstStyle/>
          <a:p>
            <a:pPr marL="119062" indent="0">
              <a:lnSpc>
                <a:spcPct val="120000"/>
              </a:lnSpc>
              <a:buNone/>
            </a:pPr>
            <a:r>
              <a:rPr lang="en-US" sz="2400" dirty="0"/>
              <a:t>Contribution driven, so content depends on inputs</a:t>
            </a:r>
          </a:p>
          <a:p>
            <a:pPr marL="119062" indent="0">
              <a:lnSpc>
                <a:spcPct val="120000"/>
              </a:lnSpc>
              <a:buNone/>
            </a:pPr>
            <a:r>
              <a:rPr lang="en-US" sz="2400" dirty="0"/>
              <a:t>New topics potentially include:</a:t>
            </a:r>
          </a:p>
          <a:p>
            <a:pPr lvl="1">
              <a:lnSpc>
                <a:spcPct val="120000"/>
              </a:lnSpc>
            </a:pPr>
            <a:r>
              <a:rPr lang="en-US" sz="2000" dirty="0"/>
              <a:t>Approaches to PFC storm elimination</a:t>
            </a:r>
          </a:p>
          <a:p>
            <a:pPr lvl="2">
              <a:lnSpc>
                <a:spcPct val="120000"/>
              </a:lnSpc>
            </a:pPr>
            <a:r>
              <a:rPr lang="en-US" sz="2000" dirty="0"/>
              <a:t>Deadlock detection</a:t>
            </a:r>
          </a:p>
          <a:p>
            <a:pPr lvl="2">
              <a:lnSpc>
                <a:spcPct val="120000"/>
              </a:lnSpc>
            </a:pPr>
            <a:r>
              <a:rPr lang="en-US" sz="2000" dirty="0"/>
              <a:t>Deadlock elimination</a:t>
            </a:r>
          </a:p>
          <a:p>
            <a:pPr lvl="1">
              <a:lnSpc>
                <a:spcPct val="120000"/>
              </a:lnSpc>
            </a:pPr>
            <a:r>
              <a:rPr lang="en-US" sz="2000" dirty="0"/>
              <a:t>Improving Congestion Notification</a:t>
            </a:r>
          </a:p>
          <a:p>
            <a:pPr lvl="2">
              <a:lnSpc>
                <a:spcPct val="120000"/>
              </a:lnSpc>
            </a:pPr>
            <a:r>
              <a:rPr lang="en-US" sz="2000" dirty="0"/>
              <a:t>Issues with Explicit Congestion Notification</a:t>
            </a:r>
          </a:p>
          <a:p>
            <a:pPr lvl="2">
              <a:lnSpc>
                <a:spcPct val="120000"/>
              </a:lnSpc>
            </a:pPr>
            <a:r>
              <a:rPr lang="en-US" sz="2000" dirty="0"/>
              <a:t>Enhanced version of Quantized Congestion Notification (originally IEEE 802.1Qau)</a:t>
            </a:r>
          </a:p>
          <a:p>
            <a:pPr lvl="2">
              <a:lnSpc>
                <a:spcPct val="120000"/>
              </a:lnSpc>
            </a:pPr>
            <a:r>
              <a:rPr lang="en-US" sz="2000" dirty="0"/>
              <a:t>Feasibility of including QoS support</a:t>
            </a:r>
          </a:p>
          <a:p>
            <a:pPr lvl="1">
              <a:lnSpc>
                <a:spcPct val="120000"/>
              </a:lnSpc>
            </a:pPr>
            <a:r>
              <a:rPr lang="en-US" sz="2000" dirty="0"/>
              <a:t>congestion parameter optimization</a:t>
            </a:r>
          </a:p>
          <a:p>
            <a:pPr lvl="2">
              <a:lnSpc>
                <a:spcPct val="120000"/>
              </a:lnSpc>
            </a:pPr>
            <a:r>
              <a:rPr lang="en-US" sz="2000" dirty="0"/>
              <a:t>heuristic algorithm for identifying congestion parameters</a:t>
            </a:r>
          </a:p>
          <a:p>
            <a:pPr lvl="2">
              <a:lnSpc>
                <a:spcPct val="120000"/>
              </a:lnSpc>
            </a:pPr>
            <a:r>
              <a:rPr lang="en-US" sz="2000" dirty="0"/>
              <a:t>Methods for dynamic optimization based on services</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3806143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179512" y="22140"/>
            <a:ext cx="8856984" cy="1066800"/>
          </a:xfrm>
        </p:spPr>
        <p:txBody>
          <a:bodyPr>
            <a:normAutofit/>
          </a:bodyPr>
          <a:lstStyle/>
          <a:p>
            <a:pPr eaLnBrk="1" hangingPunct="1"/>
            <a:r>
              <a:rPr lang="en-US" altLang="en-US" dirty="0"/>
              <a:t>Fit to Nendica scope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107504" y="1124744"/>
            <a:ext cx="8964488" cy="5400600"/>
          </a:xfrm>
        </p:spPr>
        <p:txBody>
          <a:bodyPr/>
          <a:lstStyle/>
          <a:p>
            <a:pPr marL="461962" indent="-342900">
              <a:lnSpc>
                <a:spcPct val="120000"/>
              </a:lnSpc>
              <a:buFont typeface="Arial" panose="020B0604020202020204" pitchFamily="34" charset="0"/>
              <a:buChar char="•"/>
            </a:pPr>
            <a:r>
              <a:rPr lang="en-US" sz="2400" dirty="0"/>
              <a:t>Nendica ICAID “Motivation and Goal” includes:</a:t>
            </a:r>
          </a:p>
          <a:p>
            <a:pPr marL="754062" lvl="1" indent="-342900">
              <a:lnSpc>
                <a:spcPct val="120000"/>
              </a:lnSpc>
              <a:buFont typeface="Arial" panose="020B0604020202020204" pitchFamily="34" charset="0"/>
              <a:buChar char="•"/>
            </a:pPr>
            <a:r>
              <a:rPr lang="en-US" sz="1600" dirty="0"/>
              <a:t>…identify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a:t>
            </a:r>
            <a:endParaRPr lang="en-US" sz="2200" dirty="0"/>
          </a:p>
          <a:p>
            <a:pPr marL="461962" indent="-342900">
              <a:lnSpc>
                <a:spcPct val="120000"/>
              </a:lnSpc>
              <a:buFont typeface="Arial" panose="020B0604020202020204" pitchFamily="34" charset="0"/>
              <a:buChar char="•"/>
            </a:pPr>
            <a:r>
              <a:rPr lang="en-US" sz="2400" dirty="0"/>
              <a:t>Nendica ICAID “Stakeholder Communities” includes:</a:t>
            </a:r>
            <a:endParaRPr lang="en-US" sz="1600" dirty="0"/>
          </a:p>
          <a:p>
            <a:pPr marL="754062" lvl="1" indent="-342900">
              <a:lnSpc>
                <a:spcPct val="120000"/>
              </a:lnSpc>
              <a:buFont typeface="Arial" panose="020B0604020202020204" pitchFamily="34" charset="0"/>
              <a:buChar char="•"/>
            </a:pPr>
            <a:r>
              <a:rPr lang="en-US" sz="1600" dirty="0"/>
              <a:t>… users and producers of systems and components for networking systems, data center networks, high performance computing, cloud computing, telecommunications carriers, ...</a:t>
            </a:r>
          </a:p>
          <a:p>
            <a:pPr marL="461962" indent="-342900">
              <a:lnSpc>
                <a:spcPct val="120000"/>
              </a:lnSpc>
              <a:buFont typeface="Arial" panose="020B0604020202020204" pitchFamily="34" charset="0"/>
              <a:buChar char="•"/>
            </a:pPr>
            <a:r>
              <a:rPr lang="en-US" sz="2400" dirty="0"/>
              <a:t>Work Item is a revision of </a:t>
            </a:r>
            <a:r>
              <a:rPr lang="en-US" sz="2400" i="1" dirty="0"/>
              <a:t>IEEE 802 Nendica Report: The Lossless Network for Data Centers</a:t>
            </a:r>
            <a:r>
              <a:rPr lang="en-US" sz="2400" dirty="0"/>
              <a:t>, which was in scope and is identified in current ICAID.</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397039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20741</TotalTime>
  <Words>1166</Words>
  <Application>Microsoft Macintosh PowerPoint</Application>
  <PresentationFormat>On-screen Show (4:3)</PresentationFormat>
  <Paragraphs>148</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Georgia</vt:lpstr>
      <vt:lpstr>Trebuchet MS</vt:lpstr>
      <vt:lpstr>Wingdings 2</vt:lpstr>
      <vt:lpstr>Urban</vt:lpstr>
      <vt:lpstr>IEEE 802 Nendica Work Item Proposal: Revision of “The Lossless Network for Data Centers”</vt:lpstr>
      <vt:lpstr>IEEE 802 Nendica Report Development Process</vt:lpstr>
      <vt:lpstr>IEEE 802 Nendica Work Item Initiation Process</vt:lpstr>
      <vt:lpstr>Lossless Network for Data Centers</vt:lpstr>
      <vt:lpstr>Nendica DCN Contributions in 2019</vt:lpstr>
      <vt:lpstr>Prior proposal to revise LLDCN</vt:lpstr>
      <vt:lpstr>Approach to revision</vt:lpstr>
      <vt:lpstr>Potential topics</vt:lpstr>
      <vt:lpstr>Fit to Nendica scope</vt:lpstr>
      <vt:lpstr>Proposed Schedule</vt:lpstr>
      <vt:lpstr>Proposal</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Nendica Work Item Proposal</dc:title>
  <dc:subject/>
  <dc:creator>Roger Marks</dc:creator>
  <cp:keywords>No Restrictions</cp:keywords>
  <dc:description/>
  <cp:lastModifiedBy>Roger Marks</cp:lastModifiedBy>
  <cp:revision>562</cp:revision>
  <dcterms:created xsi:type="dcterms:W3CDTF">2013-11-15T16:17:16Z</dcterms:created>
  <dcterms:modified xsi:type="dcterms:W3CDTF">2020-02-05T18:25:25Z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y fmtid="{D5CDD505-2E9C-101B-9397-08002B2CF9AE}" pid="6" name="_2015_ms_pID_725343">
    <vt:lpwstr>(3)f9MMfjxIzH64nPu+LMaHc4cc+tMD/5j20yxAK3DyzT5uYrAbvZIGlr74V3oJjESpDkYm3RK3
fBAeqrN8fQdJPVqwDI4BzfHYcebZxrWuS9JwEGagZBddrOqFnfsSdOoROtv/urP1NUMm3ARq
2Np0LoolzZ+P45cLxWtlkp7A/BQJrC0OBJAPTnr/FDqWqQAWofplH1kjjAx/tKgde3hqfUfW
CvAfHV9BgDtfHNrbDZ</vt:lpwstr>
  </property>
  <property fmtid="{D5CDD505-2E9C-101B-9397-08002B2CF9AE}" pid="7" name="_2015_ms_pID_7253431">
    <vt:lpwstr>YYY2DFVPgPvIrxTmkSeRNzDDbH0RGdXYFNAXEyHL7gTOCVrkOkV1j0
VIIfElZKhlv68UzYF+my4fB4vkHFUPdjsxOl/6QavdZ99TG/8hqI8bA09HHnIlsFqod8N6ZL
qUqc4zKEpS4jSaiprGjs1K08rLAqR00ID0dWozXL1XNoLV8SpubixXB6qUNHeZhxK2nmfrsO
asg0IZyFRFPBGmsMcgxztYyD1mABi9VllnDj</vt:lpwstr>
  </property>
  <property fmtid="{D5CDD505-2E9C-101B-9397-08002B2CF9AE}" pid="8" name="_2015_ms_pID_7253432">
    <vt:lpwstr>1A==</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1571879020</vt:lpwstr>
  </property>
</Properties>
</file>