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7"/>
  </p:notesMasterIdLst>
  <p:handoutMasterIdLst>
    <p:handoutMasterId r:id="rId8"/>
  </p:handoutMasterIdLst>
  <p:sldIdLst>
    <p:sldId id="256" r:id="rId2"/>
    <p:sldId id="319" r:id="rId3"/>
    <p:sldId id="325" r:id="rId4"/>
    <p:sldId id="331" r:id="rId5"/>
    <p:sldId id="32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08" autoAdjust="0"/>
  </p:normalViewPr>
  <p:slideViewPr>
    <p:cSldViewPr showGuides="1">
      <p:cViewPr varScale="1">
        <p:scale>
          <a:sx n="115" d="100"/>
          <a:sy n="115" d="100"/>
        </p:scale>
        <p:origin x="94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10/31/2019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773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31/10/2019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605576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xmlns="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xmlns="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China Academy of Information and Communications Technology</a:t>
            </a:r>
            <a:endParaRPr lang="en-CA" altLang="en-US" dirty="0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xmlns="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98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2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21998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xmlns="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xmlns="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xmlns="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xmlns="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xmlns="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xmlns="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xmlns="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xmlns="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xmlns="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xmlns="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xmlns="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xmlns="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xmlns="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xmlns="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xmlns="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xmlns="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xmlns="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xmlns="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xmlns="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xmlns="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xmlns="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xmlns="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xmlns="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xmlns="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nendica-lldcn/" TargetMode="External"/><Relationship Id="rId2" Type="http://schemas.openxmlformats.org/officeDocument/2006/relationships/hyperlink" Target="https://1.ieee802.org/802-nendica/ieee-802-nendica-procedur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/documents?is_group=ICn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576" y="3743340"/>
            <a:ext cx="7417072" cy="1752600"/>
          </a:xfrm>
        </p:spPr>
        <p:txBody>
          <a:bodyPr/>
          <a:lstStyle/>
          <a:p>
            <a:pPr marL="63500" eaLnBrk="1" hangingPunct="1">
              <a:lnSpc>
                <a:spcPct val="130000"/>
              </a:lnSpc>
            </a:pPr>
            <a:r>
              <a:rPr lang="en-US" altLang="en-US" sz="2000" dirty="0" smtClean="0"/>
              <a:t>Liang </a:t>
            </a:r>
            <a:r>
              <a:rPr lang="en-US" altLang="en-US" sz="2000" dirty="0" err="1" smtClean="0"/>
              <a:t>Guo</a:t>
            </a:r>
            <a:r>
              <a:rPr lang="en-US" altLang="en-US" sz="2000" dirty="0"/>
              <a:t> (CAICT) </a:t>
            </a:r>
            <a:r>
              <a:rPr lang="en-US" altLang="en-US" sz="2000" dirty="0" smtClean="0"/>
              <a:t>               </a:t>
            </a:r>
            <a:r>
              <a:rPr lang="en-US" altLang="en-US" sz="1800" dirty="0" smtClean="0"/>
              <a:t>guoliang1@caict.ac.cn</a:t>
            </a:r>
            <a:endParaRPr lang="en-US" altLang="en-US" sz="1800" dirty="0"/>
          </a:p>
          <a:p>
            <a:pPr marL="63500" eaLnBrk="1" hangingPunct="1">
              <a:lnSpc>
                <a:spcPct val="130000"/>
              </a:lnSpc>
            </a:pPr>
            <a:r>
              <a:rPr lang="en-US" altLang="en-US" sz="2000" dirty="0" err="1" smtClean="0"/>
              <a:t>Liyang</a:t>
            </a:r>
            <a:r>
              <a:rPr lang="en-US" altLang="en-US" sz="2000" dirty="0" smtClean="0"/>
              <a:t> Sun </a:t>
            </a:r>
            <a:r>
              <a:rPr lang="en-US" altLang="en-US" sz="2000" dirty="0"/>
              <a:t>(</a:t>
            </a:r>
            <a:r>
              <a:rPr lang="en-US" altLang="en-US" sz="2000" dirty="0" smtClean="0"/>
              <a:t>Huawei)            </a:t>
            </a:r>
            <a:r>
              <a:rPr lang="en-US" altLang="en-US" sz="1800" dirty="0" smtClean="0"/>
              <a:t>marcus.sun@huawei.com</a:t>
            </a:r>
            <a:endParaRPr lang="en-US" altLang="en-US" sz="1800" dirty="0"/>
          </a:p>
          <a:p>
            <a:pPr marL="63500" eaLnBrk="1" hangingPunct="1">
              <a:lnSpc>
                <a:spcPct val="130000"/>
              </a:lnSpc>
            </a:pPr>
            <a:r>
              <a:rPr lang="en-US" altLang="en-US" sz="2000" dirty="0"/>
              <a:t>Jun Liu (Cisco) </a:t>
            </a:r>
            <a:r>
              <a:rPr lang="en-US" altLang="en-US" sz="2000" dirty="0" smtClean="0"/>
              <a:t>                       </a:t>
            </a:r>
            <a:r>
              <a:rPr lang="en-US" altLang="en-US" sz="1800" dirty="0" smtClean="0"/>
              <a:t>johnliu@cisco.com</a:t>
            </a:r>
            <a:endParaRPr lang="en-US" altLang="en-US" sz="1800" dirty="0"/>
          </a:p>
          <a:p>
            <a:pPr marL="63500" eaLnBrk="1" hangingPunct="1">
              <a:lnSpc>
                <a:spcPct val="130000"/>
              </a:lnSpc>
            </a:pPr>
            <a:r>
              <a:rPr lang="en-US" altLang="en-US" sz="2000" dirty="0" err="1"/>
              <a:t>Qingchun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Song(</a:t>
            </a:r>
            <a:r>
              <a:rPr lang="en-US" altLang="en-US" sz="2000" dirty="0" err="1" smtClean="0"/>
              <a:t>Mellanox</a:t>
            </a:r>
            <a:r>
              <a:rPr lang="en-US" altLang="en-US" sz="2000" dirty="0" smtClean="0"/>
              <a:t>)   </a:t>
            </a:r>
            <a:r>
              <a:rPr lang="en-US" altLang="en-US" sz="1800" dirty="0" smtClean="0"/>
              <a:t>qingchun@mellanox.com</a:t>
            </a:r>
            <a:r>
              <a:rPr lang="en-US" altLang="en-US" sz="1000" dirty="0"/>
              <a:t/>
            </a:r>
            <a:br>
              <a:rPr lang="en-US" altLang="en-US" sz="1000" dirty="0"/>
            </a:br>
            <a:endParaRPr lang="en-US" altLang="en-US" dirty="0"/>
          </a:p>
          <a:p>
            <a:pPr marL="63500" eaLnBrk="1" hangingPunct="1">
              <a:lnSpc>
                <a:spcPct val="130000"/>
              </a:lnSpc>
            </a:pPr>
            <a:r>
              <a:rPr lang="en-US" altLang="en-US" dirty="0" smtClean="0"/>
              <a:t>Oct .31.2019</a:t>
            </a:r>
            <a:endParaRPr lang="en-US" altLang="en-US" dirty="0"/>
          </a:p>
        </p:txBody>
      </p:sp>
      <p:pic>
        <p:nvPicPr>
          <p:cNvPr id="16387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xmlns="" id="{69B162CA-C49A-D34A-BC94-C4435F4CC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Slide Number Placeholder 3">
            <a:extLst>
              <a:ext uri="{FF2B5EF4-FFF2-40B4-BE49-F238E27FC236}">
                <a16:creationId xmlns:a16="http://schemas.microsoft.com/office/drawing/2014/main" xmlns="" id="{04631132-2EA0-F245-93F1-E075FB557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600" y="1944811"/>
            <a:ext cx="7592144" cy="1800200"/>
          </a:xfrm>
        </p:spPr>
        <p:txBody>
          <a:bodyPr anchor="t"/>
          <a:lstStyle/>
          <a:p>
            <a:pPr eaLnBrk="1" hangingPunct="1"/>
            <a:r>
              <a:rPr lang="en-US" altLang="en-US" sz="3200" dirty="0" smtClean="0"/>
              <a:t>I</a:t>
            </a:r>
            <a:r>
              <a:rPr lang="en-US" altLang="zh-CN" sz="3200" dirty="0" smtClean="0"/>
              <a:t>ntroduction of a Potential New Work Item for Data Center Network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Past Work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581" y="1327448"/>
            <a:ext cx="8478838" cy="5271740"/>
          </a:xfrm>
        </p:spPr>
        <p:txBody>
          <a:bodyPr/>
          <a:lstStyle/>
          <a:p>
            <a:r>
              <a:rPr lang="en-US" sz="2400" dirty="0" smtClean="0"/>
              <a:t>Work Item: Lossless </a:t>
            </a:r>
            <a:r>
              <a:rPr lang="en-US" sz="2400" dirty="0"/>
              <a:t>Data Center Networks [LLDCN</a:t>
            </a:r>
            <a:r>
              <a:rPr lang="en-US" sz="2400" dirty="0" smtClean="0"/>
              <a:t>]</a:t>
            </a:r>
          </a:p>
          <a:p>
            <a:pPr lvl="2"/>
            <a:r>
              <a:rPr lang="en-US" sz="2000" dirty="0" smtClean="0"/>
              <a:t>IEEE </a:t>
            </a:r>
            <a:r>
              <a:rPr lang="en-US" sz="2000" dirty="0"/>
              <a:t>802 </a:t>
            </a:r>
            <a:r>
              <a:rPr lang="en-US" sz="2000" dirty="0" err="1"/>
              <a:t>Nendica</a:t>
            </a:r>
            <a:r>
              <a:rPr lang="en-US" sz="2000" dirty="0"/>
              <a:t> </a:t>
            </a:r>
            <a:r>
              <a:rPr lang="en-US" sz="2000" dirty="0" smtClean="0"/>
              <a:t>Report (published): </a:t>
            </a:r>
            <a:r>
              <a:rPr lang="en-US" sz="2000" dirty="0"/>
              <a:t>The Lossless Network for Data Centers</a:t>
            </a:r>
          </a:p>
          <a:p>
            <a:pPr lvl="2"/>
            <a:r>
              <a:rPr lang="en-US" sz="2000" dirty="0"/>
              <a:t>Work Item Editor: Paul </a:t>
            </a:r>
            <a:r>
              <a:rPr lang="en-US" sz="2000" smtClean="0"/>
              <a:t>Congdon</a:t>
            </a:r>
            <a:endParaRPr lang="en-US" sz="2000" dirty="0" smtClean="0"/>
          </a:p>
          <a:p>
            <a:r>
              <a:rPr lang="en-US" sz="2400" dirty="0" smtClean="0"/>
              <a:t>Past contributions</a:t>
            </a:r>
          </a:p>
          <a:p>
            <a:pPr lvl="2"/>
            <a:r>
              <a:rPr lang="en-US" sz="2000" dirty="0" smtClean="0"/>
              <a:t>Feng Gao, “</a:t>
            </a:r>
            <a:r>
              <a:rPr lang="en-US" sz="2000" dirty="0" err="1" smtClean="0"/>
              <a:t>Baidu's</a:t>
            </a:r>
            <a:r>
              <a:rPr lang="en-US" sz="2000" dirty="0" smtClean="0"/>
              <a:t> </a:t>
            </a:r>
            <a:r>
              <a:rPr lang="en-US" sz="2000" dirty="0"/>
              <a:t>Best Practice with Low Latency </a:t>
            </a:r>
            <a:r>
              <a:rPr lang="en-US" sz="2000" dirty="0" smtClean="0"/>
              <a:t>Networks</a:t>
            </a:r>
            <a:r>
              <a:rPr lang="en-US" altLang="zh-CN" sz="2000" dirty="0"/>
              <a:t>”, </a:t>
            </a:r>
            <a:r>
              <a:rPr lang="en-US" altLang="zh-CN" sz="2000" dirty="0" smtClean="0"/>
              <a:t>07 Nov 2017 </a:t>
            </a:r>
          </a:p>
          <a:p>
            <a:pPr lvl="2"/>
            <a:r>
              <a:rPr lang="en-US" altLang="zh-CN" sz="2000" dirty="0" smtClean="0"/>
              <a:t>Paul </a:t>
            </a:r>
            <a:r>
              <a:rPr lang="en-US" altLang="zh-CN" sz="2000" dirty="0" err="1"/>
              <a:t>Congdon</a:t>
            </a:r>
            <a:r>
              <a:rPr lang="en-US" altLang="zh-CN" sz="2000" dirty="0"/>
              <a:t>, </a:t>
            </a:r>
            <a:r>
              <a:rPr lang="en-US" altLang="zh-CN" sz="2000" dirty="0" smtClean="0"/>
              <a:t>“</a:t>
            </a:r>
            <a:r>
              <a:rPr lang="en-US" sz="2000" dirty="0"/>
              <a:t>The Lossless Network for Data Centers</a:t>
            </a:r>
            <a:r>
              <a:rPr lang="en-US" altLang="zh-CN" sz="2000" dirty="0" smtClean="0"/>
              <a:t>”, </a:t>
            </a:r>
            <a:r>
              <a:rPr lang="en-US" sz="2000" dirty="0" smtClean="0"/>
              <a:t>07 Nov 2017</a:t>
            </a:r>
            <a:endParaRPr lang="en-US" altLang="zh-CN" sz="2000" dirty="0"/>
          </a:p>
          <a:p>
            <a:pPr lvl="2"/>
            <a:r>
              <a:rPr lang="en-US" sz="2000" dirty="0"/>
              <a:t>Carmi Arad</a:t>
            </a:r>
            <a:r>
              <a:rPr lang="en-US" sz="2000" dirty="0" smtClean="0"/>
              <a:t>, “</a:t>
            </a:r>
            <a:r>
              <a:rPr lang="en-US" sz="2000" dirty="0"/>
              <a:t>Network Infrastructure Challenges</a:t>
            </a:r>
            <a:r>
              <a:rPr lang="en-US" altLang="zh-CN" sz="2000" dirty="0" smtClean="0"/>
              <a:t>”, </a:t>
            </a:r>
            <a:r>
              <a:rPr lang="en-US" sz="2000" dirty="0" smtClean="0"/>
              <a:t>07 Nov 2017</a:t>
            </a:r>
          </a:p>
          <a:p>
            <a:pPr lvl="2"/>
            <a:r>
              <a:rPr lang="en-US" sz="2000" dirty="0" err="1" smtClean="0"/>
              <a:t>Jianglong</a:t>
            </a:r>
            <a:r>
              <a:rPr lang="en-US" sz="2000" dirty="0" smtClean="0"/>
              <a:t> </a:t>
            </a:r>
            <a:r>
              <a:rPr lang="en-US" sz="2000" dirty="0"/>
              <a:t>Wang, “China Telecom's Demand &amp; Practice in the Lossless DC Network</a:t>
            </a:r>
            <a:r>
              <a:rPr lang="en-US" altLang="zh-CN" sz="2000" dirty="0"/>
              <a:t>”, </a:t>
            </a:r>
            <a:r>
              <a:rPr lang="en-US" sz="2000" dirty="0"/>
              <a:t>06 Mar </a:t>
            </a:r>
            <a:r>
              <a:rPr lang="en-US" sz="2000" dirty="0" smtClean="0"/>
              <a:t>2018</a:t>
            </a:r>
          </a:p>
          <a:p>
            <a:pPr lvl="2"/>
            <a:r>
              <a:rPr lang="en-US" sz="2000" dirty="0" err="1" smtClean="0"/>
              <a:t>Jie</a:t>
            </a:r>
            <a:r>
              <a:rPr lang="en-US" sz="2000" dirty="0" smtClean="0"/>
              <a:t> Li, “</a:t>
            </a:r>
            <a:r>
              <a:rPr lang="en-US" sz="2000" dirty="0"/>
              <a:t>Standard and Industry Progress of Lossless Network in </a:t>
            </a:r>
            <a:r>
              <a:rPr lang="en-US" sz="2000" dirty="0" smtClean="0"/>
              <a:t>China</a:t>
            </a:r>
            <a:r>
              <a:rPr lang="en-US" altLang="zh-CN" sz="2000" dirty="0" smtClean="0"/>
              <a:t>”, </a:t>
            </a:r>
            <a:r>
              <a:rPr lang="en-US" sz="2000" dirty="0"/>
              <a:t>06 Mar </a:t>
            </a:r>
            <a:r>
              <a:rPr lang="en-US" sz="2000" dirty="0" smtClean="0"/>
              <a:t>2018</a:t>
            </a:r>
          </a:p>
          <a:p>
            <a:pPr lvl="2"/>
            <a:r>
              <a:rPr lang="en-US" sz="2000" dirty="0" smtClean="0"/>
              <a:t>Liang </a:t>
            </a:r>
            <a:r>
              <a:rPr lang="en-US" sz="2000" dirty="0" err="1" smtClean="0"/>
              <a:t>Guo</a:t>
            </a:r>
            <a:r>
              <a:rPr lang="en-US" sz="2000" dirty="0" smtClean="0"/>
              <a:t>, “</a:t>
            </a:r>
            <a:r>
              <a:rPr lang="en-US" sz="2000" dirty="0"/>
              <a:t>Application scene of lossless network</a:t>
            </a:r>
            <a:r>
              <a:rPr lang="en-US" altLang="zh-CN" sz="2000" dirty="0" smtClean="0"/>
              <a:t>”, </a:t>
            </a:r>
            <a:r>
              <a:rPr lang="en-US" sz="2000" dirty="0"/>
              <a:t>06 Mar </a:t>
            </a:r>
            <a:r>
              <a:rPr lang="en-US" sz="2000" dirty="0" smtClean="0"/>
              <a:t>2018</a:t>
            </a:r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7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2140"/>
            <a:ext cx="8856984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P</a:t>
            </a:r>
            <a:r>
              <a:rPr lang="en-US" altLang="zh-CN" dirty="0" smtClean="0"/>
              <a:t>otential new work item content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124744"/>
            <a:ext cx="8964488" cy="5400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dirty="0"/>
              <a:t>Some contributions has been </a:t>
            </a:r>
            <a:r>
              <a:rPr lang="en-US" dirty="0" smtClean="0"/>
              <a:t>discussed in NENDICA </a:t>
            </a:r>
            <a:r>
              <a:rPr lang="en-US" dirty="0"/>
              <a:t>for </a:t>
            </a:r>
            <a:r>
              <a:rPr lang="en-US" dirty="0" smtClean="0"/>
              <a:t>new topic</a:t>
            </a:r>
          </a:p>
          <a:p>
            <a:pPr lvl="2">
              <a:lnSpc>
                <a:spcPct val="120000"/>
              </a:lnSpc>
            </a:pPr>
            <a:r>
              <a:rPr lang="en-US" sz="2000" dirty="0" err="1"/>
              <a:t>Jie</a:t>
            </a:r>
            <a:r>
              <a:rPr lang="en-US" sz="2000" dirty="0"/>
              <a:t> Li, </a:t>
            </a:r>
            <a:r>
              <a:rPr lang="en-US" sz="2000" dirty="0" smtClean="0"/>
              <a:t>“</a:t>
            </a:r>
            <a:r>
              <a:rPr lang="en-US" sz="2000" dirty="0"/>
              <a:t>LOSSLESS Network for RDMA in ODCC</a:t>
            </a:r>
            <a:r>
              <a:rPr lang="en-US" altLang="zh-CN" sz="2000" dirty="0" smtClean="0"/>
              <a:t>”, </a:t>
            </a:r>
            <a:r>
              <a:rPr lang="en-US" sz="2000" dirty="0" smtClean="0"/>
              <a:t>15 Jul 2019</a:t>
            </a:r>
            <a:endParaRPr lang="en-US" sz="2000" dirty="0"/>
          </a:p>
          <a:p>
            <a:pPr lvl="2">
              <a:lnSpc>
                <a:spcPct val="120000"/>
              </a:lnSpc>
            </a:pPr>
            <a:r>
              <a:rPr lang="en-US" sz="2000" dirty="0"/>
              <a:t>Liang </a:t>
            </a:r>
            <a:r>
              <a:rPr lang="en-US" sz="2000" dirty="0" err="1"/>
              <a:t>Guo</a:t>
            </a:r>
            <a:r>
              <a:rPr lang="en-US" sz="2000" dirty="0"/>
              <a:t>, </a:t>
            </a:r>
            <a:r>
              <a:rPr lang="en-US" sz="2000" dirty="0" smtClean="0"/>
              <a:t>Feng Gao, </a:t>
            </a:r>
            <a:r>
              <a:rPr lang="en-US" sz="2000" dirty="0" err="1" smtClean="0"/>
              <a:t>Liyang</a:t>
            </a:r>
            <a:r>
              <a:rPr lang="en-US" sz="2000" dirty="0" smtClean="0"/>
              <a:t> Sun, Jun Liu, </a:t>
            </a:r>
            <a:r>
              <a:rPr lang="en-US" sz="2000" dirty="0" err="1" smtClean="0"/>
              <a:t>Qingchun</a:t>
            </a:r>
            <a:r>
              <a:rPr lang="en-US" sz="2000" dirty="0" smtClean="0"/>
              <a:t> Song, “</a:t>
            </a:r>
            <a:r>
              <a:rPr lang="en-US" sz="2000" dirty="0"/>
              <a:t>Testing LOSSLESS Network for RDMA</a:t>
            </a:r>
            <a:r>
              <a:rPr lang="en-US" altLang="zh-CN" sz="2000" dirty="0" smtClean="0"/>
              <a:t>”, </a:t>
            </a:r>
            <a:r>
              <a:rPr lang="en-US" sz="2000" dirty="0"/>
              <a:t>15 Jul 2019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/>
              <a:t>Many more topics are on the way about the Intelligent </a:t>
            </a:r>
            <a:r>
              <a:rPr lang="en-US" altLang="zh-CN" dirty="0"/>
              <a:t>Lossless </a:t>
            </a:r>
            <a:r>
              <a:rPr lang="en-US" altLang="zh-CN" dirty="0" smtClean="0"/>
              <a:t>Data Center Network (ILLDCN)</a:t>
            </a:r>
            <a:endParaRPr lang="en-US" dirty="0" smtClean="0"/>
          </a:p>
          <a:p>
            <a:pPr lvl="2">
              <a:lnSpc>
                <a:spcPct val="120000"/>
              </a:lnSpc>
            </a:pPr>
            <a:r>
              <a:rPr lang="en-US" sz="2000" dirty="0"/>
              <a:t>AI Technology for </a:t>
            </a:r>
            <a:r>
              <a:rPr lang="en-US" sz="2000" dirty="0" err="1"/>
              <a:t>RoCE</a:t>
            </a:r>
            <a:r>
              <a:rPr lang="en-US" sz="2000" dirty="0"/>
              <a:t> network</a:t>
            </a:r>
          </a:p>
          <a:p>
            <a:pPr lvl="2">
              <a:lnSpc>
                <a:spcPct val="120000"/>
              </a:lnSpc>
            </a:pPr>
            <a:r>
              <a:rPr lang="en-US" sz="2000" dirty="0" smtClean="0"/>
              <a:t>Large-scale </a:t>
            </a:r>
            <a:r>
              <a:rPr lang="en-US" sz="2000" dirty="0" smtClean="0"/>
              <a:t>mixed </a:t>
            </a:r>
            <a:r>
              <a:rPr lang="en-US" sz="2000" dirty="0" err="1" smtClean="0"/>
              <a:t>RoCE</a:t>
            </a:r>
            <a:r>
              <a:rPr lang="en-US" sz="2000" dirty="0" smtClean="0"/>
              <a:t> and TCP traffic</a:t>
            </a:r>
          </a:p>
          <a:p>
            <a:pPr lvl="2">
              <a:lnSpc>
                <a:spcPct val="120000"/>
              </a:lnSpc>
            </a:pPr>
            <a:r>
              <a:rPr lang="en-US" sz="2000" dirty="0" err="1" smtClean="0"/>
              <a:t>RoCE</a:t>
            </a:r>
            <a:r>
              <a:rPr lang="en-US" sz="2000" dirty="0" smtClean="0"/>
              <a:t> </a:t>
            </a:r>
            <a:r>
              <a:rPr lang="en-US" sz="2000" dirty="0"/>
              <a:t>L</a:t>
            </a:r>
            <a:r>
              <a:rPr lang="en-US" altLang="zh-CN" sz="2000" dirty="0"/>
              <a:t>ossless network test specification &amp; </a:t>
            </a:r>
            <a:r>
              <a:rPr lang="en-US" altLang="zh-CN" sz="2000" dirty="0" smtClean="0"/>
              <a:t>results</a:t>
            </a:r>
            <a:endParaRPr lang="en-US" sz="2000" dirty="0"/>
          </a:p>
          <a:p>
            <a:pPr lvl="2">
              <a:lnSpc>
                <a:spcPct val="120000"/>
              </a:lnSpc>
            </a:pPr>
            <a:r>
              <a:rPr lang="en-US" sz="2000" dirty="0" smtClean="0"/>
              <a:t>Smart NIC</a:t>
            </a:r>
          </a:p>
          <a:p>
            <a:pPr lvl="2">
              <a:lnSpc>
                <a:spcPct val="120000"/>
              </a:lnSpc>
            </a:pPr>
            <a:r>
              <a:rPr lang="en-US" altLang="zh-CN" dirty="0" smtClean="0"/>
              <a:t>……</a:t>
            </a:r>
            <a:endParaRPr lang="en-US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20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81" y="129696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Next Step</a:t>
            </a:r>
            <a:endParaRPr lang="en-US" altLang="en-US" dirty="0"/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62" y="1196752"/>
            <a:ext cx="8478838" cy="5544616"/>
          </a:xfrm>
        </p:spPr>
        <p:txBody>
          <a:bodyPr/>
          <a:lstStyle/>
          <a:p>
            <a:r>
              <a:rPr lang="en-US" dirty="0" smtClean="0"/>
              <a:t>More contributions will present in the next Nov. IEEE NENDICA meeting</a:t>
            </a:r>
          </a:p>
          <a:p>
            <a:pPr lvl="2">
              <a:lnSpc>
                <a:spcPct val="130000"/>
              </a:lnSpc>
            </a:pPr>
            <a:r>
              <a:rPr lang="en-US" sz="1800" dirty="0" smtClean="0"/>
              <a:t>J</a:t>
            </a:r>
            <a:r>
              <a:rPr lang="en-US" altLang="zh-CN" sz="1800" dirty="0" smtClean="0"/>
              <a:t>un Liu </a:t>
            </a:r>
            <a:r>
              <a:rPr lang="en-US" sz="1800" dirty="0" smtClean="0"/>
              <a:t>(</a:t>
            </a:r>
            <a:r>
              <a:rPr lang="en-US" sz="1800" dirty="0" smtClean="0"/>
              <a:t>Cisco) will </a:t>
            </a:r>
            <a:r>
              <a:rPr lang="en-US" sz="1800" dirty="0"/>
              <a:t>present </a:t>
            </a:r>
            <a:r>
              <a:rPr lang="en-US" sz="1800" dirty="0" smtClean="0"/>
              <a:t>lossless </a:t>
            </a:r>
            <a:r>
              <a:rPr lang="en-US" sz="1800" dirty="0"/>
              <a:t>topic in Nov. meeting</a:t>
            </a:r>
          </a:p>
          <a:p>
            <a:pPr lvl="2">
              <a:lnSpc>
                <a:spcPct val="130000"/>
              </a:lnSpc>
            </a:pPr>
            <a:r>
              <a:rPr lang="en-US" sz="1800" dirty="0" err="1" smtClean="0"/>
              <a:t>Qingchun</a:t>
            </a:r>
            <a:r>
              <a:rPr lang="en-US" sz="1800" dirty="0" smtClean="0"/>
              <a:t> </a:t>
            </a:r>
            <a:r>
              <a:rPr lang="en-US" sz="1800" dirty="0"/>
              <a:t>Song </a:t>
            </a:r>
            <a:r>
              <a:rPr lang="en-US" sz="1800" dirty="0" smtClean="0"/>
              <a:t>(</a:t>
            </a:r>
            <a:r>
              <a:rPr lang="en-US" sz="1800" dirty="0" err="1" smtClean="0"/>
              <a:t>Mellanox</a:t>
            </a:r>
            <a:r>
              <a:rPr lang="en-US" sz="1800" dirty="0" smtClean="0"/>
              <a:t>) </a:t>
            </a:r>
            <a:r>
              <a:rPr lang="en-US" sz="1800" dirty="0"/>
              <a:t>will introduce their end to end technology for the RDMA lossless DCN</a:t>
            </a:r>
          </a:p>
          <a:p>
            <a:pPr lvl="2">
              <a:lnSpc>
                <a:spcPct val="130000"/>
              </a:lnSpc>
            </a:pPr>
            <a:r>
              <a:rPr lang="en-US" sz="1800" dirty="0" smtClean="0"/>
              <a:t>Liang </a:t>
            </a:r>
            <a:r>
              <a:rPr lang="en-US" sz="1800" dirty="0" err="1" smtClean="0"/>
              <a:t>Guo</a:t>
            </a:r>
            <a:r>
              <a:rPr lang="en-US" sz="1800" dirty="0" smtClean="0"/>
              <a:t> (</a:t>
            </a:r>
            <a:r>
              <a:rPr lang="en-US" sz="1800" dirty="0" smtClean="0"/>
              <a:t>CAICT) </a:t>
            </a:r>
            <a:r>
              <a:rPr lang="en-US" sz="1800" dirty="0"/>
              <a:t>will introduce the lossless DCN and 400G network test specifications and results</a:t>
            </a:r>
          </a:p>
          <a:p>
            <a:r>
              <a:rPr lang="en-US" dirty="0" smtClean="0"/>
              <a:t>A new work item proposal is considered</a:t>
            </a:r>
          </a:p>
          <a:p>
            <a:pPr lvl="2">
              <a:lnSpc>
                <a:spcPct val="130000"/>
              </a:lnSpc>
            </a:pPr>
            <a:r>
              <a:rPr lang="en-US" sz="1800" dirty="0" smtClean="0"/>
              <a:t>More use cases and requirements for ILLDCN will contribute to the next NENDICA meetings</a:t>
            </a:r>
          </a:p>
          <a:p>
            <a:pPr lvl="2">
              <a:lnSpc>
                <a:spcPct val="130000"/>
              </a:lnSpc>
            </a:pPr>
            <a:r>
              <a:rPr lang="en-US" sz="1800" dirty="0" smtClean="0"/>
              <a:t>Continue to invite more partners to introduce related topics and contributions about ILLDCN</a:t>
            </a:r>
          </a:p>
          <a:p>
            <a:pPr lvl="2">
              <a:lnSpc>
                <a:spcPct val="130000"/>
              </a:lnSpc>
            </a:pPr>
            <a:r>
              <a:rPr lang="en-US" sz="1800" dirty="0" smtClean="0"/>
              <a:t>Propose a new work item of ILLDCN at the appropriate </a:t>
            </a:r>
            <a:r>
              <a:rPr lang="en-US" sz="1800" dirty="0" smtClean="0"/>
              <a:t>time</a:t>
            </a:r>
            <a:endParaRPr lang="en-US" sz="2000" dirty="0"/>
          </a:p>
          <a:p>
            <a:pPr lvl="2"/>
            <a:endParaRPr lang="en-US" dirty="0" smtClean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52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xmlns="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dirty="0"/>
              <a:t>References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xmlns="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618" y="1124744"/>
            <a:ext cx="8478838" cy="4536504"/>
          </a:xfrm>
        </p:spPr>
        <p:txBody>
          <a:bodyPr/>
          <a:lstStyle/>
          <a:p>
            <a:r>
              <a:rPr lang="en-US" sz="2000" dirty="0"/>
              <a:t>IEEE 802 Nendica Procedures</a:t>
            </a:r>
          </a:p>
          <a:p>
            <a:pPr lvl="1"/>
            <a:r>
              <a:rPr lang="en-US" sz="1600" dirty="0">
                <a:hlinkClick r:id="rId2"/>
              </a:rPr>
              <a:t>https://</a:t>
            </a:r>
            <a:r>
              <a:rPr lang="en-US" sz="1600" dirty="0" smtClean="0">
                <a:hlinkClick r:id="rId2"/>
              </a:rPr>
              <a:t>1.ieee802.org/802-nendica/ieee-802-nendica-procedures</a:t>
            </a:r>
            <a:endParaRPr lang="en-US" sz="1600" dirty="0" smtClean="0"/>
          </a:p>
          <a:p>
            <a:pPr lvl="1"/>
            <a:endParaRPr lang="en-US" sz="1600" dirty="0"/>
          </a:p>
          <a:p>
            <a:r>
              <a:rPr lang="en-US" sz="2000" dirty="0" err="1"/>
              <a:t>Nendica</a:t>
            </a:r>
            <a:r>
              <a:rPr lang="en-US" sz="2000" dirty="0"/>
              <a:t> Work Item: Lossless Data Center Networks [LLDCN]</a:t>
            </a:r>
          </a:p>
          <a:p>
            <a:pPr lvl="1"/>
            <a:r>
              <a:rPr lang="en-US" sz="1600" dirty="0">
                <a:hlinkClick r:id="rId3"/>
              </a:rPr>
              <a:t>https://1.ieee802.org/802-nendica/nendica-lldcn/</a:t>
            </a:r>
            <a:endParaRPr lang="en-US" altLang="zh-CN" sz="1200" dirty="0" smtClean="0"/>
          </a:p>
          <a:p>
            <a:pPr lvl="1"/>
            <a:endParaRPr lang="en-US" altLang="zh-CN" sz="1200" dirty="0"/>
          </a:p>
          <a:p>
            <a:pPr lvl="0"/>
            <a:r>
              <a:rPr lang="en-US" sz="2000" dirty="0" err="1" smtClean="0">
                <a:solidFill>
                  <a:prstClr val="black"/>
                </a:solidFill>
              </a:rPr>
              <a:t>Nendica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document </a:t>
            </a:r>
            <a:r>
              <a:rPr lang="en-US" sz="2000" dirty="0" smtClean="0">
                <a:solidFill>
                  <a:prstClr val="black"/>
                </a:solidFill>
              </a:rPr>
              <a:t>repository</a:t>
            </a:r>
          </a:p>
          <a:p>
            <a:pPr lvl="1"/>
            <a:r>
              <a:rPr lang="en-US" sz="1600" dirty="0">
                <a:hlinkClick r:id="rId4"/>
              </a:rPr>
              <a:t>https://mentor.ieee.org/802.1/documents?is_group=ICne</a:t>
            </a:r>
            <a:endParaRPr lang="en-US" sz="16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xmlns="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96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19185</TotalTime>
  <Words>389</Words>
  <Application>Microsoft Office PowerPoint</Application>
  <PresentationFormat>全屏显示(4:3)</PresentationFormat>
  <Paragraphs>53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方正姚体</vt:lpstr>
      <vt:lpstr>宋体</vt:lpstr>
      <vt:lpstr>Arial</vt:lpstr>
      <vt:lpstr>Calibri</vt:lpstr>
      <vt:lpstr>Georgia</vt:lpstr>
      <vt:lpstr>Trebuchet MS</vt:lpstr>
      <vt:lpstr>Wingdings 2</vt:lpstr>
      <vt:lpstr>Urban</vt:lpstr>
      <vt:lpstr>Introduction of a Potential New Work Item for Data Center Network</vt:lpstr>
      <vt:lpstr>Past Work</vt:lpstr>
      <vt:lpstr>Potential new work item content</vt:lpstr>
      <vt:lpstr>Next Step</vt:lpstr>
      <vt:lpstr>References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Sunliyang (Marcus)</cp:lastModifiedBy>
  <cp:revision>512</cp:revision>
  <dcterms:created xsi:type="dcterms:W3CDTF">2013-11-15T16:17:16Z</dcterms:created>
  <dcterms:modified xsi:type="dcterms:W3CDTF">2019-10-31T11:49:07Z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  <property fmtid="{D5CDD505-2E9C-101B-9397-08002B2CF9AE}" pid="6" name="_2015_ms_pID_725343">
    <vt:lpwstr>(3)f9MMfjxIzH64nPu+LMaHc4cc+tMD/5j20yxAK3DyzT5uYrAbvZIGlr74V3oJjESpDkYm3RK3
fBAeqrN8fQdJPVqwDI4BzfHYcebZxrWuS9JwEGagZBddrOqFnfsSdOoROtv/urP1NUMm3ARq
2Np0LoolzZ+P45cLxWtlkp7A/BQJrC0OBJAPTnr/FDqWqQAWofplH1kjjAx/tKgde3hqfUfW
CvAfHV9BgDtfHNrbDZ</vt:lpwstr>
  </property>
  <property fmtid="{D5CDD505-2E9C-101B-9397-08002B2CF9AE}" pid="7" name="_2015_ms_pID_7253431">
    <vt:lpwstr>YYY2DFVPgPvIrxTmkSeRNzDDbH0RGdXYFNAXEyHL7gTOCVrkOkV1j0
VIIfElZKhlv68UzYF+my4fB4vkHFUPdjsxOl/6QavdZ99TG/8hqI8bA09HHnIlsFqod8N6ZL
qUqc4zKEpS4jSaiprGjs1K08rLAqR00ID0dWozXL1XNoLV8SpubixXB6qUNHeZhxK2nmfrsO
asg0IZyFRFPBGmsMcgxztYyD1mABi9VllnDj</vt:lpwstr>
  </property>
  <property fmtid="{D5CDD505-2E9C-101B-9397-08002B2CF9AE}" pid="8" name="_2015_ms_pID_7253432">
    <vt:lpwstr>1A==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1571879020</vt:lpwstr>
  </property>
</Properties>
</file>