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57" r:id="rId3"/>
    <p:sldId id="259" r:id="rId4"/>
    <p:sldId id="277" r:id="rId5"/>
    <p:sldId id="27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0000010812715" initials="0" lastIdx="1" clrIdx="0">
    <p:extLst>
      <p:ext uri="{19B8F6BF-5375-455C-9EA6-DF929625EA0E}">
        <p15:presenceInfo xmlns:p15="http://schemas.microsoft.com/office/powerpoint/2012/main" userId="S-1-5-21-540803650-2820391054-2149355898-488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2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6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C3237-9B63-461F-A1A0-94A447A3DFF9}" type="datetimeFigureOut">
              <a:rPr lang="en-GB" smtClean="0"/>
              <a:t>28/08/2019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9B2C6-2F71-4F3E-AA85-5C8F2B359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012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="" xmlns:a16="http://schemas.microsoft.com/office/drawing/2014/main" id="{5A58C1C5-46CF-B84D-B7E7-74E2E173B0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>
            <a:extLst>
              <a:ext uri="{FF2B5EF4-FFF2-40B4-BE49-F238E27FC236}">
                <a16:creationId xmlns="" xmlns:a16="http://schemas.microsoft.com/office/drawing/2014/main" id="{8947D1DF-DB04-424E-9AF6-0DB93EBD8C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7411" name="Slide Number Placeholder 3">
            <a:extLst>
              <a:ext uri="{FF2B5EF4-FFF2-40B4-BE49-F238E27FC236}">
                <a16:creationId xmlns="" xmlns:a16="http://schemas.microsoft.com/office/drawing/2014/main" id="{DDECBD24-9FB8-E34D-9D66-0BE6654874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D37433-F468-F14D-9A9F-8C2783CB96FB}" type="slidenum">
              <a:rPr lang="en-CA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429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28/08/2019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49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28/08/2019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54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28/08/2019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62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28/08/2019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773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28/08/2019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23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28/08/2019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578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28/08/2019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59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28/08/2019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76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28/08/2019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223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28/08/2019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5408D-FECC-4C3B-BD6F-8F0CF103C267}" type="datetimeFigureOut">
              <a:rPr lang="en-GB" smtClean="0"/>
              <a:t>28/08/2019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03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5408D-FECC-4C3B-BD6F-8F0CF103C267}" type="datetimeFigureOut">
              <a:rPr lang="en-GB" smtClean="0"/>
              <a:t>28/08/2019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FDACD-9A36-406C-B2BF-A203FAEAC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94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oin.me/Nendica80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/dcn/19/1-19-0064-00-ICne-comments-on-draft-ffiot.xlsx" TargetMode="External"/><Relationship Id="rId2" Type="http://schemas.openxmlformats.org/officeDocument/2006/relationships/hyperlink" Target="https://mentor.ieee.org/802.1/dcn/19/1-19-0026-02-ICn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/dcn/19/1-19-0026-03-ICne-flexible-factory-iot-use-cases-and-communication-requirements-for-wired-and-wireless-bridged-networks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/dcn/18/1-18-0025-07-ICne-pre-draft-wired-wireless-use-cases-and-communication-requirements-for-flexible-factories-iot-bridged-network.pdf" TargetMode="External"/><Relationship Id="rId2" Type="http://schemas.openxmlformats.org/officeDocument/2006/relationships/hyperlink" Target="https://mentor.ieee.org/802.1/dcn/19/1-19-0026-03-ICne-flexible-factory-iot-use-cases-and-communication-requirements-for-wired-and-wireless-bridged-networks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="" xmlns:a16="http://schemas.microsoft.com/office/drawing/2014/main" id="{C3018348-DEC6-D048-B92E-986952205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67678"/>
            <a:ext cx="8458200" cy="1393237"/>
          </a:xfrm>
        </p:spPr>
        <p:txBody>
          <a:bodyPr anchor="t">
            <a:normAutofit/>
          </a:bodyPr>
          <a:lstStyle/>
          <a:p>
            <a:r>
              <a:rPr lang="en-US" altLang="en-US" sz="4400" dirty="0" err="1"/>
              <a:t>FFIoT</a:t>
            </a:r>
            <a:r>
              <a:rPr lang="en-US" altLang="en-US" sz="4400" dirty="0"/>
              <a:t> </a:t>
            </a:r>
            <a:r>
              <a:rPr lang="en-US" altLang="en-US" sz="4400" dirty="0" smtClean="0"/>
              <a:t>Status Report – IEEE </a:t>
            </a:r>
            <a:r>
              <a:rPr lang="en-US" altLang="en-US" sz="4400" dirty="0"/>
              <a:t>802 </a:t>
            </a:r>
            <a:r>
              <a:rPr lang="en-US" altLang="en-US" sz="4400" dirty="0" err="1" smtClean="0"/>
              <a:t>Nendica</a:t>
            </a:r>
            <a:endParaRPr lang="en-US" altLang="en-US" sz="4400" dirty="0"/>
          </a:p>
        </p:txBody>
      </p:sp>
      <p:sp>
        <p:nvSpPr>
          <p:cNvPr id="16386" name="Rectangle 3">
            <a:extLst>
              <a:ext uri="{FF2B5EF4-FFF2-40B4-BE49-F238E27FC236}">
                <a16:creationId xmlns="" xmlns:a16="http://schemas.microsoft.com/office/drawing/2014/main" id="{8E509EC6-7CAC-2245-9515-16E556D92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288" y="4628728"/>
            <a:ext cx="4953000" cy="1752600"/>
          </a:xfrm>
        </p:spPr>
        <p:txBody>
          <a:bodyPr>
            <a:normAutofit/>
          </a:bodyPr>
          <a:lstStyle/>
          <a:p>
            <a:pPr marL="63500" algn="l" eaLnBrk="1" hangingPunct="1">
              <a:lnSpc>
                <a:spcPct val="70000"/>
              </a:lnSpc>
            </a:pPr>
            <a:r>
              <a:rPr lang="en-US" altLang="en-US" dirty="0" smtClean="0"/>
              <a:t>Nader Zein (NEC Europe Ltd - NLE)</a:t>
            </a:r>
            <a:endParaRPr lang="en-US" altLang="en-US" sz="1800" dirty="0" smtClean="0"/>
          </a:p>
          <a:p>
            <a:pPr marL="63500" algn="l" eaLnBrk="1" hangingPunct="1">
              <a:lnSpc>
                <a:spcPct val="70000"/>
              </a:lnSpc>
            </a:pPr>
            <a:endParaRPr lang="en-US" altLang="en-US" dirty="0"/>
          </a:p>
          <a:p>
            <a:pPr marL="63500" algn="l">
              <a:lnSpc>
                <a:spcPct val="70000"/>
              </a:lnSpc>
            </a:pPr>
            <a:r>
              <a:rPr lang="en-US" dirty="0"/>
              <a:t>Conference calls at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join.me/Nendica802</a:t>
            </a:r>
            <a:endParaRPr lang="en-US" dirty="0" smtClean="0"/>
          </a:p>
          <a:p>
            <a:pPr marL="63500" algn="l">
              <a:lnSpc>
                <a:spcPct val="70000"/>
              </a:lnSpc>
            </a:pPr>
            <a:r>
              <a:rPr lang="en-GB" dirty="0"/>
              <a:t>2019-08-28 09:00-11:00 ET </a:t>
            </a:r>
            <a:endParaRPr lang="en-US" altLang="en-US" dirty="0"/>
          </a:p>
        </p:txBody>
      </p:sp>
      <p:pic>
        <p:nvPicPr>
          <p:cNvPr id="16387" name="Picture 6" descr="https://encrypted-tbn3.gstatic.com/images?q=tbn:ANd9GcS2OeDDz4S3NME0m7I9GDAhNV1zLpK7XjFi-44fBUJ55qOqrhtz">
            <a:extLst>
              <a:ext uri="{FF2B5EF4-FFF2-40B4-BE49-F238E27FC236}">
                <a16:creationId xmlns="" xmlns:a16="http://schemas.microsoft.com/office/drawing/2014/main" id="{69B162CA-C49A-D34A-BC94-C4435F4CC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15888"/>
            <a:ext cx="1439862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Slide Number Placeholder 3">
            <a:extLst>
              <a:ext uri="{FF2B5EF4-FFF2-40B4-BE49-F238E27FC236}">
                <a16:creationId xmlns="" xmlns:a16="http://schemas.microsoft.com/office/drawing/2014/main" id="{04631132-2EA0-F245-93F1-E075FB557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05EB3E7-8745-5341-AC2D-EBF38C76EDB7}" type="slidenum">
              <a:rPr lang="en-US" altLang="en-US" sz="1800" smtClean="0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" name="Footer Placeholder 1">
            <a:extLst>
              <a:ext uri="{FF2B5EF4-FFF2-40B4-BE49-F238E27FC236}">
                <a16:creationId xmlns="" xmlns:a16="http://schemas.microsoft.com/office/drawing/2014/main" id="{BCCF55ED-10BE-0448-B8AA-95FAF850F39F}"/>
              </a:ext>
            </a:extLst>
          </p:cNvPr>
          <p:cNvSpPr txBox="1">
            <a:spLocks/>
          </p:cNvSpPr>
          <p:nvPr/>
        </p:nvSpPr>
        <p:spPr>
          <a:xfrm>
            <a:off x="3563888" y="44624"/>
            <a:ext cx="5541031" cy="465161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r">
              <a:defRPr/>
            </a:pPr>
            <a:r>
              <a:rPr lang="en-US" sz="1400" dirty="0"/>
              <a:t>Mentor DCN </a:t>
            </a:r>
            <a:r>
              <a:rPr lang="en-US" sz="1400" dirty="0" smtClean="0"/>
              <a:t>IEEE802.</a:t>
            </a:r>
            <a:r>
              <a:rPr lang="en-GB" sz="1400" dirty="0" smtClean="0"/>
              <a:t>1-19-0067-00-ICne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0909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dirty="0" smtClean="0"/>
              <a:t>Outcome from call for comments on 3</a:t>
            </a:r>
            <a:r>
              <a:rPr lang="en-GB" baseline="30000" dirty="0" smtClean="0"/>
              <a:t>rd</a:t>
            </a:r>
            <a:r>
              <a:rPr lang="en-GB" dirty="0" smtClean="0"/>
              <a:t> Draft FFIOT report</a:t>
            </a:r>
          </a:p>
          <a:p>
            <a:pPr lvl="1"/>
            <a:r>
              <a:rPr lang="en-GB" dirty="0" smtClean="0"/>
              <a:t>Status of Consolidated Comments resolution</a:t>
            </a:r>
          </a:p>
          <a:p>
            <a:pPr lvl="1"/>
            <a:r>
              <a:rPr lang="en-US" dirty="0" smtClean="0"/>
              <a:t>Motion </a:t>
            </a:r>
            <a:r>
              <a:rPr lang="en-US" dirty="0"/>
              <a:t>to </a:t>
            </a:r>
            <a:r>
              <a:rPr lang="en-US" dirty="0" smtClean="0"/>
              <a:t>approve 4</a:t>
            </a:r>
            <a:r>
              <a:rPr lang="en-US" baseline="30000" dirty="0" smtClean="0"/>
              <a:t>th</a:t>
            </a:r>
            <a:r>
              <a:rPr lang="en-US" dirty="0" smtClean="0"/>
              <a:t> Draft </a:t>
            </a:r>
            <a:r>
              <a:rPr lang="en-US" dirty="0" err="1"/>
              <a:t>FFIoT</a:t>
            </a:r>
            <a:r>
              <a:rPr lang="en-US" dirty="0"/>
              <a:t> </a:t>
            </a:r>
            <a:r>
              <a:rPr lang="en-US" dirty="0" smtClean="0"/>
              <a:t>report as the final </a:t>
            </a:r>
            <a:r>
              <a:rPr lang="en-US" dirty="0" err="1" smtClean="0"/>
              <a:t>FFIoT</a:t>
            </a:r>
            <a:r>
              <a:rPr lang="en-US" dirty="0" smtClean="0"/>
              <a:t> report and forward to IEEE SA for review and publication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466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5832"/>
            <a:ext cx="7886700" cy="1325563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3</a:t>
            </a:r>
            <a:r>
              <a:rPr lang="en-GB" sz="3200" b="1" baseline="30000" dirty="0" smtClean="0"/>
              <a:t>rd</a:t>
            </a:r>
            <a:r>
              <a:rPr lang="en-GB" sz="3200" b="1" dirty="0" smtClean="0"/>
              <a:t> call for comments </a:t>
            </a:r>
            <a:r>
              <a:rPr lang="en-GB" sz="3200" b="1" dirty="0" err="1" smtClean="0"/>
              <a:t>FFIoT</a:t>
            </a:r>
            <a:r>
              <a:rPr lang="en-GB" sz="3200" b="1" dirty="0" smtClean="0"/>
              <a:t> Report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11395"/>
            <a:ext cx="7886700" cy="4979052"/>
          </a:xfrm>
        </p:spPr>
        <p:txBody>
          <a:bodyPr>
            <a:noAutofit/>
          </a:bodyPr>
          <a:lstStyle/>
          <a:p>
            <a:r>
              <a:rPr lang="en-GB" sz="2000" b="1" dirty="0" smtClean="0"/>
              <a:t>3</a:t>
            </a:r>
            <a:r>
              <a:rPr lang="en-GB" sz="2000" b="1" baseline="30000" dirty="0" smtClean="0"/>
              <a:t>rd</a:t>
            </a:r>
            <a:r>
              <a:rPr lang="en-GB" sz="2000" b="1" dirty="0" smtClean="0"/>
              <a:t> Call </a:t>
            </a:r>
            <a:r>
              <a:rPr lang="en-GB" sz="2000" b="1" dirty="0"/>
              <a:t>for Comments: 2019-07-19 through </a:t>
            </a:r>
            <a:r>
              <a:rPr lang="en-GB" sz="2000" b="1" dirty="0" smtClean="0"/>
              <a:t>2019-08-18</a:t>
            </a:r>
            <a:br>
              <a:rPr lang="en-GB" sz="2000" b="1" dirty="0" smtClean="0"/>
            </a:br>
            <a:r>
              <a:rPr lang="en-GB" sz="2000" b="1" dirty="0" err="1" smtClean="0"/>
              <a:t>Nendica</a:t>
            </a:r>
            <a:r>
              <a:rPr lang="en-GB" sz="2000" b="1" dirty="0" smtClean="0"/>
              <a:t> </a:t>
            </a:r>
            <a:r>
              <a:rPr lang="en-GB" sz="2000" b="1" dirty="0"/>
              <a:t>Draft Report: "Flexible Factory </a:t>
            </a:r>
            <a:r>
              <a:rPr lang="en-GB" sz="2000" b="1" dirty="0" err="1"/>
              <a:t>IoT</a:t>
            </a:r>
            <a:r>
              <a:rPr lang="en-GB" sz="2000" b="1" dirty="0"/>
              <a:t>: Use Cases and Communication Requirements for Wired and Wireless Bridged Networks"</a:t>
            </a:r>
          </a:p>
          <a:p>
            <a:pPr lvl="0"/>
            <a:r>
              <a:rPr lang="en-GB" sz="2000" dirty="0" err="1"/>
              <a:t>Nendica</a:t>
            </a:r>
            <a:r>
              <a:rPr lang="en-GB" sz="2000" dirty="0"/>
              <a:t> solicits comments </a:t>
            </a:r>
            <a:r>
              <a:rPr lang="en-GB" dirty="0"/>
              <a:t>on </a:t>
            </a:r>
            <a:r>
              <a:rPr lang="en-GB" sz="2000" u="sng" dirty="0">
                <a:hlinkClick r:id="rId2"/>
              </a:rPr>
              <a:t>802.1-19-0026-02-ICne</a:t>
            </a:r>
            <a:r>
              <a:rPr lang="en-GB" sz="2000" dirty="0"/>
              <a:t> </a:t>
            </a:r>
            <a:endParaRPr lang="en-GB" dirty="0"/>
          </a:p>
          <a:p>
            <a:pPr lvl="1"/>
            <a:r>
              <a:rPr lang="en-GB" sz="2000" dirty="0"/>
              <a:t>agreed as a </a:t>
            </a:r>
            <a:r>
              <a:rPr lang="en-GB" sz="2000" dirty="0" err="1"/>
              <a:t>Nendica</a:t>
            </a:r>
            <a:r>
              <a:rPr lang="en-GB" sz="2000" dirty="0"/>
              <a:t> Draft Report, </a:t>
            </a:r>
            <a:r>
              <a:rPr lang="en-GB" sz="2000" dirty="0" smtClean="0"/>
              <a:t>2019-07-18</a:t>
            </a:r>
          </a:p>
          <a:p>
            <a:pPr marL="457200" lvl="1" indent="0">
              <a:buNone/>
            </a:pPr>
            <a:endParaRPr lang="en-GB" sz="2800" dirty="0"/>
          </a:p>
          <a:p>
            <a:r>
              <a:rPr lang="en-GB" sz="2000" dirty="0" smtClean="0"/>
              <a:t>Summary of outcome from the 3</a:t>
            </a:r>
            <a:r>
              <a:rPr lang="en-GB" sz="2000" baseline="30000" dirty="0" smtClean="0"/>
              <a:t>rd</a:t>
            </a:r>
            <a:r>
              <a:rPr lang="en-GB" sz="2000" dirty="0" smtClean="0"/>
              <a:t> call above:</a:t>
            </a:r>
            <a:endParaRPr lang="en-GB" sz="2000" dirty="0"/>
          </a:p>
          <a:p>
            <a:pPr lvl="1"/>
            <a:r>
              <a:rPr lang="en-GB" sz="2000" dirty="0" smtClean="0"/>
              <a:t>4 editorial comments </a:t>
            </a:r>
            <a:r>
              <a:rPr lang="en-GB" sz="2000" dirty="0"/>
              <a:t>are </a:t>
            </a:r>
            <a:r>
              <a:rPr lang="en-GB" sz="2000" dirty="0" smtClean="0"/>
              <a:t>received </a:t>
            </a:r>
            <a:r>
              <a:rPr lang="en-GB" sz="2000" dirty="0"/>
              <a:t>from Kenichi Maruhashi in </a:t>
            </a:r>
            <a:r>
              <a:rPr lang="en-GB" sz="2000" dirty="0" smtClean="0">
                <a:hlinkClick r:id="rId3"/>
              </a:rPr>
              <a:t>802.1-19-0064-00</a:t>
            </a:r>
            <a:r>
              <a:rPr lang="en-GB" sz="2000" dirty="0" smtClean="0"/>
              <a:t> (See next slide)</a:t>
            </a:r>
            <a:endParaRPr lang="en-GB" sz="2000" dirty="0"/>
          </a:p>
          <a:p>
            <a:pPr lvl="1"/>
            <a:endParaRPr lang="en-GB" dirty="0"/>
          </a:p>
          <a:p>
            <a:pPr lvl="1"/>
            <a:r>
              <a:rPr lang="en-GB" sz="2000" dirty="0" smtClean="0"/>
              <a:t>All accepted by the editor and implemented in new draft </a:t>
            </a:r>
            <a:r>
              <a:rPr lang="en-GB" sz="2000" dirty="0" smtClean="0">
                <a:hlinkClick r:id="rId4"/>
              </a:rPr>
              <a:t>802.1-19-0026-03-ICne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37254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Received comments on 1.19.0064-00-ICne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4866900"/>
              </p:ext>
            </p:extLst>
          </p:nvPr>
        </p:nvGraphicFramePr>
        <p:xfrm>
          <a:off x="95694" y="2296633"/>
          <a:ext cx="9048306" cy="3540983"/>
        </p:xfrm>
        <a:graphic>
          <a:graphicData uri="http://schemas.openxmlformats.org/drawingml/2006/table">
            <a:tbl>
              <a:tblPr/>
              <a:tblGrid>
                <a:gridCol w="980233"/>
                <a:gridCol w="614650"/>
                <a:gridCol w="329609"/>
                <a:gridCol w="1063256"/>
                <a:gridCol w="489098"/>
                <a:gridCol w="2753832"/>
                <a:gridCol w="2817628"/>
              </a:tblGrid>
              <a:tr h="484919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Commenter</a:t>
                      </a:r>
                    </a:p>
                  </a:txBody>
                  <a:tcPr marL="3651" marR="3651" marT="3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Category</a:t>
                      </a:r>
                    </a:p>
                  </a:txBody>
                  <a:tcPr marL="3651" marR="3651" marT="3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Page</a:t>
                      </a:r>
                    </a:p>
                  </a:txBody>
                  <a:tcPr marL="3651" marR="3651" marT="3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Section</a:t>
                      </a:r>
                    </a:p>
                  </a:txBody>
                  <a:tcPr marL="3651" marR="3651" marT="3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Line #</a:t>
                      </a:r>
                    </a:p>
                  </a:txBody>
                  <a:tcPr marL="3651" marR="3651" marT="3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Comment</a:t>
                      </a:r>
                    </a:p>
                  </a:txBody>
                  <a:tcPr marL="3651" marR="3651" marT="3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Proposed Change</a:t>
                      </a:r>
                    </a:p>
                  </a:txBody>
                  <a:tcPr marL="3651" marR="3651" marT="3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33"/>
                    </a:solidFill>
                  </a:tcPr>
                </a:tc>
              </a:tr>
              <a:tr h="548516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Maruhashi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Editorial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Introduction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"This paper" shall be "This report" to align with other place 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 commented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4919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Maruhashi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Editorial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Introduction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"This report" may be "The report" if "This report" is used in the previous paragraph. 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 commented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4919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Maruhashi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Editorial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Introduction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"(a few contact points)" in No.32 is not understandable. 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Delete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8898"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Maruhashi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Editorial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Citations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Inappropriate citation: [5] “FFPA Received the "Info-Communications Promotion Month" Minister of Internal Affairs and Communications Award”, Press Release, June 2019, Flexible Factory Partner Alliance, https://www.ffp-a.org/news/index.html </a:t>
                      </a:r>
                    </a:p>
                  </a:txBody>
                  <a:tcPr marL="3651" marR="3651" marT="36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Replace with "[5] Flexible Factory Partner Alliance Webpage https://www.ffp-a.org/tech/index.html"</a:t>
                      </a:r>
                    </a:p>
                  </a:txBody>
                  <a:tcPr marL="3651" marR="3651" marT="365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7731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Motion to </a:t>
            </a:r>
            <a:r>
              <a:rPr lang="en-GB" dirty="0" smtClean="0"/>
              <a:t>approve 4</a:t>
            </a:r>
            <a:r>
              <a:rPr lang="en-GB" baseline="30000" dirty="0" smtClean="0"/>
              <a:t>th</a:t>
            </a:r>
            <a:r>
              <a:rPr lang="en-GB" dirty="0" smtClean="0"/>
              <a:t> Draft </a:t>
            </a:r>
            <a:r>
              <a:rPr lang="en-GB" dirty="0" err="1"/>
              <a:t>FFIoT</a:t>
            </a:r>
            <a:r>
              <a:rPr lang="en-GB" dirty="0"/>
              <a:t> </a:t>
            </a:r>
            <a:r>
              <a:rPr lang="en-GB" dirty="0" smtClean="0"/>
              <a:t>report as Final Draft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Motion</a:t>
            </a:r>
          </a:p>
          <a:p>
            <a:pPr lvl="1"/>
            <a:r>
              <a:rPr lang="en-US" dirty="0"/>
              <a:t>To accept the Flexible Factory </a:t>
            </a:r>
            <a:r>
              <a:rPr lang="en-US" dirty="0" err="1"/>
              <a:t>IoT</a:t>
            </a:r>
            <a:r>
              <a:rPr lang="en-US" dirty="0"/>
              <a:t> report titled “Flexible Factory </a:t>
            </a:r>
            <a:r>
              <a:rPr lang="en-US" dirty="0" err="1"/>
              <a:t>IoT</a:t>
            </a:r>
            <a:r>
              <a:rPr lang="en-US" dirty="0"/>
              <a:t>: Use Cases and Communication Requirements for Wired and Wireless Bridged Networks” </a:t>
            </a:r>
            <a:r>
              <a:rPr lang="en-US" dirty="0" smtClean="0"/>
              <a:t>in </a:t>
            </a:r>
            <a:r>
              <a:rPr lang="en-US" dirty="0" smtClean="0"/>
              <a:t>IEEE 802.</a:t>
            </a:r>
            <a:r>
              <a:rPr lang="en-GB" dirty="0" smtClean="0">
                <a:hlinkClick r:id="rId2"/>
              </a:rPr>
              <a:t>1.19-0026-03-ICne</a:t>
            </a:r>
            <a:r>
              <a:rPr lang="en-US" dirty="0" smtClean="0">
                <a:hlinkClick r:id="rId3"/>
              </a:rPr>
              <a:t> </a:t>
            </a:r>
            <a:r>
              <a:rPr lang="en-US" dirty="0"/>
              <a:t>as the </a:t>
            </a:r>
            <a:r>
              <a:rPr lang="en-US" dirty="0" smtClean="0"/>
              <a:t>final draft </a:t>
            </a:r>
            <a:r>
              <a:rPr lang="en-US" dirty="0" err="1" smtClean="0"/>
              <a:t>FFIoT</a:t>
            </a:r>
            <a:r>
              <a:rPr lang="en-US" dirty="0" smtClean="0"/>
              <a:t> report and submit it to </a:t>
            </a:r>
            <a:r>
              <a:rPr lang="en-US" dirty="0" smtClean="0"/>
              <a:t>IEEE-SA </a:t>
            </a:r>
            <a:r>
              <a:rPr lang="en-US" dirty="0" smtClean="0"/>
              <a:t>for review and publication.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GB" dirty="0"/>
              <a:t>Moved by: Nader Zein		</a:t>
            </a:r>
          </a:p>
          <a:p>
            <a:pPr lvl="1"/>
            <a:r>
              <a:rPr lang="en-GB" dirty="0"/>
              <a:t>Seconded by : 	</a:t>
            </a:r>
            <a:r>
              <a:rPr lang="en-GB" dirty="0" smtClean="0"/>
              <a:t>Hajime Koto</a:t>
            </a:r>
          </a:p>
          <a:p>
            <a:pPr marL="457200" lvl="1" indent="0">
              <a:buNone/>
            </a:pPr>
            <a:r>
              <a:rPr lang="en-GB" dirty="0" smtClean="0"/>
              <a:t>Approved without objection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920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5778</TotalTime>
  <Words>281</Words>
  <Application>Microsoft Office PowerPoint</Application>
  <PresentationFormat>On-screen Show (4:3)</PresentationFormat>
  <Paragraphs>64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Helvetica Neue</vt:lpstr>
      <vt:lpstr>Arial</vt:lpstr>
      <vt:lpstr>Calibri</vt:lpstr>
      <vt:lpstr>Calibri Light</vt:lpstr>
      <vt:lpstr>Office Theme</vt:lpstr>
      <vt:lpstr>FFIoT Status Report – IEEE 802 Nendica</vt:lpstr>
      <vt:lpstr>Outline</vt:lpstr>
      <vt:lpstr>3rd call for comments FFIoT Report</vt:lpstr>
      <vt:lpstr>Received comments on 1.19.0064-00-ICne</vt:lpstr>
      <vt:lpstr>Motion to approve 4th Draft FFIoT report as Final Draft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Report FFIoT</dc:title>
  <dc:creator>Nader Zein (NEC)</dc:creator>
  <cp:lastModifiedBy>Nader Zein</cp:lastModifiedBy>
  <cp:revision>127</cp:revision>
  <dcterms:created xsi:type="dcterms:W3CDTF">2018-05-20T21:21:30Z</dcterms:created>
  <dcterms:modified xsi:type="dcterms:W3CDTF">2019-08-28T13:47:56Z</dcterms:modified>
</cp:coreProperties>
</file>