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0"/>
  </p:notesMasterIdLst>
  <p:handoutMasterIdLst>
    <p:handoutMasterId r:id="rId11"/>
  </p:handoutMasterIdLst>
  <p:sldIdLst>
    <p:sldId id="256" r:id="rId2"/>
    <p:sldId id="345" r:id="rId3"/>
    <p:sldId id="340" r:id="rId4"/>
    <p:sldId id="318" r:id="rId5"/>
    <p:sldId id="260" r:id="rId6"/>
    <p:sldId id="347" r:id="rId7"/>
    <p:sldId id="346" r:id="rId8"/>
    <p:sldId id="348"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18" autoAdjust="0"/>
    <p:restoredTop sz="94608" autoAdjust="0"/>
  </p:normalViewPr>
  <p:slideViewPr>
    <p:cSldViewPr showGuides="1">
      <p:cViewPr>
        <p:scale>
          <a:sx n="98" d="100"/>
          <a:sy n="98" d="100"/>
        </p:scale>
        <p:origin x="1168"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632"/>
    </p:cViewPr>
  </p:sorterViewPr>
  <p:notesViewPr>
    <p:cSldViewPr showGuides="1">
      <p:cViewPr varScale="1">
        <p:scale>
          <a:sx n="55" d="100"/>
          <a:sy n="55" d="100"/>
        </p:scale>
        <p:origin x="-178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162FEA9-86A5-40EB-94A7-F69C6D903AB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BEEC0AAC-15FC-4C51-A8D2-66E5D2FDF254}"/>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D3CF3C66-92F6-3748-B3EE-CEF450A9FCB4}" type="datetimeFigureOut">
              <a:rPr lang="en-US"/>
              <a:pPr>
                <a:defRPr/>
              </a:pPr>
              <a:t>3/13/19</a:t>
            </a:fld>
            <a:endParaRPr lang="en-US"/>
          </a:p>
        </p:txBody>
      </p:sp>
      <p:sp>
        <p:nvSpPr>
          <p:cNvPr id="4" name="Footer Placeholder 3">
            <a:extLst>
              <a:ext uri="{FF2B5EF4-FFF2-40B4-BE49-F238E27FC236}">
                <a16:creationId xmlns:a16="http://schemas.microsoft.com/office/drawing/2014/main" id="{0F34871D-98A1-445F-B9BD-47CFC49813BF}"/>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5" name="Slide Number Placeholder 4">
            <a:extLst>
              <a:ext uri="{FF2B5EF4-FFF2-40B4-BE49-F238E27FC236}">
                <a16:creationId xmlns:a16="http://schemas.microsoft.com/office/drawing/2014/main" id="{399993B7-6EFA-4093-9C67-A6FA8983221F}"/>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AFEA41B-F167-1F4B-AB85-0DC2DEEBC6F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481AC9-F412-46DA-88A0-C3359C304DEF}"/>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CA"/>
          </a:p>
        </p:txBody>
      </p:sp>
      <p:sp>
        <p:nvSpPr>
          <p:cNvPr id="3" name="Date Placeholder 2">
            <a:extLst>
              <a:ext uri="{FF2B5EF4-FFF2-40B4-BE49-F238E27FC236}">
                <a16:creationId xmlns:a16="http://schemas.microsoft.com/office/drawing/2014/main" id="{3598E4D1-E1A3-43A3-81F8-332F557F5577}"/>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CF88D448-FE46-F340-B487-6A295D8DD282}" type="datetimeFigureOut">
              <a:rPr lang="en-CA"/>
              <a:pPr>
                <a:defRPr/>
              </a:pPr>
              <a:t>2019-03-13</a:t>
            </a:fld>
            <a:endParaRPr lang="en-CA"/>
          </a:p>
        </p:txBody>
      </p:sp>
      <p:sp>
        <p:nvSpPr>
          <p:cNvPr id="4" name="Slide Image Placeholder 3">
            <a:extLst>
              <a:ext uri="{FF2B5EF4-FFF2-40B4-BE49-F238E27FC236}">
                <a16:creationId xmlns:a16="http://schemas.microsoft.com/office/drawing/2014/main" id="{40805EEC-3BBB-4901-BD77-7345F6B676A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a:extLst>
              <a:ext uri="{FF2B5EF4-FFF2-40B4-BE49-F238E27FC236}">
                <a16:creationId xmlns:a16="http://schemas.microsoft.com/office/drawing/2014/main" id="{7A5DFE66-A871-4A68-ABDF-6ADB3D820397}"/>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061A6E97-ABCA-49BE-B425-EB92ADAB41EE}"/>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CA"/>
          </a:p>
        </p:txBody>
      </p:sp>
      <p:sp>
        <p:nvSpPr>
          <p:cNvPr id="7" name="Slide Number Placeholder 6">
            <a:extLst>
              <a:ext uri="{FF2B5EF4-FFF2-40B4-BE49-F238E27FC236}">
                <a16:creationId xmlns:a16="http://schemas.microsoft.com/office/drawing/2014/main" id="{5EC55815-E782-4ECC-9FBF-DF87DD3E0E3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82AA54B-32AB-F34D-8D9A-3635F3DC8065}"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id="{5A58C1C5-46CF-B84D-B7E7-74E2E173B0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a:extLst>
              <a:ext uri="{FF2B5EF4-FFF2-40B4-BE49-F238E27FC236}">
                <a16:creationId xmlns:a16="http://schemas.microsoft.com/office/drawing/2014/main" id="{8947D1DF-DB04-424E-9AF6-0DB93EBD8C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CA" altLang="en-US"/>
          </a:p>
        </p:txBody>
      </p:sp>
      <p:sp>
        <p:nvSpPr>
          <p:cNvPr id="17411" name="Slide Number Placeholder 3">
            <a:extLst>
              <a:ext uri="{FF2B5EF4-FFF2-40B4-BE49-F238E27FC236}">
                <a16:creationId xmlns:a16="http://schemas.microsoft.com/office/drawing/2014/main" id="{DDECBD24-9FB8-E34D-9D66-0BE6654874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D37433-F468-F14D-9A9F-8C2783CB96FB}" type="slidenum">
              <a:rPr lang="en-CA" altLang="en-US" smtClean="0">
                <a:latin typeface="Arial" panose="020B0604020202020204" pitchFamily="34" charset="0"/>
              </a:rPr>
              <a:pPr>
                <a:spcBef>
                  <a:spcPct val="0"/>
                </a:spcBef>
              </a:pPr>
              <a:t>1</a:t>
            </a:fld>
            <a:endParaRPr lang="en-CA"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1" name="Rounded Rectangle 10">
            <a:extLst>
              <a:ext uri="{FF2B5EF4-FFF2-40B4-BE49-F238E27FC236}">
                <a16:creationId xmlns:a16="http://schemas.microsoft.com/office/drawing/2014/main" id="{9EBFFEE7-E9EB-E341-BC6A-6823242CF451}"/>
              </a:ext>
            </a:extLst>
          </p:cNvPr>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tx1"/>
                </a:solidFill>
              </a:defRPr>
            </a:lvl1pPr>
          </a:lstStyle>
          <a:p>
            <a:r>
              <a:rPr lang="en-US" dirty="0"/>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9" name="Slide Number Placeholder 28">
            <a:extLst>
              <a:ext uri="{FF2B5EF4-FFF2-40B4-BE49-F238E27FC236}">
                <a16:creationId xmlns:a16="http://schemas.microsoft.com/office/drawing/2014/main" id="{A4AB12F9-1C94-9544-84CF-1EE3C6E86190}"/>
              </a:ext>
            </a:extLst>
          </p:cNvPr>
          <p:cNvSpPr>
            <a:spLocks noGrp="1"/>
          </p:cNvSpPr>
          <p:nvPr>
            <p:ph type="sldNum" sz="quarter" idx="12"/>
          </p:nvPr>
        </p:nvSpPr>
        <p:spPr>
          <a:xfrm>
            <a:off x="8320088" y="1588"/>
            <a:ext cx="747712" cy="365125"/>
          </a:xfrm>
          <a:prstGeom prst="rect">
            <a:avLst/>
          </a:prstGeom>
        </p:spPr>
        <p:txBody>
          <a:bodyPr/>
          <a:lstStyle>
            <a:lvl1pPr>
              <a:defRPr>
                <a:solidFill>
                  <a:schemeClr val="bg1"/>
                </a:solidFill>
              </a:defRPr>
            </a:lvl1pPr>
          </a:lstStyle>
          <a:p>
            <a:pPr>
              <a:defRPr/>
            </a:pPr>
            <a:fld id="{9B4F4CF7-140E-224A-825F-20B642353E81}" type="slidenum">
              <a:rPr lang="en-US" altLang="en-US"/>
              <a:pPr>
                <a:defRPr/>
              </a:pPr>
              <a:t>‹#›</a:t>
            </a:fld>
            <a:endParaRPr lang="en-US" altLang="en-US"/>
          </a:p>
        </p:txBody>
      </p:sp>
      <p:sp>
        <p:nvSpPr>
          <p:cNvPr id="18" name="Footer Placeholder 16">
            <a:extLst>
              <a:ext uri="{FF2B5EF4-FFF2-40B4-BE49-F238E27FC236}">
                <a16:creationId xmlns:a16="http://schemas.microsoft.com/office/drawing/2014/main" id="{75D2A165-DA8F-3246-839C-D784FBCD307F}"/>
              </a:ext>
            </a:extLst>
          </p:cNvPr>
          <p:cNvSpPr>
            <a:spLocks noGrp="1"/>
          </p:cNvSpPr>
          <p:nvPr>
            <p:ph type="ftr" sz="quarter" idx="11"/>
          </p:nvPr>
        </p:nvSpPr>
        <p:spPr>
          <a:xfrm>
            <a:off x="5410200" y="44624"/>
            <a:ext cx="1965325" cy="457200"/>
          </a:xfrm>
          <a:prstGeom prst="rect">
            <a:avLst/>
          </a:prstGeom>
        </p:spPr>
        <p:txBody>
          <a:bodyPr/>
          <a:lstStyle>
            <a:lvl1pPr>
              <a:defRPr/>
            </a:lvl1pPr>
          </a:lstStyle>
          <a:p>
            <a:pPr>
              <a:defRPr/>
            </a:pPr>
            <a:r>
              <a:rPr lang="en-US" dirty="0"/>
              <a:t>Mentor DCN 802.1-18-0015-00-ICne</a:t>
            </a:r>
          </a:p>
        </p:txBody>
      </p:sp>
    </p:spTree>
    <p:extLst>
      <p:ext uri="{BB962C8B-B14F-4D97-AF65-F5344CB8AC3E}">
        <p14:creationId xmlns:p14="http://schemas.microsoft.com/office/powerpoint/2010/main" val="423304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E870D996-65C0-F84F-B207-6EB4B23454CC}"/>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8BE69082-3041-BA41-AF2D-697B2021A0CA}"/>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22">
            <a:extLst>
              <a:ext uri="{FF2B5EF4-FFF2-40B4-BE49-F238E27FC236}">
                <a16:creationId xmlns:a16="http://schemas.microsoft.com/office/drawing/2014/main" id="{CFDCA546-A19C-0E48-B450-D2BF55F62AB7}"/>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51FF9E7C-B485-5D47-BBED-62EB87726C76}" type="slidenum">
              <a:rPr lang="en-US" altLang="en-US"/>
              <a:pPr>
                <a:defRPr/>
              </a:pPr>
              <a:t>‹#›</a:t>
            </a:fld>
            <a:endParaRPr lang="en-US" altLang="en-US"/>
          </a:p>
        </p:txBody>
      </p:sp>
    </p:spTree>
    <p:extLst>
      <p:ext uri="{BB962C8B-B14F-4D97-AF65-F5344CB8AC3E}">
        <p14:creationId xmlns:p14="http://schemas.microsoft.com/office/powerpoint/2010/main" val="2439259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17C0C8F2-9E14-F546-AAD2-AE05665F1F0B}"/>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C1AB0BEB-5A41-C74E-8251-11C4DF4B0187}"/>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22">
            <a:extLst>
              <a:ext uri="{FF2B5EF4-FFF2-40B4-BE49-F238E27FC236}">
                <a16:creationId xmlns:a16="http://schemas.microsoft.com/office/drawing/2014/main" id="{E422516F-4EF0-414D-ABDB-9EA55A147010}"/>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FF0717F1-495D-954A-A99C-3D0C4A836628}" type="slidenum">
              <a:rPr lang="en-US" altLang="en-US"/>
              <a:pPr>
                <a:defRPr/>
              </a:pPr>
              <a:t>‹#›</a:t>
            </a:fld>
            <a:endParaRPr lang="en-US" altLang="en-US"/>
          </a:p>
        </p:txBody>
      </p:sp>
    </p:spTree>
    <p:extLst>
      <p:ext uri="{BB962C8B-B14F-4D97-AF65-F5344CB8AC3E}">
        <p14:creationId xmlns:p14="http://schemas.microsoft.com/office/powerpoint/2010/main" val="2161433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0">
            <a:extLst>
              <a:ext uri="{FF2B5EF4-FFF2-40B4-BE49-F238E27FC236}">
                <a16:creationId xmlns:a16="http://schemas.microsoft.com/office/drawing/2014/main" id="{E32E9946-099B-0D4C-A71D-D8EE9988797D}"/>
              </a:ext>
            </a:extLst>
          </p:cNvPr>
          <p:cNvSpPr>
            <a:spLocks noGrp="1"/>
          </p:cNvSpPr>
          <p:nvPr>
            <p:ph type="sldNum" sz="quarter" idx="10"/>
          </p:nvPr>
        </p:nvSpPr>
        <p:spPr>
          <a:xfrm>
            <a:off x="8331200" y="6134100"/>
            <a:ext cx="685800" cy="365125"/>
          </a:xfrm>
          <a:prstGeom prst="rect">
            <a:avLst/>
          </a:prstGeom>
        </p:spPr>
        <p:txBody>
          <a:bodyPr/>
          <a:lstStyle>
            <a:lvl1pPr>
              <a:defRPr/>
            </a:lvl1pPr>
          </a:lstStyle>
          <a:p>
            <a:pPr>
              <a:defRPr/>
            </a:pPr>
            <a:fld id="{A1ECD1EF-83E4-7D4A-AB65-EF9CD9707B64}" type="slidenum">
              <a:rPr lang="en-US" altLang="en-US"/>
              <a:pPr>
                <a:defRPr/>
              </a:pPr>
              <a:t>‹#›</a:t>
            </a:fld>
            <a:endParaRPr lang="en-US" altLang="en-US"/>
          </a:p>
        </p:txBody>
      </p:sp>
    </p:spTree>
    <p:extLst>
      <p:ext uri="{BB962C8B-B14F-4D97-AF65-F5344CB8AC3E}">
        <p14:creationId xmlns:p14="http://schemas.microsoft.com/office/powerpoint/2010/main" val="2845183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845B92-7B78-9044-8EB1-7727BA8A5A79}"/>
              </a:ext>
            </a:extLst>
          </p:cNvPr>
          <p:cNvSpPr>
            <a:spLocks noGrp="1"/>
          </p:cNvSpPr>
          <p:nvPr>
            <p:ph type="dt" sz="half" idx="10"/>
          </p:nvPr>
        </p:nvSpPr>
        <p:spPr>
          <a:xfrm>
            <a:off x="7164388" y="44624"/>
            <a:ext cx="957262" cy="457200"/>
          </a:xfrm>
          <a:prstGeom prst="rect">
            <a:avLst/>
          </a:prstGeo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FB9B023-782A-EC41-9309-99465301D0A3}"/>
              </a:ext>
            </a:extLst>
          </p:cNvPr>
          <p:cNvSpPr>
            <a:spLocks noGrp="1"/>
          </p:cNvSpPr>
          <p:nvPr>
            <p:ph type="ftr" sz="quarter" idx="11"/>
          </p:nvPr>
        </p:nvSpPr>
        <p:spPr>
          <a:xfrm>
            <a:off x="5257800" y="44624"/>
            <a:ext cx="1906588"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5">
            <a:extLst>
              <a:ext uri="{FF2B5EF4-FFF2-40B4-BE49-F238E27FC236}">
                <a16:creationId xmlns:a16="http://schemas.microsoft.com/office/drawing/2014/main" id="{19955A3B-AA3D-0448-9759-64423E4D2EB5}"/>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773CCF9D-5A26-E048-988B-EAFD589F4015}" type="slidenum">
              <a:rPr lang="en-US" altLang="en-US"/>
              <a:pPr>
                <a:defRPr/>
              </a:pPr>
              <a:t>‹#›</a:t>
            </a:fld>
            <a:endParaRPr lang="en-US" altLang="en-US"/>
          </a:p>
        </p:txBody>
      </p:sp>
    </p:spTree>
    <p:extLst>
      <p:ext uri="{BB962C8B-B14F-4D97-AF65-F5344CB8AC3E}">
        <p14:creationId xmlns:p14="http://schemas.microsoft.com/office/powerpoint/2010/main" val="2851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3395DABE-FE85-3B42-A5EF-EBA40ED70B3E}"/>
              </a:ext>
            </a:extLst>
          </p:cNvPr>
          <p:cNvSpPr>
            <a:spLocks noGrp="1"/>
          </p:cNvSpPr>
          <p:nvPr>
            <p:ph type="dt" sz="half" idx="10"/>
          </p:nvPr>
        </p:nvSpPr>
        <p:spPr>
          <a:xfrm>
            <a:off x="7359650" y="44624"/>
            <a:ext cx="957263" cy="457200"/>
          </a:xfrm>
          <a:prstGeom prst="rect">
            <a:avLst/>
          </a:prstGeo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AF6D3B6B-0343-5948-A6B1-3F025EE58FEF}"/>
              </a:ext>
            </a:extLst>
          </p:cNvPr>
          <p:cNvSpPr>
            <a:spLocks noGrp="1"/>
          </p:cNvSpPr>
          <p:nvPr>
            <p:ph type="ftr" sz="quarter" idx="11"/>
          </p:nvPr>
        </p:nvSpPr>
        <p:spPr>
          <a:xfrm>
            <a:off x="5257800" y="44624"/>
            <a:ext cx="1978025" cy="457200"/>
          </a:xfrm>
          <a:prstGeom prst="rect">
            <a:avLst/>
          </a:prstGeom>
        </p:spPr>
        <p:txBody>
          <a:bodyPr/>
          <a:lstStyle>
            <a:lvl1pPr>
              <a:defRPr/>
            </a:lvl1pPr>
          </a:lstStyle>
          <a:p>
            <a:pPr>
              <a:defRPr/>
            </a:pPr>
            <a:r>
              <a:rPr lang="en-US"/>
              <a:t>Mentor DCN 802.1-18-0015-00-ICne</a:t>
            </a:r>
          </a:p>
        </p:txBody>
      </p:sp>
      <p:sp>
        <p:nvSpPr>
          <p:cNvPr id="6" name="Slide Number Placeholder 5">
            <a:extLst>
              <a:ext uri="{FF2B5EF4-FFF2-40B4-BE49-F238E27FC236}">
                <a16:creationId xmlns:a16="http://schemas.microsoft.com/office/drawing/2014/main" id="{C113ECE5-0E4B-8E4C-BD94-1FF34E58507E}"/>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75D7A773-FEA6-614A-ABA3-357C4D0EE341}" type="slidenum">
              <a:rPr lang="en-US" altLang="en-US"/>
              <a:pPr>
                <a:defRPr/>
              </a:pPr>
              <a:t>‹#›</a:t>
            </a:fld>
            <a:endParaRPr lang="en-US" altLang="en-US"/>
          </a:p>
        </p:txBody>
      </p:sp>
    </p:spTree>
    <p:extLst>
      <p:ext uri="{BB962C8B-B14F-4D97-AF65-F5344CB8AC3E}">
        <p14:creationId xmlns:p14="http://schemas.microsoft.com/office/powerpoint/2010/main" val="5425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641709B0-CC85-0E4D-BCC2-E8BC6D5EDB8A}"/>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2305844-A25C-5846-9336-1B7E6845A3DC}"/>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534D69CC-BC42-CB40-B851-24220EF2365C}"/>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C0E85267-0732-1A46-80F6-8BB0A15A8A5B}" type="slidenum">
              <a:rPr lang="en-US" altLang="en-US"/>
              <a:pPr>
                <a:defRPr/>
              </a:pPr>
              <a:t>‹#›</a:t>
            </a:fld>
            <a:endParaRPr lang="en-US" altLang="en-US"/>
          </a:p>
        </p:txBody>
      </p:sp>
    </p:spTree>
    <p:extLst>
      <p:ext uri="{BB962C8B-B14F-4D97-AF65-F5344CB8AC3E}">
        <p14:creationId xmlns:p14="http://schemas.microsoft.com/office/powerpoint/2010/main" val="824268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5">
            <a:extLst>
              <a:ext uri="{FF2B5EF4-FFF2-40B4-BE49-F238E27FC236}">
                <a16:creationId xmlns:a16="http://schemas.microsoft.com/office/drawing/2014/main" id="{53171709-8C36-5340-96E4-15BFD4E007EE}"/>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8" name="Slide Number Placeholder 26">
            <a:extLst>
              <a:ext uri="{FF2B5EF4-FFF2-40B4-BE49-F238E27FC236}">
                <a16:creationId xmlns:a16="http://schemas.microsoft.com/office/drawing/2014/main" id="{F11C1170-E892-434D-A516-BF30ACCDB6D3}"/>
              </a:ext>
            </a:extLst>
          </p:cNvPr>
          <p:cNvSpPr>
            <a:spLocks noGrp="1"/>
          </p:cNvSpPr>
          <p:nvPr>
            <p:ph type="sldNum" sz="quarter" idx="11"/>
          </p:nvPr>
        </p:nvSpPr>
        <p:spPr>
          <a:xfrm>
            <a:off x="8174038" y="1588"/>
            <a:ext cx="762000" cy="366712"/>
          </a:xfrm>
          <a:prstGeom prst="rect">
            <a:avLst/>
          </a:prstGeom>
        </p:spPr>
        <p:txBody>
          <a:bodyPr/>
          <a:lstStyle>
            <a:lvl1pPr>
              <a:defRPr/>
            </a:lvl1pPr>
          </a:lstStyle>
          <a:p>
            <a:pPr>
              <a:defRPr/>
            </a:pPr>
            <a:fld id="{FA3C0543-2E09-6642-8708-544A506219C1}" type="slidenum">
              <a:rPr lang="en-US" altLang="en-US"/>
              <a:pPr>
                <a:defRPr/>
              </a:pPr>
              <a:t>‹#›</a:t>
            </a:fld>
            <a:endParaRPr lang="en-US" altLang="en-US"/>
          </a:p>
        </p:txBody>
      </p:sp>
      <p:sp>
        <p:nvSpPr>
          <p:cNvPr id="9" name="Footer Placeholder 27">
            <a:extLst>
              <a:ext uri="{FF2B5EF4-FFF2-40B4-BE49-F238E27FC236}">
                <a16:creationId xmlns:a16="http://schemas.microsoft.com/office/drawing/2014/main" id="{C52D1CD9-20F5-0743-86F9-29F1FA46C99E}"/>
              </a:ext>
            </a:extLst>
          </p:cNvPr>
          <p:cNvSpPr>
            <a:spLocks noGrp="1"/>
          </p:cNvSpPr>
          <p:nvPr>
            <p:ph type="ftr" sz="quarter" idx="12"/>
          </p:nvPr>
        </p:nvSpPr>
        <p:spPr>
          <a:xfrm>
            <a:off x="5257800" y="-27384"/>
            <a:ext cx="1835150" cy="457200"/>
          </a:xfrm>
          <a:prstGeom prst="rect">
            <a:avLst/>
          </a:prstGeom>
        </p:spPr>
        <p:txBody>
          <a:bodyPr rtlCol="0"/>
          <a:lstStyle>
            <a:lvl1pPr>
              <a:defRPr/>
            </a:lvl1pPr>
          </a:lstStyle>
          <a:p>
            <a:pPr>
              <a:defRPr/>
            </a:pPr>
            <a:r>
              <a:rPr lang="en-US"/>
              <a:t>Mentor DCN 802.1-18-0015-00-ICne</a:t>
            </a:r>
          </a:p>
        </p:txBody>
      </p:sp>
    </p:spTree>
    <p:extLst>
      <p:ext uri="{BB962C8B-B14F-4D97-AF65-F5344CB8AC3E}">
        <p14:creationId xmlns:p14="http://schemas.microsoft.com/office/powerpoint/2010/main" val="1973230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a:t>Click to edit Master title style</a:t>
            </a:r>
          </a:p>
        </p:txBody>
      </p:sp>
      <p:sp>
        <p:nvSpPr>
          <p:cNvPr id="3" name="Date Placeholder 2">
            <a:extLst>
              <a:ext uri="{FF2B5EF4-FFF2-40B4-BE49-F238E27FC236}">
                <a16:creationId xmlns:a16="http://schemas.microsoft.com/office/drawing/2014/main" id="{7AF97AC5-CD55-F746-8358-C0A719D8235F}"/>
              </a:ext>
            </a:extLst>
          </p:cNvPr>
          <p:cNvSpPr>
            <a:spLocks noGrp="1"/>
          </p:cNvSpPr>
          <p:nvPr>
            <p:ph type="dt" sz="half" idx="10"/>
          </p:nvPr>
        </p:nvSpPr>
        <p:spPr>
          <a:xfrm>
            <a:off x="7359650" y="612775"/>
            <a:ext cx="957263" cy="457200"/>
          </a:xfrm>
          <a:prstGeom prst="rect">
            <a:avLst/>
          </a:prstGeom>
        </p:spPr>
        <p:txBody>
          <a:bodyPr/>
          <a:lstStyle>
            <a:lvl1pPr>
              <a:defRPr/>
            </a:lvl1pPr>
          </a:lstStyle>
          <a:p>
            <a:pPr>
              <a:defRPr/>
            </a:pPr>
            <a:endParaRPr lang="en-US"/>
          </a:p>
        </p:txBody>
      </p:sp>
      <p:sp>
        <p:nvSpPr>
          <p:cNvPr id="4" name="Footer Placeholder 3">
            <a:extLst>
              <a:ext uri="{FF2B5EF4-FFF2-40B4-BE49-F238E27FC236}">
                <a16:creationId xmlns:a16="http://schemas.microsoft.com/office/drawing/2014/main" id="{C45F5EF4-EA6C-3C4B-90E3-F2A6C893FED0}"/>
              </a:ext>
            </a:extLst>
          </p:cNvPr>
          <p:cNvSpPr>
            <a:spLocks noGrp="1"/>
          </p:cNvSpPr>
          <p:nvPr>
            <p:ph type="ftr" sz="quarter" idx="11"/>
          </p:nvPr>
        </p:nvSpPr>
        <p:spPr>
          <a:xfrm>
            <a:off x="5257800" y="612775"/>
            <a:ext cx="2051050" cy="457200"/>
          </a:xfrm>
          <a:prstGeom prst="rect">
            <a:avLst/>
          </a:prstGeom>
        </p:spPr>
        <p:txBody>
          <a:bodyPr/>
          <a:lstStyle>
            <a:lvl1pPr>
              <a:defRPr/>
            </a:lvl1pPr>
          </a:lstStyle>
          <a:p>
            <a:pPr>
              <a:defRPr/>
            </a:pPr>
            <a:r>
              <a:rPr lang="en-US"/>
              <a:t>Mentor DCN 802.1-18-0015-00-ICne</a:t>
            </a:r>
          </a:p>
        </p:txBody>
      </p:sp>
      <p:sp>
        <p:nvSpPr>
          <p:cNvPr id="5" name="Slide Number Placeholder 4">
            <a:extLst>
              <a:ext uri="{FF2B5EF4-FFF2-40B4-BE49-F238E27FC236}">
                <a16:creationId xmlns:a16="http://schemas.microsoft.com/office/drawing/2014/main" id="{AEFCF326-A0C5-284C-9490-06D67F9F3796}"/>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B0E35E72-5F8F-B043-8A2D-58E0336DAC1B}" type="slidenum">
              <a:rPr lang="en-US" altLang="en-US"/>
              <a:pPr>
                <a:defRPr/>
              </a:pPr>
              <a:t>‹#›</a:t>
            </a:fld>
            <a:endParaRPr lang="en-US" altLang="en-US"/>
          </a:p>
        </p:txBody>
      </p:sp>
    </p:spTree>
    <p:extLst>
      <p:ext uri="{BB962C8B-B14F-4D97-AF65-F5344CB8AC3E}">
        <p14:creationId xmlns:p14="http://schemas.microsoft.com/office/powerpoint/2010/main" val="1960589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87469726-CE42-9149-80CF-563D095BF414}"/>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3" name="Footer Placeholder 2">
            <a:extLst>
              <a:ext uri="{FF2B5EF4-FFF2-40B4-BE49-F238E27FC236}">
                <a16:creationId xmlns:a16="http://schemas.microsoft.com/office/drawing/2014/main" id="{B5FF6129-CD18-CB4D-8485-AA9343A6462B}"/>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4" name="Slide Number Placeholder 22">
            <a:extLst>
              <a:ext uri="{FF2B5EF4-FFF2-40B4-BE49-F238E27FC236}">
                <a16:creationId xmlns:a16="http://schemas.microsoft.com/office/drawing/2014/main" id="{E1DE654B-E62C-3A40-9279-28FE6ACCA9EB}"/>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14B4F317-62D1-A246-ABB8-6897286045DB}" type="slidenum">
              <a:rPr lang="en-US" altLang="en-US"/>
              <a:pPr>
                <a:defRPr/>
              </a:pPr>
              <a:t>‹#›</a:t>
            </a:fld>
            <a:endParaRPr lang="en-US" altLang="en-US"/>
          </a:p>
        </p:txBody>
      </p:sp>
    </p:spTree>
    <p:extLst>
      <p:ext uri="{BB962C8B-B14F-4D97-AF65-F5344CB8AC3E}">
        <p14:creationId xmlns:p14="http://schemas.microsoft.com/office/powerpoint/2010/main" val="1135129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B56273D2-221A-234C-B5A9-87FE042318A2}"/>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919A4C78-2222-A94B-8B44-6A18B2AB7F70}"/>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641BB032-4DF1-B14F-8146-8EAA69E357E0}"/>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AE9A8D4B-A000-0442-9396-C48C62B5957A}" type="slidenum">
              <a:rPr lang="en-US" altLang="en-US"/>
              <a:pPr>
                <a:defRPr/>
              </a:pPr>
              <a:t>‹#›</a:t>
            </a:fld>
            <a:endParaRPr lang="en-US" altLang="en-US"/>
          </a:p>
        </p:txBody>
      </p:sp>
    </p:spTree>
    <p:extLst>
      <p:ext uri="{BB962C8B-B14F-4D97-AF65-F5344CB8AC3E}">
        <p14:creationId xmlns:p14="http://schemas.microsoft.com/office/powerpoint/2010/main" val="4170499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13">
            <a:extLst>
              <a:ext uri="{FF2B5EF4-FFF2-40B4-BE49-F238E27FC236}">
                <a16:creationId xmlns:a16="http://schemas.microsoft.com/office/drawing/2014/main" id="{D30802FE-7508-9242-9EB9-E4076CFF2E8F}"/>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45691EA-8DB0-3D45-BA97-9212D2D49DE3}"/>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104BF063-9EF6-D648-ADCA-8959EFD6B25B}"/>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1407AD2D-1A12-D346-9B0A-52E14484E9AB}" type="slidenum">
              <a:rPr lang="en-US" altLang="en-US"/>
              <a:pPr>
                <a:defRPr/>
              </a:pPr>
              <a:t>‹#›</a:t>
            </a:fld>
            <a:endParaRPr lang="en-US" altLang="en-US"/>
          </a:p>
        </p:txBody>
      </p:sp>
    </p:spTree>
    <p:extLst>
      <p:ext uri="{BB962C8B-B14F-4D97-AF65-F5344CB8AC3E}">
        <p14:creationId xmlns:p14="http://schemas.microsoft.com/office/powerpoint/2010/main" val="1475626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ounded Rectangle 32">
            <a:extLst>
              <a:ext uri="{FF2B5EF4-FFF2-40B4-BE49-F238E27FC236}">
                <a16:creationId xmlns:a16="http://schemas.microsoft.com/office/drawing/2014/main" id="{DDF6E961-4871-4998-9CF8-4F2DF1A40049}"/>
              </a:ext>
            </a:extLst>
          </p:cNvPr>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useBgFill="1">
        <p:nvSpPr>
          <p:cNvPr id="34" name="Rounded Rectangle 33">
            <a:extLst>
              <a:ext uri="{FF2B5EF4-FFF2-40B4-BE49-F238E27FC236}">
                <a16:creationId xmlns:a16="http://schemas.microsoft.com/office/drawing/2014/main" id="{8D1D5F66-1F34-495E-AA27-47F3FD6DACB1}"/>
              </a:ext>
            </a:extLst>
          </p:cNvPr>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5" name="Rectangle 34">
            <a:extLst>
              <a:ext uri="{FF2B5EF4-FFF2-40B4-BE49-F238E27FC236}">
                <a16:creationId xmlns:a16="http://schemas.microsoft.com/office/drawing/2014/main" id="{97E5C306-66A6-474D-BB7A-4CF879740D3E}"/>
              </a:ext>
            </a:extLst>
          </p:cNvPr>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6" name="Rectangle 35">
            <a:extLst>
              <a:ext uri="{FF2B5EF4-FFF2-40B4-BE49-F238E27FC236}">
                <a16:creationId xmlns:a16="http://schemas.microsoft.com/office/drawing/2014/main" id="{BD1DAB8B-8150-4C19-B269-0314D897C70C}"/>
              </a:ext>
            </a:extLst>
          </p:cNvPr>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7" name="Rectangle 36">
            <a:extLst>
              <a:ext uri="{FF2B5EF4-FFF2-40B4-BE49-F238E27FC236}">
                <a16:creationId xmlns:a16="http://schemas.microsoft.com/office/drawing/2014/main" id="{EA8355C1-2975-4AEB-BD33-0F8C41963C0E}"/>
              </a:ext>
            </a:extLst>
          </p:cNvPr>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8" name="Rectangle 37">
            <a:extLst>
              <a:ext uri="{FF2B5EF4-FFF2-40B4-BE49-F238E27FC236}">
                <a16:creationId xmlns:a16="http://schemas.microsoft.com/office/drawing/2014/main" id="{084A2132-BE4C-4CF7-A027-DD1BCB968E14}"/>
              </a:ext>
            </a:extLst>
          </p:cNvPr>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9" name="Rectangle 38">
            <a:extLst>
              <a:ext uri="{FF2B5EF4-FFF2-40B4-BE49-F238E27FC236}">
                <a16:creationId xmlns:a16="http://schemas.microsoft.com/office/drawing/2014/main" id="{5257930B-E886-4665-B22E-D9AD6B1CACA4}"/>
              </a:ext>
            </a:extLst>
          </p:cNvPr>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40" name="Rectangle 39">
            <a:extLst>
              <a:ext uri="{FF2B5EF4-FFF2-40B4-BE49-F238E27FC236}">
                <a16:creationId xmlns:a16="http://schemas.microsoft.com/office/drawing/2014/main" id="{A40E02D1-A63B-48B0-BC5D-130247A56DAF}"/>
              </a:ext>
            </a:extLst>
          </p:cNvPr>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1039" name="Title Placeholder 21">
            <a:extLst>
              <a:ext uri="{FF2B5EF4-FFF2-40B4-BE49-F238E27FC236}">
                <a16:creationId xmlns:a16="http://schemas.microsoft.com/office/drawing/2014/main" id="{970F9C20-5EA0-EB4A-8286-910A3D2CC541}"/>
              </a:ext>
            </a:extLst>
          </p:cNvPr>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40" name="Text Placeholder 12">
            <a:extLst>
              <a:ext uri="{FF2B5EF4-FFF2-40B4-BE49-F238E27FC236}">
                <a16:creationId xmlns:a16="http://schemas.microsoft.com/office/drawing/2014/main" id="{8D37A393-DEE3-AC4D-AA55-3BAE18CF4CC4}"/>
              </a:ext>
            </a:extLst>
          </p:cNvPr>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TextBox 1">
            <a:extLst>
              <a:ext uri="{FF2B5EF4-FFF2-40B4-BE49-F238E27FC236}">
                <a16:creationId xmlns:a16="http://schemas.microsoft.com/office/drawing/2014/main" id="{A2C5710C-CE52-E045-9B47-6D8D00154F41}"/>
              </a:ext>
            </a:extLst>
          </p:cNvPr>
          <p:cNvSpPr txBox="1"/>
          <p:nvPr userDrawn="1"/>
        </p:nvSpPr>
        <p:spPr>
          <a:xfrm>
            <a:off x="8605769" y="6488668"/>
            <a:ext cx="466794" cy="369332"/>
          </a:xfrm>
          <a:prstGeom prst="rect">
            <a:avLst/>
          </a:prstGeom>
          <a:noFill/>
        </p:spPr>
        <p:txBody>
          <a:bodyPr wrap="none" rtlCol="0">
            <a:spAutoFit/>
          </a:bodyPr>
          <a:lstStyle/>
          <a:p>
            <a:fld id="{AA38668A-DD39-1948-AF7D-C6AF7747B77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4376" r:id="rId1"/>
    <p:sldLayoutId id="2147484377" r:id="rId2"/>
    <p:sldLayoutId id="2147484378" r:id="rId3"/>
    <p:sldLayoutId id="2147484370" r:id="rId4"/>
    <p:sldLayoutId id="2147484379" r:id="rId5"/>
    <p:sldLayoutId id="2147484380" r:id="rId6"/>
    <p:sldLayoutId id="2147484371" r:id="rId7"/>
    <p:sldLayoutId id="2147484372" r:id="rId8"/>
    <p:sldLayoutId id="2147484373" r:id="rId9"/>
    <p:sldLayoutId id="2147484374" r:id="rId10"/>
    <p:sldLayoutId id="2147484375" r:id="rId11"/>
    <p:sldLayoutId id="2147484381" r:id="rId12"/>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2"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2"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lenn.parsons@ericsso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mailto:roger@ethair.net"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emailaccount.cmail19.com/t/t-l-kjqjlk-kduyhyiih-u/" TargetMode="External"/><Relationship Id="rId2" Type="http://schemas.openxmlformats.org/officeDocument/2006/relationships/hyperlink" Target="http://emailaccount.cmail19.com/t/t-l-kjqjlk-kduyhyiih-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1.ieee802.org/802-nend/"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6" Type="http://schemas.openxmlformats.org/officeDocument/2006/relationships/hyperlink" Target="http://listserv.ieee.org/cgi-bin/wa?SUBED1=STDS-802-NEND&amp;A=1" TargetMode="External"/><Relationship Id="rId5" Type="http://schemas.openxmlformats.org/officeDocument/2006/relationships/hyperlink" Target="https://listserv.ieee.org/cgi-bin/wa?A0=STDS-802-NEND" TargetMode="External"/><Relationship Id="rId4" Type="http://schemas.openxmlformats.org/officeDocument/2006/relationships/hyperlink" Target="https://mentor.ieee.org/802.1/documents?is_group=ICn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dcn/19/1-19-0024-00-ICne.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8E509EC6-7CAC-2245-9515-16E556D92CD7}"/>
              </a:ext>
            </a:extLst>
          </p:cNvPr>
          <p:cNvSpPr>
            <a:spLocks noGrp="1"/>
          </p:cNvSpPr>
          <p:nvPr>
            <p:ph type="subTitle" idx="1"/>
          </p:nvPr>
        </p:nvSpPr>
        <p:spPr>
          <a:xfrm>
            <a:off x="395288" y="4941168"/>
            <a:ext cx="4953000" cy="1752600"/>
          </a:xfrm>
        </p:spPr>
        <p:txBody>
          <a:bodyPr/>
          <a:lstStyle/>
          <a:p>
            <a:pPr marL="63500" eaLnBrk="1" hangingPunct="1">
              <a:lnSpc>
                <a:spcPct val="70000"/>
              </a:lnSpc>
            </a:pPr>
            <a:r>
              <a:rPr lang="en-US" altLang="en-US" dirty="0"/>
              <a:t>Roger Marks (Huawei)</a:t>
            </a:r>
          </a:p>
          <a:p>
            <a:pPr lvl="1" algn="l" eaLnBrk="1" hangingPunct="1">
              <a:lnSpc>
                <a:spcPct val="70000"/>
              </a:lnSpc>
            </a:pPr>
            <a:endParaRPr lang="en-US" altLang="en-US" sz="2000" dirty="0">
              <a:hlinkClick r:id="rId3"/>
            </a:endParaRPr>
          </a:p>
          <a:p>
            <a:pPr marL="63500" eaLnBrk="1" hangingPunct="1">
              <a:lnSpc>
                <a:spcPct val="70000"/>
              </a:lnSpc>
            </a:pPr>
            <a:r>
              <a:rPr lang="en-US" altLang="en-US" sz="1800" dirty="0">
                <a:hlinkClick r:id="rId4"/>
              </a:rPr>
              <a:t>roger@ethair.net</a:t>
            </a:r>
            <a:endParaRPr lang="en-US" altLang="en-US" sz="1800" dirty="0"/>
          </a:p>
          <a:p>
            <a:pPr marL="63500" eaLnBrk="1" hangingPunct="1">
              <a:lnSpc>
                <a:spcPct val="70000"/>
              </a:lnSpc>
            </a:pPr>
            <a:br>
              <a:rPr lang="en-US" altLang="en-US" sz="1000" dirty="0"/>
            </a:br>
            <a:r>
              <a:rPr lang="en-US" altLang="en-US" sz="1600" dirty="0"/>
              <a:t>+1 802 capable</a:t>
            </a:r>
          </a:p>
          <a:p>
            <a:pPr marL="63500" eaLnBrk="1" hangingPunct="1">
              <a:lnSpc>
                <a:spcPct val="70000"/>
              </a:lnSpc>
            </a:pPr>
            <a:endParaRPr lang="en-US" altLang="en-US" dirty="0"/>
          </a:p>
          <a:p>
            <a:pPr marL="63500" eaLnBrk="1" hangingPunct="1">
              <a:lnSpc>
                <a:spcPct val="70000"/>
              </a:lnSpc>
            </a:pPr>
            <a:r>
              <a:rPr lang="en-US" altLang="en-US" dirty="0"/>
              <a:t>13 March 2019</a:t>
            </a:r>
          </a:p>
        </p:txBody>
      </p:sp>
      <p:pic>
        <p:nvPicPr>
          <p:cNvPr id="16387" name="Picture 6" descr="https://encrypted-tbn3.gstatic.com/images?q=tbn:ANd9GcS2OeDDz4S3NME0m7I9GDAhNV1zLpK7XjFi-44fBUJ55qOqrhtz">
            <a:extLst>
              <a:ext uri="{FF2B5EF4-FFF2-40B4-BE49-F238E27FC236}">
                <a16:creationId xmlns:a16="http://schemas.microsoft.com/office/drawing/2014/main" id="{69B162CA-C49A-D34A-BC94-C4435F4CC70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188" y="115888"/>
            <a:ext cx="1439862" cy="149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0" name="Slide Number Placeholder 3">
            <a:extLst>
              <a:ext uri="{FF2B5EF4-FFF2-40B4-BE49-F238E27FC236}">
                <a16:creationId xmlns:a16="http://schemas.microsoft.com/office/drawing/2014/main" id="{04631132-2EA0-F245-93F1-E075FB557FB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05EB3E7-8745-5341-AC2D-EBF38C76EDB7}" type="slidenum">
              <a:rPr lang="en-US" altLang="en-US" sz="1800" smtClean="0">
                <a:solidFill>
                  <a:schemeClr val="bg1"/>
                </a:solidFill>
                <a:latin typeface="Arial" panose="020B0604020202020204" pitchFamily="34" charset="0"/>
              </a:rPr>
              <a:pPr>
                <a:spcBef>
                  <a:spcPct val="0"/>
                </a:spcBef>
                <a:buClrTx/>
                <a:buFontTx/>
                <a:buNone/>
              </a:pPr>
              <a:t>1</a:t>
            </a:fld>
            <a:endParaRPr lang="en-US" altLang="en-US" sz="1800">
              <a:solidFill>
                <a:schemeClr val="bg1"/>
              </a:solidFill>
              <a:latin typeface="Arial" panose="020B0604020202020204" pitchFamily="34" charset="0"/>
            </a:endParaRPr>
          </a:p>
        </p:txBody>
      </p:sp>
      <p:sp>
        <p:nvSpPr>
          <p:cNvPr id="7" name="Footer Placeholder 1">
            <a:extLst>
              <a:ext uri="{FF2B5EF4-FFF2-40B4-BE49-F238E27FC236}">
                <a16:creationId xmlns:a16="http://schemas.microsoft.com/office/drawing/2014/main" id="{BCCF55ED-10BE-0448-B8AA-95FAF850F39F}"/>
              </a:ext>
            </a:extLst>
          </p:cNvPr>
          <p:cNvSpPr txBox="1">
            <a:spLocks/>
          </p:cNvSpPr>
          <p:nvPr/>
        </p:nvSpPr>
        <p:spPr>
          <a:xfrm>
            <a:off x="3563888" y="44624"/>
            <a:ext cx="5541031" cy="465161"/>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lgn="r">
              <a:defRPr/>
            </a:pPr>
            <a:r>
              <a:rPr lang="en-US" sz="1400" dirty="0"/>
              <a:t>Mentor DCN 802.1-19-0023-01-ICne</a:t>
            </a:r>
          </a:p>
        </p:txBody>
      </p:sp>
      <p:sp>
        <p:nvSpPr>
          <p:cNvPr id="16385" name="Rectangle 2">
            <a:extLst>
              <a:ext uri="{FF2B5EF4-FFF2-40B4-BE49-F238E27FC236}">
                <a16:creationId xmlns:a16="http://schemas.microsoft.com/office/drawing/2014/main" id="{C3018348-DEC6-D048-B92E-986952205EB6}"/>
              </a:ext>
            </a:extLst>
          </p:cNvPr>
          <p:cNvSpPr>
            <a:spLocks noGrp="1"/>
          </p:cNvSpPr>
          <p:nvPr>
            <p:ph type="ctrTitle"/>
          </p:nvPr>
        </p:nvSpPr>
        <p:spPr>
          <a:xfrm>
            <a:off x="251520" y="1340768"/>
            <a:ext cx="8816280" cy="2880320"/>
          </a:xfrm>
        </p:spPr>
        <p:txBody>
          <a:bodyPr anchor="t"/>
          <a:lstStyle/>
          <a:p>
            <a:pPr eaLnBrk="1" hangingPunct="1"/>
            <a:r>
              <a:rPr lang="en-US" altLang="en-US" dirty="0"/>
              <a:t>IEEE 802 “</a:t>
            </a:r>
            <a:r>
              <a:rPr lang="en-US" altLang="en-US" i="1" dirty="0"/>
              <a:t>Network Enhancements for the Next Decade</a:t>
            </a:r>
            <a:r>
              <a:rPr lang="en-US" altLang="en-US" dirty="0"/>
              <a:t>”</a:t>
            </a:r>
            <a:br>
              <a:rPr lang="en-US" altLang="en-US" dirty="0"/>
            </a:br>
            <a:r>
              <a:rPr lang="en-US" altLang="en-US" dirty="0"/>
              <a:t>Industry Connections Activity</a:t>
            </a:r>
            <a:br>
              <a:rPr lang="en-US" altLang="en-US" dirty="0"/>
            </a:br>
            <a:r>
              <a:rPr lang="en-US" altLang="en-US" dirty="0"/>
              <a:t>(Nendica):</a:t>
            </a:r>
            <a:br>
              <a:rPr lang="en-US" altLang="en-US" dirty="0"/>
            </a:br>
            <a:r>
              <a:rPr lang="en-US" altLang="en-US" dirty="0"/>
              <a:t>Status Report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6FA23-9673-EE47-9888-9DA334EF12D4}"/>
              </a:ext>
            </a:extLst>
          </p:cNvPr>
          <p:cNvSpPr>
            <a:spLocks noGrp="1"/>
          </p:cNvSpPr>
          <p:nvPr>
            <p:ph type="title"/>
          </p:nvPr>
        </p:nvSpPr>
        <p:spPr>
          <a:xfrm>
            <a:off x="457200" y="476672"/>
            <a:ext cx="8229600" cy="1066800"/>
          </a:xfrm>
        </p:spPr>
        <p:txBody>
          <a:bodyPr/>
          <a:lstStyle/>
          <a:p>
            <a:pPr lvl="1"/>
            <a:r>
              <a:rPr lang="en-US" altLang="en-US" dirty="0"/>
              <a:t>Nendica Overview</a:t>
            </a:r>
            <a:endParaRPr lang="en-US" dirty="0"/>
          </a:p>
        </p:txBody>
      </p:sp>
      <p:sp>
        <p:nvSpPr>
          <p:cNvPr id="6" name="Slide Number Placeholder 5">
            <a:extLst>
              <a:ext uri="{FF2B5EF4-FFF2-40B4-BE49-F238E27FC236}">
                <a16:creationId xmlns:a16="http://schemas.microsoft.com/office/drawing/2014/main" id="{CB66E0AA-F98C-1145-A38A-A73BBB93ECEF}"/>
              </a:ext>
            </a:extLst>
          </p:cNvPr>
          <p:cNvSpPr>
            <a:spLocks noGrp="1"/>
          </p:cNvSpPr>
          <p:nvPr>
            <p:ph type="sldNum" sz="quarter" idx="12"/>
          </p:nvPr>
        </p:nvSpPr>
        <p:spPr/>
        <p:txBody>
          <a:bodyPr/>
          <a:lstStyle/>
          <a:p>
            <a:pPr>
              <a:defRPr/>
            </a:pPr>
            <a:fld id="{773CCF9D-5A26-E048-988B-EAFD589F4015}" type="slidenum">
              <a:rPr lang="en-US" altLang="en-US" smtClean="0"/>
              <a:pPr>
                <a:defRPr/>
              </a:pPr>
              <a:t>2</a:t>
            </a:fld>
            <a:endParaRPr lang="en-US" altLang="en-US"/>
          </a:p>
        </p:txBody>
      </p:sp>
      <p:graphicFrame>
        <p:nvGraphicFramePr>
          <p:cNvPr id="11" name="Table 10">
            <a:extLst>
              <a:ext uri="{FF2B5EF4-FFF2-40B4-BE49-F238E27FC236}">
                <a16:creationId xmlns:a16="http://schemas.microsoft.com/office/drawing/2014/main" id="{2A612C82-1EFF-A74B-9ACC-7D32093A2B71}"/>
              </a:ext>
            </a:extLst>
          </p:cNvPr>
          <p:cNvGraphicFramePr>
            <a:graphicFrameLocks noGrp="1"/>
          </p:cNvGraphicFramePr>
          <p:nvPr>
            <p:extLst/>
          </p:nvPr>
        </p:nvGraphicFramePr>
        <p:xfrm>
          <a:off x="179513" y="1377297"/>
          <a:ext cx="8756526" cy="6588981"/>
        </p:xfrm>
        <a:graphic>
          <a:graphicData uri="http://schemas.openxmlformats.org/drawingml/2006/table">
            <a:tbl>
              <a:tblPr/>
              <a:tblGrid>
                <a:gridCol w="8756526">
                  <a:extLst>
                    <a:ext uri="{9D8B030D-6E8A-4147-A177-3AD203B41FA5}">
                      <a16:colId xmlns:a16="http://schemas.microsoft.com/office/drawing/2014/main" val="1858020096"/>
                    </a:ext>
                  </a:extLst>
                </a:gridCol>
              </a:tblGrid>
              <a:tr h="134765">
                <a:tc>
                  <a:txBody>
                    <a:bodyPr/>
                    <a:lstStyle/>
                    <a:p>
                      <a:endParaRPr lang="en-US" sz="1400" dirty="0"/>
                    </a:p>
                  </a:txBody>
                  <a:tcPr marL="0" marR="0" marT="0" marB="0" anchor="ctr">
                    <a:lnL>
                      <a:noFill/>
                    </a:lnL>
                    <a:lnR>
                      <a:noFill/>
                    </a:lnR>
                    <a:lnT>
                      <a:noFill/>
                    </a:lnT>
                    <a:lnB>
                      <a:noFill/>
                    </a:lnB>
                  </a:tcPr>
                </a:tc>
                <a:extLst>
                  <a:ext uri="{0D108BD9-81ED-4DB2-BD59-A6C34878D82A}">
                    <a16:rowId xmlns:a16="http://schemas.microsoft.com/office/drawing/2014/main" val="904384780"/>
                  </a:ext>
                </a:extLst>
              </a:tr>
              <a:tr h="322876">
                <a:tc>
                  <a:txBody>
                    <a:bodyPr/>
                    <a:lstStyle/>
                    <a:p>
                      <a:pPr>
                        <a:lnSpc>
                          <a:spcPts val="2400"/>
                        </a:lnSpc>
                      </a:pPr>
                      <a:r>
                        <a:rPr lang="en-US" sz="1400" b="1" dirty="0">
                          <a:solidFill>
                            <a:srgbClr val="00BCF2"/>
                          </a:solidFill>
                          <a:effectLst/>
                          <a:latin typeface="Arial" panose="020B0604020202020204" pitchFamily="34" charset="0"/>
                          <a:hlinkClick r:id="rId2"/>
                        </a:rPr>
                        <a:t>About IEEE 802 Network Enhancements for the Next Decade Industry Connections (IC) Program</a:t>
                      </a:r>
                      <a:endParaRPr lang="en-US" sz="1400" dirty="0">
                        <a:effectLst/>
                      </a:endParaRPr>
                    </a:p>
                  </a:txBody>
                  <a:tcPr marL="0" marR="0" marT="0" marB="23397" anchor="ctr">
                    <a:lnL>
                      <a:noFill/>
                    </a:lnL>
                    <a:lnR>
                      <a:noFill/>
                    </a:lnR>
                    <a:lnT>
                      <a:noFill/>
                    </a:lnT>
                    <a:lnB>
                      <a:noFill/>
                    </a:lnB>
                  </a:tcPr>
                </a:tc>
                <a:extLst>
                  <a:ext uri="{0D108BD9-81ED-4DB2-BD59-A6C34878D82A}">
                    <a16:rowId xmlns:a16="http://schemas.microsoft.com/office/drawing/2014/main" val="3051752977"/>
                  </a:ext>
                </a:extLst>
              </a:tr>
              <a:tr h="2213336">
                <a:tc>
                  <a:txBody>
                    <a:bodyPr/>
                    <a:lstStyle/>
                    <a:p>
                      <a:pPr>
                        <a:lnSpc>
                          <a:spcPts val="1350"/>
                        </a:lnSpc>
                      </a:pPr>
                      <a:r>
                        <a:rPr lang="en-US" sz="1400" dirty="0">
                          <a:solidFill>
                            <a:srgbClr val="000000"/>
                          </a:solidFill>
                          <a:effectLst/>
                          <a:latin typeface="Arial" panose="020B0604020202020204" pitchFamily="34" charset="0"/>
                        </a:rPr>
                        <a:t>The mobile industry is currently pursuing the development of the next generation mobile communication networks fulfilling the requirements for extreme mobile broadband, massive machine-type communication, and ultra-reliable and low latency communications as specified in ITU-R M.2083 for IMT-2020.</a:t>
                      </a:r>
                    </a:p>
                    <a:p>
                      <a:pPr>
                        <a:lnSpc>
                          <a:spcPts val="1350"/>
                        </a:lnSpc>
                      </a:pPr>
                      <a:endParaRPr lang="en-US" sz="1400" dirty="0">
                        <a:effectLst/>
                      </a:endParaRPr>
                    </a:p>
                    <a:p>
                      <a:pPr>
                        <a:lnSpc>
                          <a:spcPts val="1350"/>
                        </a:lnSpc>
                      </a:pPr>
                      <a:r>
                        <a:rPr lang="en-US" sz="1400" dirty="0">
                          <a:solidFill>
                            <a:srgbClr val="000000"/>
                          </a:solidFill>
                          <a:effectLst/>
                          <a:latin typeface="Arial" panose="020B0604020202020204" pitchFamily="34" charset="0"/>
                        </a:rPr>
                        <a:t>IEEE 802 technologies are mainly deployed in communication infrastructures outside of the IMT domain. Therefore, to address emerging network requirements, the IEEE 802 LAN/MAN Standards Committee is launching a new initiative under the </a:t>
                      </a:r>
                      <a:r>
                        <a:rPr lang="en-US" sz="1400" b="1" dirty="0">
                          <a:solidFill>
                            <a:srgbClr val="000000"/>
                          </a:solidFill>
                          <a:effectLst/>
                          <a:latin typeface="Arial" panose="020B0604020202020204" pitchFamily="34" charset="0"/>
                          <a:hlinkClick r:id="rId3"/>
                        </a:rPr>
                        <a:t>IEEE Standards Association (IEEE-SA) Industry Connections Program.</a:t>
                      </a:r>
                      <a:r>
                        <a:rPr lang="en-US" sz="1400" dirty="0">
                          <a:solidFill>
                            <a:srgbClr val="000000"/>
                          </a:solidFill>
                          <a:effectLst/>
                          <a:latin typeface="Arial" panose="020B0604020202020204" pitchFamily="34" charset="0"/>
                        </a:rPr>
                        <a:t> This activity will assess emerging requirements for IEEE 802 based communication infrastructures, identify commonalities, gaps, and trends not currently addressed by IEEE 802 standards and projects, and facilitate building industry consensus towards proposals to initiate new standards development efforts.</a:t>
                      </a:r>
                    </a:p>
                    <a:p>
                      <a:pPr>
                        <a:lnSpc>
                          <a:spcPts val="1350"/>
                        </a:lnSpc>
                      </a:pPr>
                      <a:endParaRPr lang="en-US" sz="1400" b="1" dirty="0">
                        <a:solidFill>
                          <a:srgbClr val="2F4F4F"/>
                        </a:solidFill>
                        <a:effectLst/>
                        <a:latin typeface="Arial" panose="020B0604020202020204" pitchFamily="34" charset="0"/>
                      </a:endParaRPr>
                    </a:p>
                    <a:p>
                      <a:pPr>
                        <a:lnSpc>
                          <a:spcPts val="1350"/>
                        </a:lnSpc>
                      </a:pPr>
                      <a:r>
                        <a:rPr lang="en-US" sz="1400" b="1" dirty="0">
                          <a:solidFill>
                            <a:srgbClr val="2F4F4F"/>
                          </a:solidFill>
                          <a:effectLst/>
                          <a:latin typeface="Arial" panose="020B0604020202020204" pitchFamily="34" charset="0"/>
                        </a:rPr>
                        <a:t>Project activities and deliverables</a:t>
                      </a:r>
                      <a:endParaRPr lang="en-US" sz="1400" dirty="0">
                        <a:effectLst/>
                      </a:endParaRPr>
                    </a:p>
                    <a:p>
                      <a:pPr>
                        <a:lnSpc>
                          <a:spcPts val="1350"/>
                        </a:lnSpc>
                      </a:pPr>
                      <a:r>
                        <a:rPr lang="en-US" sz="1400" dirty="0">
                          <a:solidFill>
                            <a:srgbClr val="000000"/>
                          </a:solidFill>
                          <a:effectLst/>
                          <a:latin typeface="Arial" panose="020B0604020202020204" pitchFamily="34" charset="0"/>
                        </a:rPr>
                        <a:t>Participants in this activity may work on the following outputs:</a:t>
                      </a:r>
                      <a:endParaRPr lang="en-US" sz="1400" dirty="0">
                        <a:effectLst/>
                      </a:endParaRPr>
                    </a:p>
                    <a:p>
                      <a:pPr marL="0">
                        <a:lnSpc>
                          <a:spcPts val="1350"/>
                        </a:lnSpc>
                        <a:buFont typeface="Arial" panose="020B0604020202020204" pitchFamily="34" charset="0"/>
                        <a:buChar char="•"/>
                      </a:pPr>
                      <a:r>
                        <a:rPr lang="en-US" sz="1400" dirty="0">
                          <a:solidFill>
                            <a:srgbClr val="000000"/>
                          </a:solidFill>
                          <a:effectLst/>
                          <a:latin typeface="Arial" panose="020B0604020202020204" pitchFamily="34" charset="0"/>
                        </a:rPr>
                        <a:t>A report documenting the findings of the IC activity, with recommendations regarding new standardization topics, documentation of use cases and user needs for those topics, and proposed organizational approaches to ensure effective participation from user communities. It is expected that the first draft of the report documenting the findings of this IC activity will be available in March 2018.</a:t>
                      </a:r>
                      <a:endParaRPr lang="en-US" sz="1400" dirty="0">
                        <a:solidFill>
                          <a:srgbClr val="000000"/>
                        </a:solidFill>
                        <a:effectLst/>
                      </a:endParaRPr>
                    </a:p>
                    <a:p>
                      <a:pPr>
                        <a:lnSpc>
                          <a:spcPts val="1350"/>
                        </a:lnSpc>
                      </a:pPr>
                      <a:endParaRPr lang="en-US" sz="1400" b="1" dirty="0">
                        <a:solidFill>
                          <a:srgbClr val="2F4F4F"/>
                        </a:solidFill>
                        <a:effectLst/>
                        <a:latin typeface="Arial" panose="020B0604020202020204" pitchFamily="34" charset="0"/>
                      </a:endParaRPr>
                    </a:p>
                    <a:p>
                      <a:pPr>
                        <a:lnSpc>
                          <a:spcPts val="1350"/>
                        </a:lnSpc>
                      </a:pPr>
                      <a:r>
                        <a:rPr lang="en-US" sz="1400" b="1" dirty="0">
                          <a:solidFill>
                            <a:srgbClr val="2F4F4F"/>
                          </a:solidFill>
                          <a:effectLst/>
                          <a:latin typeface="Arial" panose="020B0604020202020204" pitchFamily="34" charset="0"/>
                        </a:rPr>
                        <a:t>Stakeholders - Who should join</a:t>
                      </a:r>
                      <a:endParaRPr lang="en-US" sz="1400" dirty="0">
                        <a:effectLst/>
                      </a:endParaRPr>
                    </a:p>
                    <a:p>
                      <a:pPr>
                        <a:lnSpc>
                          <a:spcPts val="1350"/>
                        </a:lnSpc>
                      </a:pPr>
                      <a:r>
                        <a:rPr lang="en-US" sz="1400" dirty="0">
                          <a:solidFill>
                            <a:srgbClr val="000000"/>
                          </a:solidFill>
                          <a:effectLst/>
                          <a:latin typeface="Arial" panose="020B0604020202020204" pitchFamily="34" charset="0"/>
                        </a:rPr>
                        <a:t>Stakeholders may include but are not limited to:</a:t>
                      </a:r>
                      <a:endParaRPr lang="en-US" sz="1400" dirty="0">
                        <a:effectLst/>
                      </a:endParaRPr>
                    </a:p>
                    <a:p>
                      <a:pPr marL="0">
                        <a:lnSpc>
                          <a:spcPts val="1350"/>
                        </a:lnSpc>
                        <a:buFont typeface="Arial" panose="020B0604020202020204" pitchFamily="34" charset="0"/>
                        <a:buChar char="•"/>
                      </a:pPr>
                      <a:r>
                        <a:rPr lang="en-US" sz="1400" dirty="0">
                          <a:solidFill>
                            <a:srgbClr val="000000"/>
                          </a:solidFill>
                          <a:effectLst/>
                          <a:latin typeface="Arial" panose="020B0604020202020204" pitchFamily="34" charset="0"/>
                        </a:rPr>
                        <a:t>Users and producers of systems and components for networking systems, high performance computing, cloud computing, telecommunications carriers, automotive, intelligent transport systems, eHealth, smart cities, </a:t>
                      </a:r>
                      <a:r>
                        <a:rPr lang="en-US" sz="1400" dirty="0" err="1">
                          <a:solidFill>
                            <a:srgbClr val="000000"/>
                          </a:solidFill>
                          <a:effectLst/>
                          <a:latin typeface="Arial" panose="020B0604020202020204" pitchFamily="34" charset="0"/>
                        </a:rPr>
                        <a:t>IoT</a:t>
                      </a:r>
                      <a:r>
                        <a:rPr lang="en-US" sz="1400" dirty="0">
                          <a:solidFill>
                            <a:srgbClr val="000000"/>
                          </a:solidFill>
                          <a:effectLst/>
                          <a:latin typeface="Arial" panose="020B0604020202020204" pitchFamily="34" charset="0"/>
                        </a:rPr>
                        <a:t>, and industrial applications</a:t>
                      </a:r>
                      <a:endParaRPr lang="en-US" sz="1400" dirty="0">
                        <a:solidFill>
                          <a:srgbClr val="000000"/>
                        </a:solidFill>
                        <a:effectLst/>
                      </a:endParaRPr>
                    </a:p>
                  </a:txBody>
                  <a:tcPr marL="0" marR="0" marT="0" marB="116984" anchor="ctr">
                    <a:lnL>
                      <a:noFill/>
                    </a:lnL>
                    <a:lnR>
                      <a:noFill/>
                    </a:lnR>
                    <a:lnT>
                      <a:noFill/>
                    </a:lnT>
                    <a:lnB>
                      <a:noFill/>
                    </a:lnB>
                  </a:tcPr>
                </a:tc>
                <a:extLst>
                  <a:ext uri="{0D108BD9-81ED-4DB2-BD59-A6C34878D82A}">
                    <a16:rowId xmlns:a16="http://schemas.microsoft.com/office/drawing/2014/main" val="3527830277"/>
                  </a:ext>
                </a:extLst>
              </a:tr>
              <a:tr h="140381">
                <a:tc>
                  <a:txBody>
                    <a:bodyPr/>
                    <a:lstStyle/>
                    <a:p>
                      <a:pPr algn="ctr"/>
                      <a:endParaRPr lang="en-US" sz="1400" dirty="0">
                        <a:effectLst/>
                      </a:endParaRPr>
                    </a:p>
                  </a:txBody>
                  <a:tcPr marL="0" marR="0" marT="0" marB="0">
                    <a:lnL>
                      <a:noFill/>
                    </a:lnL>
                    <a:lnR>
                      <a:noFill/>
                    </a:lnR>
                    <a:lnT>
                      <a:noFill/>
                    </a:lnT>
                    <a:lnB>
                      <a:noFill/>
                    </a:lnB>
                    <a:solidFill>
                      <a:srgbClr val="FFFFFF"/>
                    </a:solidFill>
                  </a:tcPr>
                </a:tc>
                <a:extLst>
                  <a:ext uri="{0D108BD9-81ED-4DB2-BD59-A6C34878D82A}">
                    <a16:rowId xmlns:a16="http://schemas.microsoft.com/office/drawing/2014/main" val="2543727768"/>
                  </a:ext>
                </a:extLst>
              </a:tr>
              <a:tr h="173136">
                <a:tc>
                  <a:txBody>
                    <a:bodyPr/>
                    <a:lstStyle/>
                    <a:p>
                      <a:pPr>
                        <a:lnSpc>
                          <a:spcPts val="2400"/>
                        </a:lnSpc>
                      </a:pPr>
                      <a:endParaRPr lang="en-US" sz="1400" dirty="0">
                        <a:effectLst/>
                      </a:endParaRPr>
                    </a:p>
                  </a:txBody>
                  <a:tcPr marL="0" marR="0" marT="0" marB="23397" anchor="ctr">
                    <a:lnL>
                      <a:noFill/>
                    </a:lnL>
                    <a:lnR>
                      <a:noFill/>
                    </a:lnR>
                    <a:lnT>
                      <a:noFill/>
                    </a:lnT>
                    <a:lnB>
                      <a:noFill/>
                    </a:lnB>
                  </a:tcPr>
                </a:tc>
                <a:extLst>
                  <a:ext uri="{0D108BD9-81ED-4DB2-BD59-A6C34878D82A}">
                    <a16:rowId xmlns:a16="http://schemas.microsoft.com/office/drawing/2014/main" val="1619273294"/>
                  </a:ext>
                </a:extLst>
              </a:tr>
              <a:tr h="1339856">
                <a:tc>
                  <a:txBody>
                    <a:bodyPr/>
                    <a:lstStyle/>
                    <a:p>
                      <a:pPr>
                        <a:lnSpc>
                          <a:spcPts val="1350"/>
                        </a:lnSpc>
                      </a:pPr>
                      <a:endParaRPr lang="en-US" sz="1400" dirty="0">
                        <a:solidFill>
                          <a:srgbClr val="000000"/>
                        </a:solidFill>
                        <a:effectLst/>
                      </a:endParaRPr>
                    </a:p>
                  </a:txBody>
                  <a:tcPr marL="0" marR="0" marT="0" marB="116984" anchor="ctr">
                    <a:lnL>
                      <a:noFill/>
                    </a:lnL>
                    <a:lnR>
                      <a:noFill/>
                    </a:lnR>
                    <a:lnT>
                      <a:noFill/>
                    </a:lnT>
                    <a:lnB>
                      <a:noFill/>
                    </a:lnB>
                  </a:tcPr>
                </a:tc>
                <a:extLst>
                  <a:ext uri="{0D108BD9-81ED-4DB2-BD59-A6C34878D82A}">
                    <a16:rowId xmlns:a16="http://schemas.microsoft.com/office/drawing/2014/main" val="526411104"/>
                  </a:ext>
                </a:extLst>
              </a:tr>
            </a:tbl>
          </a:graphicData>
        </a:graphic>
      </p:graphicFrame>
      <p:sp>
        <p:nvSpPr>
          <p:cNvPr id="12" name="AutoShape 3">
            <a:extLst>
              <a:ext uri="{FF2B5EF4-FFF2-40B4-BE49-F238E27FC236}">
                <a16:creationId xmlns:a16="http://schemas.microsoft.com/office/drawing/2014/main" id="{34102718-765F-294F-89DC-A57CDA9B0E7C}"/>
              </a:ext>
            </a:extLst>
          </p:cNvPr>
          <p:cNvSpPr>
            <a:spLocks noChangeAspect="1" noChangeArrowheads="1"/>
          </p:cNvSpPr>
          <p:nvPr/>
        </p:nvSpPr>
        <p:spPr bwMode="auto">
          <a:xfrm>
            <a:off x="-5107870" y="1377048"/>
            <a:ext cx="23765628" cy="127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938875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FB97C708-9429-D848-8D0F-31B3C7040A30}"/>
              </a:ext>
            </a:extLst>
          </p:cNvPr>
          <p:cNvSpPr>
            <a:spLocks noGrp="1"/>
          </p:cNvSpPr>
          <p:nvPr>
            <p:ph type="title"/>
          </p:nvPr>
        </p:nvSpPr>
        <p:spPr>
          <a:xfrm>
            <a:off x="457200" y="548680"/>
            <a:ext cx="8229600" cy="1066800"/>
          </a:xfrm>
        </p:spPr>
        <p:txBody>
          <a:bodyPr/>
          <a:lstStyle/>
          <a:p>
            <a:r>
              <a:rPr lang="en-US" altLang="en-US" dirty="0"/>
              <a:t>Nendica Leadership</a:t>
            </a:r>
            <a:endParaRPr lang="en-US" altLang="en-US" i="1" dirty="0"/>
          </a:p>
        </p:txBody>
      </p:sp>
      <p:sp>
        <p:nvSpPr>
          <p:cNvPr id="32770" name="Content Placeholder 2">
            <a:extLst>
              <a:ext uri="{FF2B5EF4-FFF2-40B4-BE49-F238E27FC236}">
                <a16:creationId xmlns:a16="http://schemas.microsoft.com/office/drawing/2014/main" id="{4201D9E3-EE16-0742-BBFE-2426E770843D}"/>
              </a:ext>
            </a:extLst>
          </p:cNvPr>
          <p:cNvSpPr>
            <a:spLocks noGrp="1"/>
          </p:cNvSpPr>
          <p:nvPr>
            <p:ph idx="1"/>
          </p:nvPr>
        </p:nvSpPr>
        <p:spPr>
          <a:xfrm>
            <a:off x="457200" y="1916832"/>
            <a:ext cx="8229600" cy="4608512"/>
          </a:xfrm>
        </p:spPr>
        <p:txBody>
          <a:bodyPr/>
          <a:lstStyle/>
          <a:p>
            <a:r>
              <a:rPr lang="en-US" altLang="en-US" dirty="0"/>
              <a:t>Nendica Chair</a:t>
            </a:r>
          </a:p>
          <a:p>
            <a:pPr lvl="1"/>
            <a:r>
              <a:rPr lang="en-US" altLang="en-US" dirty="0"/>
              <a:t>Roger Marks</a:t>
            </a:r>
          </a:p>
          <a:p>
            <a:r>
              <a:rPr lang="en-US" altLang="en-US" dirty="0"/>
              <a:t>Meeting Secretary</a:t>
            </a:r>
          </a:p>
          <a:p>
            <a:pPr lvl="1"/>
            <a:r>
              <a:rPr lang="en-US" altLang="en-US" dirty="0"/>
              <a:t>Wang Hao</a:t>
            </a:r>
          </a:p>
          <a:p>
            <a:r>
              <a:rPr lang="en-US" altLang="en-US" dirty="0"/>
              <a:t>Report editors</a:t>
            </a:r>
          </a:p>
          <a:p>
            <a:pPr lvl="1"/>
            <a:r>
              <a:rPr lang="en-US" altLang="en-US" dirty="0"/>
              <a:t>Nader </a:t>
            </a:r>
            <a:r>
              <a:rPr lang="en-US" altLang="en-US" dirty="0" err="1"/>
              <a:t>Zein</a:t>
            </a:r>
            <a:r>
              <a:rPr lang="en-US" altLang="en-US" dirty="0"/>
              <a:t> &amp; Paul Congdon</a:t>
            </a:r>
          </a:p>
          <a:p>
            <a:r>
              <a:rPr lang="en-US" altLang="en-US" dirty="0"/>
              <a:t>IEEE 802.1 Chair</a:t>
            </a:r>
          </a:p>
          <a:p>
            <a:pPr lvl="1"/>
            <a:r>
              <a:rPr lang="en-US" altLang="en-US" dirty="0"/>
              <a:t>Glenn Parsons</a:t>
            </a:r>
          </a:p>
          <a:p>
            <a:r>
              <a:rPr lang="en-US" altLang="en-US" dirty="0"/>
              <a:t>IEEE 802.1 Acting Chair</a:t>
            </a:r>
          </a:p>
          <a:p>
            <a:pPr lvl="1"/>
            <a:r>
              <a:rPr lang="en-US" altLang="en-US" dirty="0"/>
              <a:t>John Messenger</a:t>
            </a:r>
          </a:p>
        </p:txBody>
      </p:sp>
      <p:sp>
        <p:nvSpPr>
          <p:cNvPr id="32773" name="Slide Number Placeholder 5">
            <a:extLst>
              <a:ext uri="{FF2B5EF4-FFF2-40B4-BE49-F238E27FC236}">
                <a16:creationId xmlns:a16="http://schemas.microsoft.com/office/drawing/2014/main" id="{95252CC2-D488-A34D-8457-21784286B18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476464-6F7B-8C47-97F8-638A69C95F16}" type="slidenum">
              <a:rPr lang="en-US" altLang="en-US" smtClean="0">
                <a:solidFill>
                  <a:srgbClr val="FFFFFF"/>
                </a:solidFill>
              </a:rPr>
              <a:pPr/>
              <a:t>3</a:t>
            </a:fld>
            <a:endParaRPr lang="en-US" altLang="en-US">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AAF3AE1-3D7E-6F4C-A416-6FDB0DADDA8D}"/>
              </a:ext>
            </a:extLst>
          </p:cNvPr>
          <p:cNvSpPr>
            <a:spLocks noGrp="1"/>
          </p:cNvSpPr>
          <p:nvPr>
            <p:ph type="title"/>
          </p:nvPr>
        </p:nvSpPr>
        <p:spPr>
          <a:xfrm>
            <a:off x="457200" y="260648"/>
            <a:ext cx="8229600" cy="1066800"/>
          </a:xfrm>
        </p:spPr>
        <p:txBody>
          <a:bodyPr/>
          <a:lstStyle/>
          <a:p>
            <a:pPr eaLnBrk="1" hangingPunct="1"/>
            <a:r>
              <a:rPr lang="en-US" altLang="en-US" dirty="0"/>
              <a:t>Nendica Overview</a:t>
            </a:r>
          </a:p>
        </p:txBody>
      </p:sp>
      <p:sp>
        <p:nvSpPr>
          <p:cNvPr id="28674" name="Content Placeholder 2">
            <a:extLst>
              <a:ext uri="{FF2B5EF4-FFF2-40B4-BE49-F238E27FC236}">
                <a16:creationId xmlns:a16="http://schemas.microsoft.com/office/drawing/2014/main" id="{8A7BEFC1-87A1-104A-8E20-C8DED6F3BFCA}"/>
              </a:ext>
            </a:extLst>
          </p:cNvPr>
          <p:cNvSpPr>
            <a:spLocks noGrp="1"/>
          </p:cNvSpPr>
          <p:nvPr>
            <p:ph idx="1"/>
          </p:nvPr>
        </p:nvSpPr>
        <p:spPr>
          <a:xfrm>
            <a:off x="237618" y="1124744"/>
            <a:ext cx="8478838" cy="5400600"/>
          </a:xfrm>
        </p:spPr>
        <p:txBody>
          <a:bodyPr/>
          <a:lstStyle/>
          <a:p>
            <a:pPr eaLnBrk="1" hangingPunct="1"/>
            <a:r>
              <a:rPr lang="en-US" altLang="en-US" sz="2000" dirty="0"/>
              <a:t>Voting</a:t>
            </a:r>
          </a:p>
          <a:p>
            <a:pPr lvl="1" eaLnBrk="1" hangingPunct="1"/>
            <a:r>
              <a:rPr lang="en-US" altLang="en-US" sz="1800" dirty="0"/>
              <a:t>While operating as a subgroup under IEEE 802.1, any person attending a meeting may vote on all motions (including recommending approval of the deliverables). A vote is carried by 75% of those present and voting Approve or Disapprove.</a:t>
            </a:r>
          </a:p>
          <a:p>
            <a:pPr eaLnBrk="1" hangingPunct="1"/>
            <a:r>
              <a:rPr lang="en-US" altLang="en-US" sz="2000" dirty="0"/>
              <a:t>Attendance</a:t>
            </a:r>
          </a:p>
          <a:p>
            <a:pPr lvl="1" eaLnBrk="1" hangingPunct="1"/>
            <a:r>
              <a:rPr lang="en-US" altLang="en-US" sz="1800" dirty="0"/>
              <a:t>log: IMAT, under 802.1 &lt;</a:t>
            </a:r>
            <a:r>
              <a:rPr lang="en-US" altLang="en-US" sz="1800" dirty="0">
                <a:hlinkClick r:id="rId2"/>
              </a:rPr>
              <a:t>https://imat.ieee.org</a:t>
            </a:r>
            <a:r>
              <a:rPr lang="en-US" altLang="en-US" sz="1800" dirty="0"/>
              <a:t>&gt;</a:t>
            </a:r>
          </a:p>
          <a:p>
            <a:pPr lvl="1" eaLnBrk="1" hangingPunct="1"/>
            <a:r>
              <a:rPr lang="en-US" altLang="en-US" sz="1800" dirty="0"/>
              <a:t>“reciprocal” attendance policy is per home WG</a:t>
            </a:r>
          </a:p>
          <a:p>
            <a:pPr eaLnBrk="1" hangingPunct="1"/>
            <a:r>
              <a:rPr lang="en-US" altLang="en-US" sz="2000" dirty="0"/>
              <a:t>Nendica Activity Authorization</a:t>
            </a:r>
          </a:p>
          <a:p>
            <a:pPr lvl="1" eaLnBrk="1" hangingPunct="1"/>
            <a:r>
              <a:rPr lang="en-US" altLang="en-US" sz="1800" dirty="0"/>
              <a:t>Until March 2019 (should target November 2018 for renewal decision)</a:t>
            </a:r>
          </a:p>
          <a:p>
            <a:pPr eaLnBrk="1" hangingPunct="1"/>
            <a:r>
              <a:rPr lang="en-US" altLang="en-US" sz="2000" dirty="0"/>
              <a:t>Document storage – 802.1 website &amp; mentor </a:t>
            </a:r>
          </a:p>
          <a:p>
            <a:pPr lvl="1" eaLnBrk="1" hangingPunct="1"/>
            <a:r>
              <a:rPr lang="en-US" altLang="en-US" sz="1800" dirty="0">
                <a:hlinkClick r:id="rId3"/>
              </a:rPr>
              <a:t>http://1.ieee802.org/802-nend/</a:t>
            </a:r>
            <a:r>
              <a:rPr lang="en-US" altLang="en-US" sz="1800" dirty="0"/>
              <a:t> </a:t>
            </a:r>
          </a:p>
          <a:p>
            <a:pPr lvl="1" eaLnBrk="1" hangingPunct="1"/>
            <a:r>
              <a:rPr lang="en-US" altLang="en-US" sz="1800" dirty="0">
                <a:hlinkClick r:id="rId4"/>
              </a:rPr>
              <a:t>https://mentor.ieee.org/802.1/documents?is_group=ICne</a:t>
            </a:r>
            <a:r>
              <a:rPr lang="en-US" altLang="en-US" sz="1800" dirty="0"/>
              <a:t> </a:t>
            </a:r>
          </a:p>
          <a:p>
            <a:pPr eaLnBrk="1" hangingPunct="1"/>
            <a:r>
              <a:rPr lang="en-US" altLang="en-US" sz="2000" dirty="0"/>
              <a:t>Mailing List</a:t>
            </a:r>
          </a:p>
          <a:p>
            <a:pPr lvl="1" eaLnBrk="1" hangingPunct="1"/>
            <a:r>
              <a:rPr lang="en-US" altLang="en-US" sz="1800" dirty="0"/>
              <a:t>STDS-802-NEND@LISTSERV.IEEE.ORG</a:t>
            </a:r>
          </a:p>
          <a:p>
            <a:pPr lvl="1" eaLnBrk="1" hangingPunct="1"/>
            <a:r>
              <a:rPr lang="en-US" altLang="en-US" sz="1800" dirty="0"/>
              <a:t>Archive: </a:t>
            </a:r>
            <a:r>
              <a:rPr lang="en-US" altLang="en-US" sz="1800" dirty="0">
                <a:hlinkClick r:id="rId5"/>
              </a:rPr>
              <a:t>https://listserv.ieee.org/cgi-bin/wa?A0=STDS-802-NEND</a:t>
            </a:r>
            <a:endParaRPr lang="en-US" altLang="en-US" sz="1800" dirty="0"/>
          </a:p>
          <a:p>
            <a:pPr lvl="1" eaLnBrk="1" hangingPunct="1"/>
            <a:r>
              <a:rPr lang="en-US" altLang="en-US" sz="1800" dirty="0"/>
              <a:t>Join: </a:t>
            </a:r>
            <a:r>
              <a:rPr lang="en-US" altLang="en-US" sz="1800" dirty="0">
                <a:hlinkClick r:id="rId6"/>
              </a:rPr>
              <a:t>http://listserv.ieee.org/cgi-bin/wa?SUBED1=STDS-802-NEND&amp;A=1</a:t>
            </a:r>
            <a:endParaRPr lang="en-US" altLang="en-US" sz="1800" dirty="0"/>
          </a:p>
        </p:txBody>
      </p:sp>
      <p:sp>
        <p:nvSpPr>
          <p:cNvPr id="28677" name="Slide Number Placeholder 5">
            <a:extLst>
              <a:ext uri="{FF2B5EF4-FFF2-40B4-BE49-F238E27FC236}">
                <a16:creationId xmlns:a16="http://schemas.microsoft.com/office/drawing/2014/main" id="{B1AD260A-CB97-AF40-9BCF-C3F07A24DB1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F5CEC015-9072-D340-948E-B986E3DEA128}" type="slidenum">
              <a:rPr lang="en-US" altLang="en-US" sz="1800" smtClean="0">
                <a:solidFill>
                  <a:srgbClr val="FFFFFF"/>
                </a:solidFill>
                <a:latin typeface="Arial" panose="020B0604020202020204" pitchFamily="34" charset="0"/>
              </a:rPr>
              <a:pPr>
                <a:spcBef>
                  <a:spcPct val="0"/>
                </a:spcBef>
                <a:buClrTx/>
                <a:buFontTx/>
                <a:buNone/>
              </a:pPr>
              <a:t>4</a:t>
            </a:fld>
            <a:endParaRPr lang="en-US" altLang="en-US" sz="1800">
              <a:solidFill>
                <a:srgbClr val="FFFFFF"/>
              </a:solidFill>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a:t>Nendica Meeting, 12-13 March 2018</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5</a:t>
            </a:fld>
            <a:endParaRPr lang="en-US" altLang="en-US" sz="1800">
              <a:solidFill>
                <a:srgbClr val="FFFFFF"/>
              </a:solidFill>
              <a:latin typeface="Arial" panose="020B0604020202020204" pitchFamily="34" charset="0"/>
            </a:endParaRPr>
          </a:p>
        </p:txBody>
      </p:sp>
      <p:sp>
        <p:nvSpPr>
          <p:cNvPr id="8" name="Content Placeholder 2">
            <a:extLst>
              <a:ext uri="{FF2B5EF4-FFF2-40B4-BE49-F238E27FC236}">
                <a16:creationId xmlns:a16="http://schemas.microsoft.com/office/drawing/2014/main" id="{9D3C9796-E749-EC4C-AB9A-F772A2300FED}"/>
              </a:ext>
            </a:extLst>
          </p:cNvPr>
          <p:cNvSpPr>
            <a:spLocks noGrp="1"/>
          </p:cNvSpPr>
          <p:nvPr>
            <p:ph idx="1"/>
          </p:nvPr>
        </p:nvSpPr>
        <p:spPr>
          <a:xfrm>
            <a:off x="374848" y="908720"/>
            <a:ext cx="8229600" cy="5587156"/>
          </a:xfrm>
        </p:spPr>
        <p:txBody>
          <a:bodyPr/>
          <a:lstStyle/>
          <a:p>
            <a:pPr>
              <a:tabLst>
                <a:tab pos="7772400" algn="l"/>
              </a:tabLst>
            </a:pPr>
            <a:r>
              <a:rPr lang="en-US" altLang="en-US" sz="2400" dirty="0"/>
              <a:t>Tuesday, 19:30-22:30; Wednesday 08:00-10:00</a:t>
            </a:r>
            <a:endParaRPr lang="en-US" altLang="en-US" sz="2200" dirty="0"/>
          </a:p>
          <a:p>
            <a:pPr>
              <a:tabLst>
                <a:tab pos="7772400" algn="l"/>
              </a:tabLst>
            </a:pPr>
            <a:r>
              <a:rPr lang="en-US" altLang="en-US" sz="2400" dirty="0"/>
              <a:t>Detailed agenda: </a:t>
            </a:r>
            <a:r>
              <a:rPr lang="en-US" altLang="en-US" sz="2400" dirty="0">
                <a:hlinkClick r:id="rId2"/>
              </a:rPr>
              <a:t>802.1-19-0024-00</a:t>
            </a:r>
            <a:endParaRPr lang="en-US" altLang="en-US" sz="2200" dirty="0"/>
          </a:p>
          <a:p>
            <a:pPr>
              <a:tabLst>
                <a:tab pos="7772400" algn="l"/>
              </a:tabLst>
            </a:pPr>
            <a:r>
              <a:rPr lang="en-US" altLang="en-US" sz="2400" dirty="0"/>
              <a:t>Key meeting topics:</a:t>
            </a:r>
          </a:p>
          <a:p>
            <a:pPr lvl="1">
              <a:tabLst>
                <a:tab pos="7772400" algn="l"/>
              </a:tabLst>
            </a:pPr>
            <a:r>
              <a:rPr lang="en-US" altLang="en-US" sz="2000" dirty="0"/>
              <a:t>Address any comments on ICAID renewal</a:t>
            </a:r>
            <a:endParaRPr lang="en-GB" altLang="en-US" sz="2000" dirty="0"/>
          </a:p>
          <a:p>
            <a:pPr lvl="1">
              <a:tabLst>
                <a:tab pos="7772400" algn="l"/>
              </a:tabLst>
            </a:pPr>
            <a:r>
              <a:rPr lang="en-US" altLang="en-US" sz="2000" dirty="0"/>
              <a:t>Work Item: Flexible Factory IoT</a:t>
            </a:r>
          </a:p>
          <a:p>
            <a:pPr marL="887413" lvl="3" indent="-255588">
              <a:tabLst>
                <a:tab pos="7772400" algn="l"/>
              </a:tabLst>
            </a:pPr>
            <a:r>
              <a:rPr lang="en-US" altLang="en-US" sz="1800" dirty="0"/>
              <a:t>Prepare for second ballot</a:t>
            </a:r>
            <a:endParaRPr lang="en-CA" altLang="en-US" sz="1800" dirty="0"/>
          </a:p>
          <a:p>
            <a:pPr lvl="1">
              <a:tabLst>
                <a:tab pos="7772400" algn="l"/>
              </a:tabLst>
            </a:pPr>
            <a:r>
              <a:rPr lang="en-US" altLang="en-US" sz="2000" dirty="0"/>
              <a:t>802.21 Study Group topic: "The Network Relevance in VR"</a:t>
            </a:r>
          </a:p>
          <a:p>
            <a:pPr lvl="1">
              <a:tabLst>
                <a:tab pos="7772400" algn="l"/>
              </a:tabLst>
            </a:pPr>
            <a:r>
              <a:rPr lang="en-US" altLang="en-US" sz="2000" dirty="0"/>
              <a:t>Work Item: </a:t>
            </a:r>
            <a:r>
              <a:rPr lang="en-GB" altLang="en-US" sz="2000" dirty="0"/>
              <a:t>Lossless Network for Data </a:t>
            </a:r>
            <a:r>
              <a:rPr lang="en-GB" altLang="en-US" sz="2000" dirty="0" err="1"/>
              <a:t>Centers</a:t>
            </a:r>
            <a:r>
              <a:rPr lang="en-GB" altLang="en-US" sz="2000" dirty="0"/>
              <a:t> </a:t>
            </a:r>
          </a:p>
          <a:p>
            <a:pPr lvl="2">
              <a:tabLst>
                <a:tab pos="7772400" algn="l"/>
              </a:tabLst>
            </a:pPr>
            <a:r>
              <a:rPr lang="en-US" altLang="en-US" sz="1800" dirty="0"/>
              <a:t>Discuss possible revision activity</a:t>
            </a:r>
          </a:p>
          <a:p>
            <a:pPr lvl="2">
              <a:tabLst>
                <a:tab pos="7772400" algn="l"/>
              </a:tabLst>
            </a:pPr>
            <a:r>
              <a:rPr lang="en-US" altLang="en-US" sz="1800" dirty="0"/>
              <a:t>Possible coordinated track at NANOG meeting, 2019-06	</a:t>
            </a:r>
            <a:endParaRPr lang="en-US" altLang="en-US" sz="2000" dirty="0"/>
          </a:p>
          <a:p>
            <a:pPr lvl="1" eaLnBrk="1" hangingPunct="1">
              <a:tabLst>
                <a:tab pos="7772400" algn="l"/>
              </a:tabLst>
            </a:pPr>
            <a:r>
              <a:rPr lang="en-US" altLang="en-US" sz="2000" dirty="0"/>
              <a:t>Future meetings</a:t>
            </a:r>
          </a:p>
          <a:p>
            <a:pPr lvl="2" eaLnBrk="1" hangingPunct="1">
              <a:tabLst>
                <a:tab pos="7772400" algn="l"/>
              </a:tabLst>
            </a:pPr>
            <a:r>
              <a:rPr lang="en-GB" altLang="en-US" sz="2000" dirty="0"/>
              <a:t>Teleconferences </a:t>
            </a:r>
          </a:p>
          <a:p>
            <a:pPr lvl="2" eaLnBrk="1" hangingPunct="1">
              <a:tabLst>
                <a:tab pos="7772400" algn="l"/>
              </a:tabLst>
            </a:pPr>
            <a:r>
              <a:rPr lang="en-GB" altLang="en-US" sz="2000" dirty="0"/>
              <a:t>May meetings</a:t>
            </a:r>
          </a:p>
          <a:p>
            <a:pPr lvl="3" eaLnBrk="1" hangingPunct="1">
              <a:tabLst>
                <a:tab pos="7772400" algn="l"/>
              </a:tabLst>
            </a:pPr>
            <a:r>
              <a:rPr lang="en-GB" altLang="en-US" sz="1800" dirty="0"/>
              <a:t>Wireless interim (Atlanta, week of 2019-05-13) and </a:t>
            </a:r>
          </a:p>
          <a:p>
            <a:pPr lvl="3" eaLnBrk="1" hangingPunct="1">
              <a:tabLst>
                <a:tab pos="7772400" algn="l"/>
              </a:tabLst>
            </a:pPr>
            <a:r>
              <a:rPr lang="en-GB" altLang="en-US" sz="1800" dirty="0"/>
              <a:t>802.1 interim (Salt Lake City, 2019-05-20)</a:t>
            </a:r>
            <a:endParaRPr lang="en-CA" alt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a:defRPr/>
            </a:pPr>
            <a:r>
              <a:rPr lang="en-US" sz="3600" dirty="0"/>
              <a:t>Flexible Factory IOT</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010196"/>
            <a:ext cx="8229600" cy="5587156"/>
          </a:xfrm>
        </p:spPr>
        <p:txBody>
          <a:bodyPr/>
          <a:lstStyle/>
          <a:p>
            <a:pPr>
              <a:tabLst>
                <a:tab pos="7772400" algn="l"/>
              </a:tabLst>
            </a:pPr>
            <a:r>
              <a:rPr lang="en-US" altLang="en-US" sz="2400" dirty="0"/>
              <a:t>Nendica Draft Report: “Wired/Wireless Use Cases and Communication Requirements for Flexible Factories IoT Bridged Network,” 2018-08-03 </a:t>
            </a:r>
          </a:p>
          <a:p>
            <a:pPr lvl="1">
              <a:tabLst>
                <a:tab pos="7772400" algn="l"/>
              </a:tabLst>
            </a:pPr>
            <a:r>
              <a:rPr lang="en-US" altLang="en-US" sz="2400" dirty="0"/>
              <a:t>802.1-18-0025-06</a:t>
            </a:r>
          </a:p>
          <a:p>
            <a:pPr>
              <a:tabLst>
                <a:tab pos="7772400" algn="l"/>
              </a:tabLst>
            </a:pPr>
            <a:r>
              <a:rPr lang="en-US" altLang="en-US" sz="2400" dirty="0"/>
              <a:t>Call for Comments: 2018-08-03 through 2018-09-02</a:t>
            </a:r>
          </a:p>
          <a:p>
            <a:pPr>
              <a:tabLst>
                <a:tab pos="7772400" algn="l"/>
              </a:tabLst>
            </a:pPr>
            <a:r>
              <a:rPr lang="en-US" altLang="en-US" sz="2400" dirty="0"/>
              <a:t>Comment Resolution starting 2018-09-11</a:t>
            </a:r>
          </a:p>
          <a:p>
            <a:pPr>
              <a:tabLst>
                <a:tab pos="7772400" algn="l"/>
              </a:tabLst>
            </a:pPr>
            <a:r>
              <a:rPr lang="en-US" altLang="en-US" sz="2400" dirty="0"/>
              <a:t>Further Comment Resolution in teleconferences</a:t>
            </a:r>
          </a:p>
          <a:p>
            <a:pPr>
              <a:tabLst>
                <a:tab pos="7772400" algn="l"/>
              </a:tabLst>
            </a:pPr>
            <a:r>
              <a:rPr lang="en-US" altLang="en-US" sz="2400" dirty="0"/>
              <a:t>Released updated draft, 2019-03-12</a:t>
            </a:r>
          </a:p>
          <a:p>
            <a:pPr lvl="1">
              <a:tabLst>
                <a:tab pos="7772400" algn="l"/>
              </a:tabLst>
            </a:pPr>
            <a:r>
              <a:rPr lang="en-US" altLang="en-US" sz="2400" dirty="0"/>
              <a:t>802.1-18-0025-07</a:t>
            </a:r>
          </a:p>
          <a:p>
            <a:pPr marL="411162" lvl="1" indent="0">
              <a:buNone/>
              <a:tabLst>
                <a:tab pos="7772400" algn="l"/>
              </a:tabLst>
            </a:pPr>
            <a:endParaRPr lang="en-US" altLang="en-US" sz="2400" dirty="0"/>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6</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3399676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a:defRPr/>
            </a:pPr>
            <a:r>
              <a:rPr lang="en-GB" sz="3600" dirty="0"/>
              <a:t>Lossless Network for Data </a:t>
            </a:r>
            <a:r>
              <a:rPr lang="en-GB" sz="3600" dirty="0" err="1"/>
              <a:t>Centers</a:t>
            </a:r>
            <a:endParaRPr lang="en-US" sz="3600" dirty="0"/>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010196"/>
            <a:ext cx="8229600" cy="5587156"/>
          </a:xfrm>
        </p:spPr>
        <p:txBody>
          <a:bodyPr/>
          <a:lstStyle/>
          <a:p>
            <a:pPr>
              <a:tabLst>
                <a:tab pos="7772400" algn="l"/>
              </a:tabLst>
            </a:pPr>
            <a:r>
              <a:rPr lang="en-US" altLang="en-US" sz="2400" dirty="0"/>
              <a:t>Nendica Report</a:t>
            </a:r>
          </a:p>
          <a:p>
            <a:pPr lvl="1">
              <a:tabLst>
                <a:tab pos="7772400" algn="l"/>
              </a:tabLst>
            </a:pPr>
            <a:r>
              <a:rPr lang="en-US" altLang="en-US" sz="2400" dirty="0"/>
              <a:t>Published 2018-08-17</a:t>
            </a:r>
          </a:p>
          <a:p>
            <a:pPr>
              <a:tabLst>
                <a:tab pos="7772400" algn="l"/>
              </a:tabLst>
            </a:pPr>
            <a:r>
              <a:rPr lang="en-CA" altLang="en-US" sz="2400" dirty="0"/>
              <a:t>IEEE 802/IETF Data Center Workshop</a:t>
            </a:r>
          </a:p>
          <a:p>
            <a:pPr lvl="1">
              <a:tabLst>
                <a:tab pos="7772400" algn="l"/>
              </a:tabLst>
            </a:pPr>
            <a:r>
              <a:rPr lang="en-CA" altLang="en-US" sz="2400" dirty="0"/>
              <a:t>Bangkok, 2018-11-10</a:t>
            </a:r>
          </a:p>
          <a:p>
            <a:pPr>
              <a:tabLst>
                <a:tab pos="7772400" algn="l"/>
              </a:tabLst>
            </a:pPr>
            <a:r>
              <a:rPr lang="en-CA" altLang="en-US" sz="2400" dirty="0"/>
              <a:t>Presentation to NANOG</a:t>
            </a:r>
          </a:p>
          <a:p>
            <a:pPr lvl="1">
              <a:tabLst>
                <a:tab pos="7772400" algn="l"/>
              </a:tabLst>
            </a:pPr>
            <a:r>
              <a:rPr lang="en-CA" altLang="en-US" sz="2400" dirty="0"/>
              <a:t>San Francisco, 2019-02-20</a:t>
            </a:r>
          </a:p>
          <a:p>
            <a:pPr>
              <a:tabLst>
                <a:tab pos="7772400" algn="l"/>
              </a:tabLst>
            </a:pPr>
            <a:r>
              <a:rPr lang="en-CA" altLang="en-US" sz="2400" dirty="0"/>
              <a:t>Proposal to initiate revision</a:t>
            </a:r>
          </a:p>
          <a:p>
            <a:pPr lvl="1">
              <a:tabLst>
                <a:tab pos="7772400" algn="l"/>
              </a:tabLst>
            </a:pPr>
            <a:r>
              <a:rPr lang="en-US" altLang="en-US" sz="2400" dirty="0"/>
              <a:t>802.1-19-0012-00</a:t>
            </a:r>
            <a:r>
              <a:rPr lang="en-CA" altLang="en-US" sz="2400" dirty="0"/>
              <a:t>: 2019-02-04</a:t>
            </a:r>
          </a:p>
          <a:p>
            <a:pPr lvl="1">
              <a:tabLst>
                <a:tab pos="7772400" algn="l"/>
              </a:tabLst>
            </a:pPr>
            <a:r>
              <a:rPr lang="en-US" altLang="en-US" sz="2400" dirty="0"/>
              <a:t>802.1-19-0020-00</a:t>
            </a:r>
            <a:r>
              <a:rPr lang="en-CA" altLang="en-US" sz="2400" dirty="0"/>
              <a:t>: 2019-02-28 (</a:t>
            </a:r>
            <a:r>
              <a:rPr lang="en-CA" altLang="en-US" sz="2400"/>
              <a:t>slides)</a:t>
            </a:r>
            <a:endParaRPr lang="en-US" altLang="en-US" sz="2400" dirty="0"/>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7</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2854470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a:defRPr/>
            </a:pPr>
            <a:r>
              <a:rPr lang="en-US" sz="3600" dirty="0"/>
              <a:t>Post-Meeting Summary</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010196"/>
            <a:ext cx="8229600" cy="5587156"/>
          </a:xfrm>
        </p:spPr>
        <p:txBody>
          <a:bodyPr/>
          <a:lstStyle/>
          <a:p>
            <a:pPr>
              <a:tabLst>
                <a:tab pos="7772400" algn="l"/>
              </a:tabLst>
            </a:pPr>
            <a:r>
              <a:rPr lang="en-US" altLang="en-US" sz="2400" dirty="0"/>
              <a:t>23 people participated</a:t>
            </a:r>
          </a:p>
          <a:p>
            <a:pPr>
              <a:tabLst>
                <a:tab pos="7772400" algn="l"/>
              </a:tabLst>
            </a:pPr>
            <a:r>
              <a:rPr lang="en-US" altLang="en-US" sz="2400" dirty="0"/>
              <a:t>Agreed again (18/0/0) to forward the ICAID renewal request, proposing extension to March 2021</a:t>
            </a:r>
          </a:p>
          <a:p>
            <a:pPr lvl="1">
              <a:tabLst>
                <a:tab pos="7772400" algn="l"/>
              </a:tabLst>
            </a:pPr>
            <a:r>
              <a:rPr lang="en-US" altLang="en-US" sz="2200" dirty="0"/>
              <a:t>No changes, since no comments were received</a:t>
            </a:r>
          </a:p>
          <a:p>
            <a:pPr>
              <a:tabLst>
                <a:tab pos="7772400" algn="l"/>
              </a:tabLst>
            </a:pPr>
            <a:r>
              <a:rPr lang="en-US" altLang="en-US" sz="2400" dirty="0"/>
              <a:t>Agreed to initiate second FFIoT Call for Comments</a:t>
            </a:r>
          </a:p>
          <a:p>
            <a:pPr lvl="1">
              <a:tabLst>
                <a:tab pos="7772400" algn="l"/>
              </a:tabLst>
            </a:pPr>
            <a:r>
              <a:rPr lang="en-US" altLang="en-US" sz="2200" dirty="0"/>
              <a:t>to begin after ICAID is formally renewed</a:t>
            </a:r>
          </a:p>
          <a:p>
            <a:pPr>
              <a:tabLst>
                <a:tab pos="7772400" algn="l"/>
              </a:tabLst>
            </a:pPr>
            <a:r>
              <a:rPr lang="en-US" altLang="en-US" sz="2400" dirty="0"/>
              <a:t>Data Center Networks contribution presented </a:t>
            </a:r>
          </a:p>
          <a:p>
            <a:pPr lvl="1">
              <a:tabLst>
                <a:tab pos="7772400" algn="l"/>
              </a:tabLst>
            </a:pPr>
            <a:r>
              <a:rPr lang="en-US" altLang="en-US" sz="2200" dirty="0"/>
              <a:t>Discussion about </a:t>
            </a:r>
            <a:r>
              <a:rPr lang="en-US" altLang="en-US" sz="2200" dirty="0" err="1"/>
              <a:t>followup</a:t>
            </a:r>
            <a:r>
              <a:rPr lang="en-US" altLang="en-US" sz="2200" dirty="0"/>
              <a:t>; possible NANOG presentations</a:t>
            </a:r>
            <a:endParaRPr lang="en-US" altLang="en-US" sz="2400" dirty="0"/>
          </a:p>
          <a:p>
            <a:pPr>
              <a:tabLst>
                <a:tab pos="7772400" algn="l"/>
              </a:tabLst>
            </a:pPr>
            <a:r>
              <a:rPr lang="en-US" altLang="en-US" sz="2400" dirty="0"/>
              <a:t>802.21 Study Group (Virtual Reality) presentation</a:t>
            </a:r>
          </a:p>
          <a:p>
            <a:pPr>
              <a:tabLst>
                <a:tab pos="7772400" algn="l"/>
              </a:tabLst>
            </a:pPr>
            <a:r>
              <a:rPr lang="en-US" altLang="en-US" sz="2400" dirty="0"/>
              <a:t>Scheduled teleconferences:</a:t>
            </a:r>
          </a:p>
          <a:p>
            <a:pPr lvl="1">
              <a:tabLst>
                <a:tab pos="7772400" algn="l"/>
              </a:tabLst>
            </a:pPr>
            <a:r>
              <a:rPr lang="en-US" altLang="en-US" sz="2200" dirty="0"/>
              <a:t>2019-04-10 11:00 ET (Data Center Networks focus)</a:t>
            </a:r>
          </a:p>
          <a:p>
            <a:pPr lvl="1">
              <a:tabLst>
                <a:tab pos="7772400" algn="l"/>
              </a:tabLst>
            </a:pPr>
            <a:r>
              <a:rPr lang="en-US" altLang="en-US" sz="2200" dirty="0"/>
              <a:t>2019-04-18 09:00 ET (FFIoT focus) </a:t>
            </a:r>
          </a:p>
          <a:p>
            <a:pPr lvl="1">
              <a:tabLst>
                <a:tab pos="7772400" algn="l"/>
              </a:tabLst>
            </a:pPr>
            <a:r>
              <a:rPr lang="en-US" altLang="en-US" sz="2200" dirty="0"/>
              <a:t>2019-05-07 09:00 ET (FFIoT focus)</a:t>
            </a:r>
          </a:p>
          <a:p>
            <a:pPr>
              <a:tabLst>
                <a:tab pos="7772400" algn="l"/>
              </a:tabLst>
            </a:pPr>
            <a:r>
              <a:rPr lang="en-US" altLang="en-US" sz="2400" dirty="0"/>
              <a:t>Meeting at May Wireless and May 802.1 Interim</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8</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6193751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18195</TotalTime>
  <Words>509</Words>
  <Application>Microsoft Macintosh PowerPoint</Application>
  <PresentationFormat>On-screen Show (4:3)</PresentationFormat>
  <Paragraphs>104</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Georgia</vt:lpstr>
      <vt:lpstr>Helvetica Neue</vt:lpstr>
      <vt:lpstr>Trebuchet MS</vt:lpstr>
      <vt:lpstr>Wingdings 2</vt:lpstr>
      <vt:lpstr>Urban</vt:lpstr>
      <vt:lpstr>IEEE 802 “Network Enhancements for the Next Decade” Industry Connections Activity (Nendica): Status Report</vt:lpstr>
      <vt:lpstr>Nendica Overview</vt:lpstr>
      <vt:lpstr>Nendica Leadership</vt:lpstr>
      <vt:lpstr>Nendica Overview</vt:lpstr>
      <vt:lpstr>Nendica Meeting, 12-13 March 2018</vt:lpstr>
      <vt:lpstr>Flexible Factory IOT</vt:lpstr>
      <vt:lpstr>Lossless Network for Data Centers</vt:lpstr>
      <vt:lpstr>Post-Meeting Summary</vt:lpstr>
    </vt:vector>
  </TitlesOfParts>
  <Company>Ericsson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ITU SC</dc:title>
  <dc:creator>epargle</dc:creator>
  <cp:keywords>No Restrictions</cp:keywords>
  <cp:lastModifiedBy>OfficeUser4564</cp:lastModifiedBy>
  <cp:revision>335</cp:revision>
  <dcterms:created xsi:type="dcterms:W3CDTF">2013-11-15T16:17:16Z</dcterms:created>
  <dcterms:modified xsi:type="dcterms:W3CDTF">2019-03-14T05:38:22Z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72156b37-93b3-4536-949a-f3c82521375d</vt:lpwstr>
  </property>
  <property fmtid="{D5CDD505-2E9C-101B-9397-08002B2CF9AE}" pid="3" name="DellClassification">
    <vt:lpwstr>No Restrictions</vt:lpwstr>
  </property>
  <property fmtid="{D5CDD505-2E9C-101B-9397-08002B2CF9AE}" pid="4" name="DellSubLabels">
    <vt:lpwstr/>
  </property>
  <property fmtid="{D5CDD505-2E9C-101B-9397-08002B2CF9AE}" pid="5" name="UpdateProcess">
    <vt:lpwstr>End</vt:lpwstr>
  </property>
</Properties>
</file>