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  <p:sldMasterId id="2147483737" r:id="rId2"/>
  </p:sldMasterIdLst>
  <p:notesMasterIdLst>
    <p:notesMasterId r:id="rId8"/>
  </p:notesMasterIdLst>
  <p:handoutMasterIdLst>
    <p:handoutMasterId r:id="rId9"/>
  </p:handoutMasterIdLst>
  <p:sldIdLst>
    <p:sldId id="256" r:id="rId3"/>
    <p:sldId id="686" r:id="rId4"/>
    <p:sldId id="257" r:id="rId5"/>
    <p:sldId id="689" r:id="rId6"/>
    <p:sldId id="688" r:id="rId7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D361F4A-E880-4E66-B29E-2EF98C525416}">
          <p14:sldIdLst>
            <p14:sldId id="256"/>
            <p14:sldId id="686"/>
            <p14:sldId id="257"/>
            <p14:sldId id="689"/>
            <p14:sldId id="6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99"/>
    <a:srgbClr val="F9EAE8"/>
    <a:srgbClr val="BFD9E5"/>
    <a:srgbClr val="A6A6A6"/>
    <a:srgbClr val="000000"/>
    <a:srgbClr val="005582"/>
    <a:srgbClr val="B2D1E0"/>
    <a:srgbClr val="7FB3CC"/>
    <a:srgbClr val="00609F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83" autoAdjust="0"/>
    <p:restoredTop sz="96357" autoAdjust="0"/>
  </p:normalViewPr>
  <p:slideViewPr>
    <p:cSldViewPr snapToGrid="0" snapToObjects="1">
      <p:cViewPr varScale="1">
        <p:scale>
          <a:sx n="78" d="100"/>
          <a:sy n="78" d="100"/>
        </p:scale>
        <p:origin x="182" y="72"/>
      </p:cViewPr>
      <p:guideLst>
        <p:guide orient="horz" pos="2160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142" d="100"/>
          <a:sy n="142" d="100"/>
        </p:scale>
        <p:origin x="3372" y="138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C6F15F-043F-4A07-9271-814C1FF12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D4F2C-72F1-47FF-81B5-3AEC55C4AE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3DC4-3777-4E36-9080-69B3B9F4B3A2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D7A82-2B2F-40C8-B174-E38DB57423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6559A-5BC9-4A10-84D9-DB6F3A1590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B727A-6171-488F-9AFC-4286CAF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0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7D43-250E-47E3-9E6E-F4C000A7A362}" type="datetimeFigureOut">
              <a:rPr lang="en-GB" smtClean="0"/>
              <a:t>12/01/2025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EA21-83D2-47D4-8C46-43C733F3C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9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4074CB1C-C51E-4D07-A379-614A66D21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22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883C9D13-1AE7-4566-83DE-A7473A9E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F33B605-73FD-45E3-B6C4-C665E0CAA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40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83865D9-1C1D-438F-8DF1-74E67794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47B5D6FE-3429-4E4E-9B71-3EDB54407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87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02559A12-91A7-4BDD-A83E-9AD7409B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800EE5C-C8F8-4508-A3FE-BC87291C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00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1E4B548-0797-41DB-B0F9-BA9017CA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A7C77F8-D839-45AC-8CB8-2C9B1415D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98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19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0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0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14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3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3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30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8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6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5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3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4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6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211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850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942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3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56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9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1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25600" y="6635687"/>
            <a:ext cx="1327606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 dirty="0">
                <a:latin typeface="Verdana" panose="020B0604030504040204" pitchFamily="34" charset="0"/>
              </a:rPr>
              <a:t>January 2025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05AFCB-6B6D-457E-983A-F9274F33559E}"/>
              </a:ext>
            </a:extLst>
          </p:cNvPr>
          <p:cNvSpPr/>
          <p:nvPr userDrawn="1"/>
        </p:nvSpPr>
        <p:spPr>
          <a:xfrm>
            <a:off x="3301671" y="6619736"/>
            <a:ext cx="16738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ec-24-0011-01-PVIS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2B3E0-4863-61BD-F4C9-763C9812595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338375" y="69913"/>
            <a:ext cx="750238" cy="5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924551"/>
            <a:ext cx="12192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17ECB64A-59B8-4435-8D4C-59F3CA108821}"/>
              </a:ext>
            </a:extLst>
          </p:cNvPr>
          <p:cNvSpPr txBox="1">
            <a:spLocks/>
          </p:cNvSpPr>
          <p:nvPr userDrawn="1"/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01 July 2020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75485EB-D5CD-438A-98F9-5987E1CE15D1}"/>
              </a:ext>
            </a:extLst>
          </p:cNvPr>
          <p:cNvSpPr txBox="1">
            <a:spLocks/>
          </p:cNvSpPr>
          <p:nvPr userDrawn="1"/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02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eee.org/featured/802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ieee80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ken.ieice.org/ken/search/index.php?search_mode=form&amp;year=39&amp;psort=1&amp;pskey=author%3A%22Phil+Beecher%22&amp;ps2=1&amp;layout=&amp;lang=eng&amp;term=AUTHOR" TargetMode="External"/><Relationship Id="rId13" Type="http://schemas.openxmlformats.org/officeDocument/2006/relationships/hyperlink" Target="https://ken.ieice.org/ken/paper/20250117ac7p/eng/" TargetMode="External"/><Relationship Id="rId3" Type="http://schemas.openxmlformats.org/officeDocument/2006/relationships/image" Target="../media/image7.gif"/><Relationship Id="rId7" Type="http://schemas.openxmlformats.org/officeDocument/2006/relationships/hyperlink" Target="https://ken.ieice.org/ken/paper/20250117Zc7o/eng/" TargetMode="External"/><Relationship Id="rId12" Type="http://schemas.openxmlformats.org/officeDocument/2006/relationships/hyperlink" Target="https://ken.ieice.org/ken/search/index.php?search_mode=form&amp;year=39&amp;psort=1&amp;pskey=aff%3A%22Nagoya+Inst.+of+Tech.%22&amp;ps3=1&amp;layout=&amp;lang=eng&amp;term=AFFILIATION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s://ken.ieice.org/ken/search/index.php?search_mode=form&amp;year=39&amp;psort=1&amp;pskey=aff%3A%22Ofinno%22&amp;ps3=1&amp;layout=&amp;lang=eng&amp;term=AFFILIATION" TargetMode="External"/><Relationship Id="rId11" Type="http://schemas.openxmlformats.org/officeDocument/2006/relationships/hyperlink" Target="https://ken.ieice.org/ken/search/index.php?search_mode=form&amp;year=39&amp;psort=1&amp;pskey=author%3A%22Daisuke+Anzai%22&amp;ps2=1&amp;layout=&amp;lang=eng&amp;term=AUTHOR" TargetMode="External"/><Relationship Id="rId5" Type="http://schemas.openxmlformats.org/officeDocument/2006/relationships/hyperlink" Target="https://ken.ieice.org/ken/search/index.php?search_mode=form&amp;year=39&amp;psort=1&amp;pskey=author%3A%22Tuncer+Baykas%22&amp;ps2=1&amp;layout=&amp;lang=eng&amp;term=AUTHOR" TargetMode="External"/><Relationship Id="rId15" Type="http://schemas.openxmlformats.org/officeDocument/2006/relationships/hyperlink" Target="https://ken.ieice.org/ken/search/index.php?search_mode=form&amp;year=39&amp;psort=1&amp;pskey=aff%3A%22ATR%22&amp;ps3=1&amp;layout=&amp;lang=eng&amp;term=AFFILIATION" TargetMode="External"/><Relationship Id="rId10" Type="http://schemas.openxmlformats.org/officeDocument/2006/relationships/hyperlink" Target="https://ken.ieice.org/ken/paper/20250117nc7P/eng/" TargetMode="External"/><Relationship Id="rId4" Type="http://schemas.openxmlformats.org/officeDocument/2006/relationships/hyperlink" Target="https://ken.ieice.org/ken/paper/20250117Uc7P/eng/" TargetMode="External"/><Relationship Id="rId9" Type="http://schemas.openxmlformats.org/officeDocument/2006/relationships/hyperlink" Target="https://ken.ieice.org/ken/search/index.php?search_mode=form&amp;year=39&amp;psort=1&amp;pskey=aff%3A%22Wi-SUN+Alliance%22&amp;ps3=1&amp;layout=&amp;lang=eng&amp;term=AFFILIATION" TargetMode="External"/><Relationship Id="rId14" Type="http://schemas.openxmlformats.org/officeDocument/2006/relationships/hyperlink" Target="https://ken.ieice.org/ken/search/index.php?search_mode=form&amp;year=39&amp;psort=1&amp;pskey=author%3A%22Kazuto+Yano%22&amp;ps2=1&amp;layout=&amp;lang=eng&amp;term=AUTHO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291D1B-1208-42F7-A249-0DD512746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IEEE 802 January 2025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Public Visibility 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Standing Committee Report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6DB2F60-85B2-4076-A1CA-C47C2C2E6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021ED-A25A-4120-BC7B-CBF2171C9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1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25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5A7B-CD7D-49EB-9F3D-DF629B7C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506200" cy="1143000"/>
          </a:xfrm>
        </p:spPr>
        <p:txBody>
          <a:bodyPr/>
          <a:lstStyle/>
          <a:p>
            <a:r>
              <a:rPr lang="en-US" dirty="0"/>
              <a:t>802 Public Visibility SC Scope, Duties, Membership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10278-CCF0-43BB-B025-C818F3CC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C4431C-3C8B-4238-82E7-816A2505E6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1C88C2-7B5D-44C3-B28E-365D5B792D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46068" y="1557344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Scope and Duties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To raise public visibility and industry awareness in timely fashion of IEEE 802 WG / TAG activities 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Develop social media content based on IEEE 802 WG / TAG activities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LinkedIn – https://www.linkedin.com/company/ieee802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IEEE-SA 802  - </a:t>
            </a:r>
            <a:r>
              <a:rPr lang="en-AU" sz="1400" dirty="0">
                <a:solidFill>
                  <a:srgbClr val="000000"/>
                </a:solidFill>
                <a:latin typeface="Arial"/>
                <a:hlinkClick r:id="rId2"/>
              </a:rPr>
              <a:t>https://standards.ieee.org/featured/802/index.html</a:t>
            </a:r>
            <a:r>
              <a:rPr lang="en-AU" sz="14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63550" lvl="1"/>
            <a:r>
              <a:rPr kumimoji="0" lang="en-AU" sz="14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Content 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Pre 802 Plenary meetings for social media messaging: PARs to be considered, Tutorials, [802.3] Call-for-Interests, New Task Force formations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Post 802 Plenary meetings for social media messaging: Study Group formations, IEEE 802 Position Approvals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Other 802 related material for social media messaging: Press Releases, White Paper publications, Other 802 approved news, </a:t>
            </a:r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802 WG / TAG Activities with IEEE-SA</a:t>
            </a:r>
          </a:p>
          <a:p>
            <a:pPr marL="631825" lvl="2" indent="-177800"/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IEEE-SA Standards Board Related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- PAR Approvals, Standards Approval, Standards Publication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 indent="0">
              <a:buNone/>
            </a:pPr>
            <a:r>
              <a:rPr lang="en-AU" sz="1400" b="1" dirty="0">
                <a:latin typeface="Arial"/>
              </a:rPr>
              <a:t>Membership</a:t>
            </a:r>
          </a:p>
          <a:p>
            <a:pPr marL="566738" lvl="1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Arial"/>
              </a:rPr>
              <a:t>Membership in the Standing Committee is open to anyone that wishes to participate (ideally at least one participant from each 802 WG and TAG)</a:t>
            </a:r>
            <a:endParaRPr kumimoji="0" lang="en-AU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5435955-F4BE-4DBA-94CA-FDAB551D1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</p:spPr>
        <p:txBody>
          <a:bodyPr/>
          <a:lstStyle/>
          <a:p>
            <a:fld id="{427953F7-7028-42D5-916D-7BE6627B02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F9B9-556C-4F07-8481-85508D96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</a:t>
            </a:r>
            <a:r>
              <a:rPr lang="en-US" dirty="0"/>
              <a:t>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5B92-32B4-465D-B4C4-2F21CC8C3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673702"/>
            <a:ext cx="5519195" cy="4114800"/>
          </a:xfrm>
        </p:spPr>
        <p:txBody>
          <a:bodyPr/>
          <a:lstStyle/>
          <a:p>
            <a:pPr marL="457200" lvl="1" indent="0">
              <a:buNone/>
            </a:pP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4,943 total followers</a:t>
            </a:r>
          </a:p>
          <a:p>
            <a:pPr marL="457200" lvl="1" indent="0"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Last 365 days</a:t>
            </a:r>
          </a:p>
          <a:p>
            <a:pPr lvl="2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67594 Impressions</a:t>
            </a:r>
          </a:p>
          <a:p>
            <a:pPr lvl="2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1438 Reactions</a:t>
            </a:r>
          </a:p>
          <a:p>
            <a:pPr lvl="1"/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Latest Posts</a:t>
            </a:r>
          </a:p>
          <a:p>
            <a:pPr lvl="2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January meeting</a:t>
            </a:r>
          </a:p>
          <a:p>
            <a:pPr lvl="2"/>
            <a:r>
              <a:rPr lang="en-US" sz="1600" b="0" i="0" dirty="0">
                <a:effectLst/>
                <a:latin typeface="-apple-system"/>
              </a:rPr>
              <a:t>WFCS Workshop</a:t>
            </a:r>
          </a:p>
          <a:p>
            <a:pPr lvl="2"/>
            <a:r>
              <a:rPr lang="en-US" sz="1600" dirty="0">
                <a:latin typeface="-apple-system"/>
              </a:rPr>
              <a:t>802.15 Recap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B153-D275-4B51-BDBF-552A1BF04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44D13-F13B-5D9D-3954-2DE4A3BFE7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804" y="1964099"/>
            <a:ext cx="7851505" cy="36129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EBCCE2-92A5-A513-F542-456139B874D7}"/>
              </a:ext>
            </a:extLst>
          </p:cNvPr>
          <p:cNvSpPr txBox="1"/>
          <p:nvPr/>
        </p:nvSpPr>
        <p:spPr>
          <a:xfrm>
            <a:off x="337595" y="1124654"/>
            <a:ext cx="7164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altLang="en-US" sz="1800" b="1" dirty="0">
                <a:solidFill>
                  <a:schemeClr val="tx1"/>
                </a:solidFill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https://www.linkedin.com/company/ieee802</a:t>
            </a:r>
            <a:r>
              <a:rPr lang="en-US" altLang="en-US" sz="18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14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2652-4221-9A23-9FBA-E8ABB5FA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513992"/>
            <a:ext cx="10363200" cy="1143000"/>
          </a:xfrm>
        </p:spPr>
        <p:txBody>
          <a:bodyPr/>
          <a:lstStyle/>
          <a:p>
            <a:r>
              <a:rPr lang="en-US" dirty="0"/>
              <a:t>IEICE Conference in Kyoto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918E4-EE2A-F006-2FD4-4B03768B1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B252D0C-1170-A906-5A26-58D505702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4366" y="6204872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29CC699-E55E-6B4C-4EF8-B595C8451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966792"/>
              </p:ext>
            </p:extLst>
          </p:nvPr>
        </p:nvGraphicFramePr>
        <p:xfrm>
          <a:off x="904567" y="1148479"/>
          <a:ext cx="9743768" cy="4133690"/>
        </p:xfrm>
        <a:graphic>
          <a:graphicData uri="http://schemas.openxmlformats.org/drawingml/2006/table">
            <a:tbl>
              <a:tblPr/>
              <a:tblGrid>
                <a:gridCol w="1406014">
                  <a:extLst>
                    <a:ext uri="{9D8B030D-6E8A-4147-A177-3AD203B41FA5}">
                      <a16:colId xmlns:a16="http://schemas.microsoft.com/office/drawing/2014/main" val="3451783588"/>
                    </a:ext>
                  </a:extLst>
                </a:gridCol>
                <a:gridCol w="1327354">
                  <a:extLst>
                    <a:ext uri="{9D8B030D-6E8A-4147-A177-3AD203B41FA5}">
                      <a16:colId xmlns:a16="http://schemas.microsoft.com/office/drawing/2014/main" val="216226079"/>
                    </a:ext>
                  </a:extLst>
                </a:gridCol>
                <a:gridCol w="4574458">
                  <a:extLst>
                    <a:ext uri="{9D8B030D-6E8A-4147-A177-3AD203B41FA5}">
                      <a16:colId xmlns:a16="http://schemas.microsoft.com/office/drawing/2014/main" val="3316198348"/>
                    </a:ext>
                  </a:extLst>
                </a:gridCol>
                <a:gridCol w="2435942">
                  <a:extLst>
                    <a:ext uri="{9D8B030D-6E8A-4147-A177-3AD203B41FA5}">
                      <a16:colId xmlns:a16="http://schemas.microsoft.com/office/drawing/2014/main" val="970259893"/>
                    </a:ext>
                  </a:extLst>
                </a:gridCol>
              </a:tblGrid>
              <a:tr h="310243">
                <a:tc gridSpan="4"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Fri, Jan 17 AM  Special Session on IEEE 802 Standardization (</a:t>
                      </a:r>
                      <a:r>
                        <a:rPr lang="en-US" sz="1200" b="1" dirty="0" err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Maskawa</a:t>
                      </a:r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 Hall, Kyoto University) 11:00 - 17:30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554161"/>
                  </a:ext>
                </a:extLst>
              </a:tr>
              <a:tr h="60415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(1)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11:00-11:50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[Invited Talk]</a:t>
                      </a:r>
                      <a:b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</a:br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hlinkClick r:id="rId4"/>
                        </a:rPr>
                        <a:t>IEEE 802.19 Wireless Coexistence Working Group</a:t>
                      </a:r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hlinkClick r:id="rId5"/>
                        </a:rPr>
                        <a:t>Tuncer Baykas</a:t>
                      </a: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(</a:t>
                      </a: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hlinkClick r:id="rId6"/>
                        </a:rPr>
                        <a:t>Ofinno</a:t>
                      </a: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)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420154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11:50-13:00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E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Lunch Break ( 70 min. )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456664"/>
                  </a:ext>
                </a:extLst>
              </a:tr>
              <a:tr h="604157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(2)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13:00-13:50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[Invited Talk]</a:t>
                      </a:r>
                      <a:b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</a:br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hlinkClick r:id="rId7"/>
                        </a:rPr>
                        <a:t>Latest Trends in IEEE 802.15 and Wi-SUN Alliance</a:t>
                      </a:r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hlinkClick r:id="rId8"/>
                        </a:rPr>
                        <a:t>Phil Beecher</a:t>
                      </a: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(</a:t>
                      </a: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hlinkClick r:id="rId9"/>
                        </a:rPr>
                        <a:t>Wi-SUN Alliance</a:t>
                      </a: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)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63195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13:50-13:55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E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Break ( 5 min. )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733442"/>
                  </a:ext>
                </a:extLst>
              </a:tr>
              <a:tr h="604157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(3)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13:55-14:45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[Invited Talk]</a:t>
                      </a:r>
                      <a:b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</a:br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hlinkClick r:id="rId10"/>
                        </a:rPr>
                        <a:t>Latest Trends in In-Body CA Localization and IEEE 802.15.6ma</a:t>
                      </a:r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hlinkClick r:id="rId11"/>
                        </a:rPr>
                        <a:t>Daisuke Anzai</a:t>
                      </a: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(</a:t>
                      </a: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hlinkClick r:id="rId12"/>
                        </a:rPr>
                        <a:t>Nagoya Inst. of Tech.</a:t>
                      </a:r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)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89815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E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14:45-15:00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E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Break ( 15 min. )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728312"/>
                  </a:ext>
                </a:extLst>
              </a:tr>
              <a:tr h="1214144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(4)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15:00-15:50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[Invited Talk]</a:t>
                      </a:r>
                      <a:b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</a:br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hlinkClick r:id="rId13"/>
                        </a:rPr>
                        <a:t>Latest trend of wireless LAN standardization in IEEE 802.11, and development of system-level simulator for evaluating reliability of cybernetic avatar operation</a:t>
                      </a:r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hlinkClick r:id="rId14"/>
                        </a:rPr>
                        <a:t>Kazuto Yano</a:t>
                      </a:r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 (</a:t>
                      </a:r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  <a:hlinkClick r:id="rId15"/>
                        </a:rPr>
                        <a:t>ATR</a:t>
                      </a:r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)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84192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pPr algn="ctr"/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(5)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16:00-17:30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dirty="0">
                          <a:effectLst/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Discussion session</a:t>
                      </a:r>
                    </a:p>
                  </a:txBody>
                  <a:tcPr marL="8164" marR="8164" marT="8164" marB="81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03222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0870C45-1A94-274E-704B-2D0C358A8AE3}"/>
              </a:ext>
            </a:extLst>
          </p:cNvPr>
          <p:cNvSpPr txBox="1"/>
          <p:nvPr/>
        </p:nvSpPr>
        <p:spPr>
          <a:xfrm>
            <a:off x="1168400" y="5454991"/>
            <a:ext cx="103124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more info: https://ken.ieice.org/ken/program/index.php?tgs_regid=58056984cfac617843301b8c7cd5c46dd6c281f7addbd8c4f4245a7de3ec65e9&amp;tgid=IEICE-SRW&amp;lang=eng</a:t>
            </a:r>
          </a:p>
        </p:txBody>
      </p:sp>
    </p:spTree>
    <p:extLst>
      <p:ext uri="{BB962C8B-B14F-4D97-AF65-F5344CB8AC3E}">
        <p14:creationId xmlns:p14="http://schemas.microsoft.com/office/powerpoint/2010/main" val="208775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0B6E-3394-4A63-9988-4D79134D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6799"/>
                </a:solidFill>
              </a:rPr>
              <a:t>IEEE 802 Stickers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18110-41C2-4EFE-BC27-60FBBFD4B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6677C-6083-2160-ACAD-D5EB58FA1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110" y="1752600"/>
            <a:ext cx="6914744" cy="46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33123"/>
      </p:ext>
    </p:extLst>
  </p:cSld>
  <p:clrMapOvr>
    <a:masterClrMapping/>
  </p:clrMapOvr>
</p:sld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12773</TotalTime>
  <Words>434</Words>
  <Application>Microsoft Office PowerPoint</Application>
  <PresentationFormat>Widescreen</PresentationFormat>
  <Paragraphs>66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MS PGothic</vt:lpstr>
      <vt:lpstr>MS PGothic</vt:lpstr>
      <vt:lpstr>-apple-system</vt:lpstr>
      <vt:lpstr>Arial</vt:lpstr>
      <vt:lpstr>Calibri</vt:lpstr>
      <vt:lpstr>Verdana</vt:lpstr>
      <vt:lpstr>Wingdings</vt:lpstr>
      <vt:lpstr>ieee_corporate_template_1</vt:lpstr>
      <vt:lpstr>1_ieee_corporate_template_1</vt:lpstr>
      <vt:lpstr>IEEE 802 January 2025 Public Visibility  Standing Committee Report</vt:lpstr>
      <vt:lpstr>802 Public Visibility SC Scope, Duties, Membership</vt:lpstr>
      <vt:lpstr>Linkedin Report </vt:lpstr>
      <vt:lpstr>IEICE Conference in Kyoto</vt:lpstr>
      <vt:lpstr>IEEE 802 Stickers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Tuncer Baykas</cp:lastModifiedBy>
  <cp:revision>178</cp:revision>
  <dcterms:created xsi:type="dcterms:W3CDTF">2012-11-14T18:53:32Z</dcterms:created>
  <dcterms:modified xsi:type="dcterms:W3CDTF">2025-01-12T07:42:40Z</dcterms:modified>
</cp:coreProperties>
</file>