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28"/>
  </p:notesMasterIdLst>
  <p:handoutMasterIdLst>
    <p:handoutMasterId r:id="rId29"/>
  </p:handoutMasterIdLst>
  <p:sldIdLst>
    <p:sldId id="256" r:id="rId5"/>
    <p:sldId id="257" r:id="rId6"/>
    <p:sldId id="2017" r:id="rId7"/>
    <p:sldId id="565" r:id="rId8"/>
    <p:sldId id="2020" r:id="rId9"/>
    <p:sldId id="2019" r:id="rId10"/>
    <p:sldId id="2021" r:id="rId11"/>
    <p:sldId id="2022" r:id="rId12"/>
    <p:sldId id="2023" r:id="rId13"/>
    <p:sldId id="2018" r:id="rId14"/>
    <p:sldId id="264" r:id="rId15"/>
    <p:sldId id="571" r:id="rId16"/>
    <p:sldId id="539" r:id="rId17"/>
    <p:sldId id="556" r:id="rId18"/>
    <p:sldId id="560" r:id="rId19"/>
    <p:sldId id="561" r:id="rId20"/>
    <p:sldId id="551" r:id="rId21"/>
    <p:sldId id="528" r:id="rId22"/>
    <p:sldId id="544" r:id="rId23"/>
    <p:sldId id="531" r:id="rId24"/>
    <p:sldId id="547" r:id="rId25"/>
    <p:sldId id="548" r:id="rId26"/>
    <p:sldId id="521" r:id="rId27"/>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017"/>
            <p14:sldId id="565"/>
            <p14:sldId id="2020"/>
            <p14:sldId id="2019"/>
            <p14:sldId id="2021"/>
            <p14:sldId id="2022"/>
            <p14:sldId id="2023"/>
          </p14:sldIdLst>
        </p14:section>
        <p14:section name="Refernces" id="{550E22C8-CE70-4B88-9573-377DFC475CD0}">
          <p14:sldIdLst>
            <p14:sldId id="2018"/>
            <p14:sldId id="264"/>
          </p14:sldIdLst>
        </p14:section>
        <p14:section name="Previous Motions" id="{0A2BA85A-4E76-4CC0-B8A5-234F28EFFC7E}">
          <p14:sldIdLst>
            <p14:sldId id="571"/>
            <p14:sldId id="539"/>
            <p14:sldId id="556"/>
            <p14:sldId id="560"/>
            <p14:sldId id="561"/>
            <p14:sldId id="551"/>
            <p14:sldId id="528"/>
            <p14:sldId id="544"/>
            <p14:sldId id="531"/>
            <p14:sldId id="547"/>
            <p14:sldId id="548"/>
            <p14:sldId id="5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88328C-A331-484F-8755-43C2CC4AD50C}" v="1" dt="2025-05-16T06:43:58.928"/>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65503" autoAdjust="0"/>
  </p:normalViewPr>
  <p:slideViewPr>
    <p:cSldViewPr>
      <p:cViewPr varScale="1">
        <p:scale>
          <a:sx n="42" d="100"/>
          <a:sy n="42" d="100"/>
        </p:scale>
        <p:origin x="1500"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EC-25/0002r6</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May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EC-25/0002r6</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May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EC-25/0002r6</a:t>
            </a:r>
            <a:endParaRPr lang="en-US" dirty="0"/>
          </a:p>
        </p:txBody>
      </p:sp>
      <p:sp>
        <p:nvSpPr>
          <p:cNvPr id="5" name="Rectangle 3"/>
          <p:cNvSpPr>
            <a:spLocks noGrp="1" noChangeArrowheads="1"/>
          </p:cNvSpPr>
          <p:nvPr>
            <p:ph type="dt"/>
          </p:nvPr>
        </p:nvSpPr>
        <p:spPr>
          <a:ln/>
        </p:spPr>
        <p:txBody>
          <a:bodyPr/>
          <a:lstStyle/>
          <a:p>
            <a:r>
              <a:rPr lang="en-US"/>
              <a:t>May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Interim - Kobe</a:t>
            </a:r>
          </a:p>
          <a:p>
            <a:r>
              <a:rPr lang="en-US" sz="700" dirty="0"/>
              <a:t>R1 – Update for 2025 March IEEE 802 Plenary – Atlanta</a:t>
            </a:r>
          </a:p>
          <a:p>
            <a:r>
              <a:rPr lang="en-US" sz="700" dirty="0"/>
              <a:t>R2 – Prepared for the 2025 April IEEE 802WCSC Telecon that was cancelled.</a:t>
            </a:r>
          </a:p>
          <a:p>
            <a:r>
              <a:rPr lang="en-US" sz="700" dirty="0"/>
              <a:t>R3 – Update for the 2025 May IEEE 802 Wireless interim – Warsaw</a:t>
            </a:r>
          </a:p>
          <a:p>
            <a:r>
              <a:rPr lang="en-US" sz="700" dirty="0"/>
              <a:t>R4 – Updated after discussion in 802WCSC 11 May 2025</a:t>
            </a:r>
            <a:br>
              <a:rPr lang="en-US" sz="700" dirty="0"/>
            </a:br>
            <a:r>
              <a:rPr lang="en-US" sz="700" dirty="0"/>
              <a:t>R5 – Updated after discussion in 802WCSC Future Venue </a:t>
            </a:r>
            <a:r>
              <a:rPr lang="en-US" sz="700" dirty="0" err="1"/>
              <a:t>AdHoc</a:t>
            </a:r>
            <a:r>
              <a:rPr lang="en-US" sz="700" dirty="0"/>
              <a:t> 16 May 2025</a:t>
            </a:r>
          </a:p>
          <a:p>
            <a:r>
              <a:rPr lang="en-US" sz="700" dirty="0"/>
              <a:t>         and  2 date errors on slide 4 noted during the 802.11 Closing Plenary</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EC-25/0002r6</a:t>
            </a:r>
            <a:endParaRPr lang="en-US" dirty="0"/>
          </a:p>
        </p:txBody>
      </p:sp>
      <p:sp>
        <p:nvSpPr>
          <p:cNvPr id="5" name="Date Placeholder 4"/>
          <p:cNvSpPr>
            <a:spLocks noGrp="1"/>
          </p:cNvSpPr>
          <p:nvPr>
            <p:ph type="dt"/>
          </p:nvPr>
        </p:nvSpPr>
        <p:spPr/>
        <p:txBody>
          <a:bodyPr/>
          <a:lstStyle/>
          <a:p>
            <a:pPr defTabSz="456900">
              <a:defRPr/>
            </a:pPr>
            <a:r>
              <a:rPr lang="en-US"/>
              <a:t>May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23</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EC-25/0002r6</a:t>
            </a:r>
            <a:endParaRPr lang="en-US" dirty="0"/>
          </a:p>
        </p:txBody>
      </p:sp>
      <p:sp>
        <p:nvSpPr>
          <p:cNvPr id="5" name="Rectangle 3"/>
          <p:cNvSpPr>
            <a:spLocks noGrp="1" noChangeArrowheads="1"/>
          </p:cNvSpPr>
          <p:nvPr>
            <p:ph type="dt"/>
          </p:nvPr>
        </p:nvSpPr>
        <p:spPr>
          <a:ln/>
        </p:spPr>
        <p:txBody>
          <a:bodyPr/>
          <a:lstStyle/>
          <a:p>
            <a:r>
              <a:rPr lang="en-US"/>
              <a:t>May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signed 3 April 2025</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Working on alternatives – Contract negotiation failing</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May.</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signed 3 April 2025</a:t>
            </a:r>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EC-25/0002r6</a:t>
            </a:r>
            <a:endParaRPr lang="en-US" dirty="0"/>
          </a:p>
        </p:txBody>
      </p:sp>
      <p:sp>
        <p:nvSpPr>
          <p:cNvPr id="5" name="Rectangle 3"/>
          <p:cNvSpPr>
            <a:spLocks noGrp="1" noChangeArrowheads="1"/>
          </p:cNvSpPr>
          <p:nvPr>
            <p:ph type="dt"/>
          </p:nvPr>
        </p:nvSpPr>
        <p:spPr>
          <a:ln/>
        </p:spPr>
        <p:txBody>
          <a:bodyPr/>
          <a:lstStyle/>
          <a:p>
            <a:r>
              <a:rPr lang="en-US"/>
              <a:t>May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May 15, 2025</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May 11-16 - </a:t>
            </a:r>
            <a:r>
              <a:rPr lang="en-US" sz="800" dirty="0">
                <a:highlight>
                  <a:srgbClr val="FFFF00"/>
                </a:highlight>
              </a:rPr>
              <a:t>Warsaw Presidential Hotel Contracted (802WFin-24/0067r0)</a:t>
            </a:r>
            <a:endParaRPr lang="en-GB" sz="800" dirty="0"/>
          </a:p>
          <a:p>
            <a:pPr lvl="1"/>
            <a:r>
              <a:rPr lang="en-US" sz="800" dirty="0"/>
              <a:t>2025 Sept 9-14 - Hilton Waikoloa Village, Waikoloa, HI – Contracted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a:t>
            </a:r>
          </a:p>
          <a:p>
            <a:pPr lvl="1"/>
            <a:r>
              <a:rPr lang="en-US" sz="1100" dirty="0"/>
              <a:t>			– in negotiations – Target completion by 2025 May</a:t>
            </a:r>
          </a:p>
          <a:p>
            <a:pPr lvl="1"/>
            <a:r>
              <a:rPr lang="en-US" sz="800" dirty="0"/>
              <a:t>2026 Sept 13-18 Hilton Waikoloa Village, Waikoloa, HI – Contracted (802WFIN-22-0008r0)</a:t>
            </a:r>
          </a:p>
          <a:p>
            <a:pPr marL="755580" lvl="1" indent="-290608" defTabSz="456900">
              <a:defRPr/>
            </a:pPr>
            <a:r>
              <a:rPr lang="en-US" sz="800" dirty="0"/>
              <a:t>2027 Jan 10-15 – Hyatt Regency Irvine </a:t>
            </a:r>
            <a:r>
              <a:rPr lang="en-US" sz="1100" dirty="0"/>
              <a:t>– Contracted (802WFin-24/0060r0)</a:t>
            </a:r>
            <a:endParaRPr lang="en-US" sz="800" dirty="0"/>
          </a:p>
          <a:p>
            <a:pPr marL="755580" lvl="1" indent="-290608" defTabSz="456900">
              <a:defRPr/>
            </a:pPr>
            <a:r>
              <a:rPr lang="en-US" sz="800" dirty="0"/>
              <a:t>2027 May 9-14 – Auckland, New Zealand </a:t>
            </a:r>
          </a:p>
          <a:p>
            <a:pPr marL="755580" lvl="1" indent="-290608" defTabSz="456900">
              <a:defRPr/>
            </a:pPr>
            <a:r>
              <a:rPr lang="en-US" sz="800" dirty="0"/>
              <a:t>			– Contract TBC – pending Site Visit</a:t>
            </a:r>
          </a:p>
          <a:p>
            <a:pPr lvl="0">
              <a:buFont typeface="Times New Roman" pitchFamily="16" charset="0"/>
              <a:buNone/>
            </a:pPr>
            <a:r>
              <a:rPr lang="en-US" sz="800" dirty="0"/>
              <a:t>	2027 Sept 12-17 – Grand Hyatt Atlanta, Buckhead, GA, USA – Contracted (802WFin-24-0025r0)</a:t>
            </a:r>
          </a:p>
          <a:p>
            <a:pPr lvl="0">
              <a:buFont typeface="Times New Roman" pitchFamily="16" charset="0"/>
              <a:buNone/>
            </a:pPr>
            <a:r>
              <a:rPr lang="en-US" sz="800" dirty="0"/>
              <a:t>	2028 Jan 16-21 – Hilton Panama, Panama City, Panama – Contracted (802WFin-24/0072)</a:t>
            </a:r>
          </a:p>
          <a:p>
            <a:pPr lvl="0">
              <a:buFont typeface="Times New Roman" pitchFamily="16" charset="0"/>
              <a:buNone/>
            </a:pPr>
            <a:r>
              <a:rPr lang="en-US" sz="800" dirty="0"/>
              <a:t>	2028 May 14-19 – Warsaw Presidential Hotel – Warsaw, Poland – Contract with IEEE</a:t>
            </a:r>
          </a:p>
          <a:p>
            <a:pPr lvl="1"/>
            <a:r>
              <a:rPr lang="en-US" sz="1100" dirty="0"/>
              <a:t>2028 Sept 10-15 - Hilton Waikoloa Village, Waikoloa, HI  - Negotiations target end of 2025 June</a:t>
            </a:r>
          </a:p>
          <a:p>
            <a:pPr lvl="1"/>
            <a:r>
              <a:rPr lang="en-US" sz="1100" dirty="0"/>
              <a:t>2029 Sept 09-14 - Hilton Waikoloa Village, Waikoloa, HI - Negotiations target end of 2025 June</a:t>
            </a:r>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688CB-373A-E71D-EEDB-AA1B88D72A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508BD3-6A56-4A02-62EC-C14A00186F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0E291D-0F28-1DFA-4989-6AF06300B4C1}"/>
              </a:ext>
            </a:extLst>
          </p:cNvPr>
          <p:cNvSpPr>
            <a:spLocks noGrp="1"/>
          </p:cNvSpPr>
          <p:nvPr>
            <p:ph type="body" idx="1"/>
          </p:nvPr>
        </p:nvSpPr>
        <p:spPr/>
        <p:txBody>
          <a:bodyPr/>
          <a:lstStyle/>
          <a:p>
            <a:pPr defTabSz="456900">
              <a:defRPr/>
            </a:pPr>
            <a:r>
              <a:rPr lang="en-US" sz="1000"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a:extLst>
              <a:ext uri="{FF2B5EF4-FFF2-40B4-BE49-F238E27FC236}">
                <a16:creationId xmlns:a16="http://schemas.microsoft.com/office/drawing/2014/main" id="{9C054243-B822-6460-C5EB-28723CD30F0B}"/>
              </a:ext>
            </a:extLst>
          </p:cNvPr>
          <p:cNvSpPr>
            <a:spLocks noGrp="1"/>
          </p:cNvSpPr>
          <p:nvPr>
            <p:ph type="hdr"/>
          </p:nvPr>
        </p:nvSpPr>
        <p:spPr/>
        <p:txBody>
          <a:bodyPr/>
          <a:lstStyle/>
          <a:p>
            <a:r>
              <a:rPr lang="pt-BR"/>
              <a:t>doc.: IEEE 802 EC-25/0002r6</a:t>
            </a:r>
            <a:endParaRPr lang="en-US" dirty="0"/>
          </a:p>
        </p:txBody>
      </p:sp>
      <p:sp>
        <p:nvSpPr>
          <p:cNvPr id="5" name="Date Placeholder 4">
            <a:extLst>
              <a:ext uri="{FF2B5EF4-FFF2-40B4-BE49-F238E27FC236}">
                <a16:creationId xmlns:a16="http://schemas.microsoft.com/office/drawing/2014/main" id="{0F4CB35B-8F8F-0A57-50B7-382A85DCDABA}"/>
              </a:ext>
            </a:extLst>
          </p:cNvPr>
          <p:cNvSpPr>
            <a:spLocks noGrp="1"/>
          </p:cNvSpPr>
          <p:nvPr>
            <p:ph type="dt"/>
          </p:nvPr>
        </p:nvSpPr>
        <p:spPr/>
        <p:txBody>
          <a:bodyPr/>
          <a:lstStyle/>
          <a:p>
            <a:r>
              <a:rPr lang="en-US"/>
              <a:t>May 2025</a:t>
            </a:r>
            <a:endParaRPr lang="en-US" dirty="0"/>
          </a:p>
        </p:txBody>
      </p:sp>
      <p:sp>
        <p:nvSpPr>
          <p:cNvPr id="6" name="Footer Placeholder 5">
            <a:extLst>
              <a:ext uri="{FF2B5EF4-FFF2-40B4-BE49-F238E27FC236}">
                <a16:creationId xmlns:a16="http://schemas.microsoft.com/office/drawing/2014/main" id="{077347F3-6F9C-D51E-2D48-C55713437475}"/>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40048F76-3E67-AB59-03FA-38D962879550}"/>
              </a:ext>
            </a:extLst>
          </p:cNvPr>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0481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0755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EC-25/0002r6</a:t>
            </a:r>
            <a:endParaRPr lang="en-US" dirty="0"/>
          </a:p>
        </p:txBody>
      </p:sp>
      <p:sp>
        <p:nvSpPr>
          <p:cNvPr id="5" name="Rectangle 3"/>
          <p:cNvSpPr>
            <a:spLocks noGrp="1" noChangeArrowheads="1"/>
          </p:cNvSpPr>
          <p:nvPr>
            <p:ph type="dt"/>
          </p:nvPr>
        </p:nvSpPr>
        <p:spPr>
          <a:ln/>
        </p:spPr>
        <p:txBody>
          <a:bodyPr/>
          <a:lstStyle/>
          <a:p>
            <a:r>
              <a:rPr lang="en-US"/>
              <a:t>May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EC-25/0002r6</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EC-25/0002r5</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802WCSC Wireless Meeting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2025-05-16</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dirty="0"/>
              <a:t>Call for Interest – Venue Selection and Contracting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dirty="0"/>
              <a:t>The IEEE 802 LMSC Chair, James Gilb, has asked all LMSC members with roles that would need orientation and training if replaced, to identify potential candidates to take over the various roles and responsibilities within the 802 LMSC.</a:t>
            </a:r>
          </a:p>
          <a:p>
            <a:r>
              <a:rPr lang="en-US" dirty="0"/>
              <a:t>One Role that I have is the IEEE 802 Wireless Venue Meeting Manager.</a:t>
            </a:r>
          </a:p>
          <a:p>
            <a:r>
              <a:rPr lang="en-US" dirty="0"/>
              <a:t>The next slide outlines the role and responsibilities required.</a:t>
            </a:r>
          </a:p>
          <a:p>
            <a:r>
              <a:rPr lang="en-US" dirty="0"/>
              <a:t>If you or someone you know would be interested in taking an active part in this role in the future, please have them contact me.</a:t>
            </a:r>
          </a:p>
        </p:txBody>
      </p:sp>
      <p:sp>
        <p:nvSpPr>
          <p:cNvPr id="4" name="Date Placeholder 3">
            <a:extLst>
              <a:ext uri="{FF2B5EF4-FFF2-40B4-BE49-F238E27FC236}">
                <a16:creationId xmlns:a16="http://schemas.microsoft.com/office/drawing/2014/main" id="{91CA51A4-83B5-2417-0E42-A9FF1415B8C9}"/>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951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May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sz="2800" dirty="0"/>
              <a:t>2024-09-08- Straw Poll – </a:t>
            </a:r>
            <a:br>
              <a:rPr lang="en-US" sz="2800" dirty="0"/>
            </a:br>
            <a:r>
              <a:rPr lang="en-US" sz="2800"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with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dirty="0"/>
              <a:t>Motion: Approve the location of the 2026 May IEEE 802W Interim: Antwerp, Belgium 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 11, 2025, as presented to the IEEE 802 Wireless Chairs Standing Committee during the 2025 May 802WCSC meeting and posted the link on Mentor to IEEE 802 Wireless Chairs Standing Committee reflector.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Updates for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R4 and R5 updates </a:t>
            </a:r>
            <a:r>
              <a:rPr lang="en-GB"/>
              <a:t>were made </a:t>
            </a:r>
            <a:r>
              <a:rPr lang="en-GB" dirty="0"/>
              <a:t>after presentations to respective meetings.</a:t>
            </a:r>
          </a:p>
        </p:txBody>
      </p:sp>
      <p:sp>
        <p:nvSpPr>
          <p:cNvPr id="4" name="Date Placeholder 3"/>
          <p:cNvSpPr>
            <a:spLocks noGrp="1"/>
          </p:cNvSpPr>
          <p:nvPr>
            <p:ph type="dt" idx="10"/>
          </p:nvPr>
        </p:nvSpPr>
        <p:spPr/>
        <p:txBody>
          <a:bodyPr/>
          <a:lstStyle/>
          <a:p>
            <a:r>
              <a:rPr lang="en-US"/>
              <a:t>May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524999" y="5985253"/>
            <a:ext cx="1905001" cy="338554"/>
          </a:xfrm>
          <a:prstGeom prst="rect">
            <a:avLst/>
          </a:prstGeom>
          <a:noFill/>
        </p:spPr>
        <p:txBody>
          <a:bodyPr wrap="square" rtlCol="0">
            <a:spAutoFit/>
          </a:bodyPr>
          <a:lstStyle/>
          <a:p>
            <a:r>
              <a:rPr lang="en-US" sz="1600" dirty="0">
                <a:solidFill>
                  <a:schemeClr val="accent1">
                    <a:lumMod val="50000"/>
                  </a:schemeClr>
                </a:solidFill>
              </a:rPr>
              <a:t>As of  May 15,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dirty="0">
                <a:solidFill>
                  <a:schemeClr val="bg1"/>
                </a:solidFill>
                <a:highlight>
                  <a:srgbClr val="800000"/>
                </a:highlight>
              </a:rPr>
              <a:t>2027 March 14-19 – </a:t>
            </a:r>
            <a:r>
              <a:rPr lang="en-US" sz="1900" strike="sngStrike" dirty="0">
                <a:solidFill>
                  <a:schemeClr val="bg1"/>
                </a:solidFill>
                <a:highlight>
                  <a:srgbClr val="800000"/>
                </a:highlight>
              </a:rPr>
              <a:t>Hilton Atlanta, Atlanta, GA, United States </a:t>
            </a:r>
            <a:r>
              <a:rPr lang="en-US" sz="1900" dirty="0">
                <a:solidFill>
                  <a:schemeClr val="bg1"/>
                </a:solidFill>
                <a:highlight>
                  <a:srgbClr val="800000"/>
                </a:highlight>
              </a:rPr>
              <a:t>(New Asia Location)</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
        <p:nvSpPr>
          <p:cNvPr id="3" name="Date Placeholder 2">
            <a:extLst>
              <a:ext uri="{FF2B5EF4-FFF2-40B4-BE49-F238E27FC236}">
                <a16:creationId xmlns:a16="http://schemas.microsoft.com/office/drawing/2014/main" id="{AD9B6CA2-7564-EF5D-1CFC-ECA3141FE622}"/>
              </a:ext>
            </a:extLst>
          </p:cNvPr>
          <p:cNvSpPr>
            <a:spLocks noGrp="1"/>
          </p:cNvSpPr>
          <p:nvPr>
            <p:ph type="dt" idx="10"/>
          </p:nvPr>
        </p:nvSpPr>
        <p:spPr/>
        <p:txBody>
          <a:bodyPr/>
          <a:lstStyle/>
          <a:p>
            <a:r>
              <a:rPr lang="en-US"/>
              <a:t>May 2025</a:t>
            </a:r>
            <a:endParaRPr lang="en-GB" dirty="0"/>
          </a:p>
        </p:txBody>
      </p:sp>
      <p:sp>
        <p:nvSpPr>
          <p:cNvPr id="4" name="Footer Placeholder 3">
            <a:extLst>
              <a:ext uri="{FF2B5EF4-FFF2-40B4-BE49-F238E27FC236}">
                <a16:creationId xmlns:a16="http://schemas.microsoft.com/office/drawing/2014/main" id="{0552E1F7-479A-A151-FBC2-612037C321F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00AADD9-ACBC-0491-40E7-8D9CF87516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57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Wingdings" panose="05000000000000000000" pitchFamily="2" charset="2"/>
              <a:buChar char="v"/>
            </a:pPr>
            <a:r>
              <a:rPr lang="en-GB" sz="2000" b="0" dirty="0">
                <a:highlight>
                  <a:srgbClr val="FFFF00"/>
                </a:highlight>
              </a:rPr>
              <a:t>2028-05 (14-19)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May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665758" y="709614"/>
            <a:ext cx="1992842" cy="338554"/>
          </a:xfrm>
          <a:prstGeom prst="rect">
            <a:avLst/>
          </a:prstGeom>
          <a:noFill/>
        </p:spPr>
        <p:txBody>
          <a:bodyPr wrap="square" rtlCol="0">
            <a:spAutoFit/>
          </a:bodyPr>
          <a:lstStyle/>
          <a:p>
            <a:r>
              <a:rPr lang="en-US" sz="1600" dirty="0">
                <a:solidFill>
                  <a:schemeClr val="accent1">
                    <a:lumMod val="50000"/>
                  </a:schemeClr>
                </a:solidFill>
              </a:rPr>
              <a:t>As of May 15, 2025,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B756-F2B5-8BF3-1680-82282B0935E0}"/>
              </a:ext>
            </a:extLst>
          </p:cNvPr>
          <p:cNvSpPr>
            <a:spLocks noGrp="1"/>
          </p:cNvSpPr>
          <p:nvPr>
            <p:ph type="title"/>
          </p:nvPr>
        </p:nvSpPr>
        <p:spPr/>
        <p:txBody>
          <a:bodyPr/>
          <a:lstStyle/>
          <a:p>
            <a:r>
              <a:rPr lang="en-US" dirty="0"/>
              <a:t>Possible Future Venue discussion</a:t>
            </a:r>
          </a:p>
        </p:txBody>
      </p:sp>
      <p:sp>
        <p:nvSpPr>
          <p:cNvPr id="3" name="Content Placeholder 2">
            <a:extLst>
              <a:ext uri="{FF2B5EF4-FFF2-40B4-BE49-F238E27FC236}">
                <a16:creationId xmlns:a16="http://schemas.microsoft.com/office/drawing/2014/main" id="{DC5654C8-8B5B-1E47-7435-94866291057A}"/>
              </a:ext>
            </a:extLst>
          </p:cNvPr>
          <p:cNvSpPr>
            <a:spLocks noGrp="1"/>
          </p:cNvSpPr>
          <p:nvPr>
            <p:ph idx="1"/>
          </p:nvPr>
        </p:nvSpPr>
        <p:spPr/>
        <p:txBody>
          <a:bodyPr/>
          <a:lstStyle/>
          <a:p>
            <a:r>
              <a:rPr lang="en-US" dirty="0"/>
              <a:t>We will have a full RFP prepared for the Sept/Oct 2026 timeframe to be reviewed for selection in November 2026.</a:t>
            </a:r>
          </a:p>
          <a:p>
            <a:endParaRPr lang="en-US" dirty="0"/>
          </a:p>
          <a:p>
            <a:r>
              <a:rPr lang="en-US" dirty="0"/>
              <a:t>However, we do have an unsolicited proposal to consider today.</a:t>
            </a:r>
          </a:p>
          <a:p>
            <a:endParaRPr lang="en-US" dirty="0"/>
          </a:p>
          <a:p>
            <a:r>
              <a:rPr lang="en-US" dirty="0"/>
              <a:t>The Warsaw Presidential Hotel has made an offer for 2028 May 802 Wireless Interim.</a:t>
            </a:r>
          </a:p>
          <a:p>
            <a:endParaRPr lang="en-US" dirty="0"/>
          </a:p>
        </p:txBody>
      </p:sp>
      <p:sp>
        <p:nvSpPr>
          <p:cNvPr id="4" name="Date Placeholder 3">
            <a:extLst>
              <a:ext uri="{FF2B5EF4-FFF2-40B4-BE49-F238E27FC236}">
                <a16:creationId xmlns:a16="http://schemas.microsoft.com/office/drawing/2014/main" id="{E78FF581-E3E7-E71D-0C20-5985CBACB0EF}"/>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C06E588A-1910-11E9-2C9A-2706C7893EF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46A5665-5369-B0FB-9B05-98336B38AA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5774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35BE8AB-E919-6268-81AD-A125F021EBFD}"/>
              </a:ext>
            </a:extLst>
          </p:cNvPr>
          <p:cNvPicPr>
            <a:picLocks noChangeAspect="1"/>
          </p:cNvPicPr>
          <p:nvPr/>
        </p:nvPicPr>
        <p:blipFill>
          <a:blip r:embed="rId2"/>
          <a:srcRect l="2248" r="1" b="1"/>
          <a:stretch/>
        </p:blipFill>
        <p:spPr>
          <a:xfrm>
            <a:off x="120650" y="723900"/>
            <a:ext cx="11950700" cy="5562600"/>
          </a:xfrm>
          <a:prstGeom prst="rect">
            <a:avLst/>
          </a:prstGeom>
          <a:noFill/>
        </p:spPr>
      </p:pic>
      <p:sp>
        <p:nvSpPr>
          <p:cNvPr id="4" name="Date Placeholder 3" hidden="1">
            <a:extLst>
              <a:ext uri="{FF2B5EF4-FFF2-40B4-BE49-F238E27FC236}">
                <a16:creationId xmlns:a16="http://schemas.microsoft.com/office/drawing/2014/main" id="{6F71B770-0A1E-DD33-B030-4D7FC70F18D3}"/>
              </a:ext>
            </a:extLst>
          </p:cNvPr>
          <p:cNvSpPr>
            <a:spLocks noGrp="1"/>
          </p:cNvSpPr>
          <p:nvPr>
            <p:ph type="dt" idx="10"/>
          </p:nvPr>
        </p:nvSpPr>
        <p:spPr/>
        <p:txBody>
          <a:bodyPr/>
          <a:lstStyle/>
          <a:p>
            <a:pPr>
              <a:spcAft>
                <a:spcPts val="600"/>
              </a:spcAft>
            </a:pPr>
            <a:r>
              <a:rPr lang="en-US"/>
              <a:t>May 2025</a:t>
            </a:r>
            <a:endParaRPr lang="en-GB"/>
          </a:p>
        </p:txBody>
      </p:sp>
      <p:sp>
        <p:nvSpPr>
          <p:cNvPr id="5" name="Footer Placeholder 4">
            <a:extLst>
              <a:ext uri="{FF2B5EF4-FFF2-40B4-BE49-F238E27FC236}">
                <a16:creationId xmlns:a16="http://schemas.microsoft.com/office/drawing/2014/main" id="{94739BAE-4F48-A5C8-7968-3A3844215CE5}"/>
              </a:ext>
            </a:extLst>
          </p:cNvPr>
          <p:cNvSpPr>
            <a:spLocks noGrp="1"/>
          </p:cNvSpPr>
          <p:nvPr>
            <p:ph type="ftr" idx="11"/>
          </p:nvPr>
        </p:nvSpPr>
        <p:spPr/>
        <p:txBody>
          <a:bodyPr/>
          <a:lstStyle/>
          <a:p>
            <a:pPr>
              <a:spcAft>
                <a:spcPts val="600"/>
              </a:spcAft>
            </a:pPr>
            <a:r>
              <a:rPr lang="en-GB"/>
              <a:t>Jon Rosdahl, Qualcomm</a:t>
            </a:r>
          </a:p>
        </p:txBody>
      </p:sp>
      <p:sp>
        <p:nvSpPr>
          <p:cNvPr id="6" name="Slide Number Placeholder 5" hidden="1">
            <a:extLst>
              <a:ext uri="{FF2B5EF4-FFF2-40B4-BE49-F238E27FC236}">
                <a16:creationId xmlns:a16="http://schemas.microsoft.com/office/drawing/2014/main" id="{407244BA-C9D6-D2A2-D70A-1BC636844C4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6</a:t>
            </a:fld>
            <a:endParaRPr lang="en-GB"/>
          </a:p>
        </p:txBody>
      </p:sp>
    </p:spTree>
    <p:extLst>
      <p:ext uri="{BB962C8B-B14F-4D97-AF65-F5344CB8AC3E}">
        <p14:creationId xmlns:p14="http://schemas.microsoft.com/office/powerpoint/2010/main" val="233045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AFBC774-E225-1317-1ECA-D8AF4067A07C}"/>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323638B9-FF86-21B1-FE7D-3FF7E77E594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90E42BA-CB53-77E7-465F-802B2DF911B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FD3E310A-7B40-9633-F337-0567C8E3D46B}"/>
              </a:ext>
            </a:extLst>
          </p:cNvPr>
          <p:cNvPicPr>
            <a:picLocks noChangeAspect="1"/>
          </p:cNvPicPr>
          <p:nvPr/>
        </p:nvPicPr>
        <p:blipFill>
          <a:blip r:embed="rId2"/>
          <a:stretch>
            <a:fillRect/>
          </a:stretch>
        </p:blipFill>
        <p:spPr>
          <a:xfrm>
            <a:off x="457200" y="838200"/>
            <a:ext cx="11277600" cy="2924175"/>
          </a:xfrm>
          <a:prstGeom prst="rect">
            <a:avLst/>
          </a:prstGeom>
        </p:spPr>
      </p:pic>
      <p:sp>
        <p:nvSpPr>
          <p:cNvPr id="9" name="TextBox 8">
            <a:extLst>
              <a:ext uri="{FF2B5EF4-FFF2-40B4-BE49-F238E27FC236}">
                <a16:creationId xmlns:a16="http://schemas.microsoft.com/office/drawing/2014/main" id="{73424DDC-8A6A-427D-CFDD-1DB1F6FC607D}"/>
              </a:ext>
            </a:extLst>
          </p:cNvPr>
          <p:cNvSpPr txBox="1"/>
          <p:nvPr/>
        </p:nvSpPr>
        <p:spPr>
          <a:xfrm>
            <a:off x="685800" y="4038600"/>
            <a:ext cx="10896600" cy="1200329"/>
          </a:xfrm>
          <a:prstGeom prst="rect">
            <a:avLst/>
          </a:prstGeom>
          <a:noFill/>
        </p:spPr>
        <p:txBody>
          <a:bodyPr wrap="square" rtlCol="0">
            <a:spAutoFit/>
          </a:bodyPr>
          <a:lstStyle/>
          <a:p>
            <a:r>
              <a:rPr lang="en-US" dirty="0">
                <a:solidFill>
                  <a:schemeClr val="tx1"/>
                </a:solidFill>
              </a:rPr>
              <a:t>For Comparison of alternative unsolicited bids we have received, but they seem to be out of our budget or were for dates that were filled.</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6015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E004-786E-E755-D57B-DD1F7BE252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1AA67-ED1D-A052-89A9-AB396A2F214B}"/>
              </a:ext>
            </a:extLst>
          </p:cNvPr>
          <p:cNvSpPr>
            <a:spLocks noGrp="1"/>
          </p:cNvSpPr>
          <p:nvPr>
            <p:ph type="title"/>
          </p:nvPr>
        </p:nvSpPr>
        <p:spPr/>
        <p:txBody>
          <a:bodyPr/>
          <a:lstStyle/>
          <a:p>
            <a:r>
              <a:rPr lang="en-US" sz="2400" dirty="0"/>
              <a:t>1. Motion approve location for the 2028 May IEEE 802W Interim: </a:t>
            </a:r>
            <a:br>
              <a:rPr lang="en-US" sz="2400" dirty="0"/>
            </a:br>
            <a:r>
              <a:rPr lang="en-US" sz="2400" dirty="0"/>
              <a:t>Warsaw Presidential Hotel, Warsaw, Poland </a:t>
            </a:r>
            <a:br>
              <a:rPr lang="en-US" sz="2400" dirty="0"/>
            </a:br>
            <a:r>
              <a:rPr lang="en-US" sz="2400" dirty="0"/>
              <a:t>(2025-05-11)</a:t>
            </a:r>
          </a:p>
        </p:txBody>
      </p:sp>
      <p:sp>
        <p:nvSpPr>
          <p:cNvPr id="3" name="Content Placeholder 2">
            <a:extLst>
              <a:ext uri="{FF2B5EF4-FFF2-40B4-BE49-F238E27FC236}">
                <a16:creationId xmlns:a16="http://schemas.microsoft.com/office/drawing/2014/main" id="{932B9450-9EBD-3C87-B53C-202BA0B003EE}"/>
              </a:ext>
            </a:extLst>
          </p:cNvPr>
          <p:cNvSpPr>
            <a:spLocks noGrp="1"/>
          </p:cNvSpPr>
          <p:nvPr>
            <p:ph idx="1"/>
          </p:nvPr>
        </p:nvSpPr>
        <p:spPr/>
        <p:txBody>
          <a:bodyPr/>
          <a:lstStyle/>
          <a:p>
            <a:r>
              <a:rPr lang="en-US" sz="2400" dirty="0"/>
              <a:t>Motion to approve the location for the 2028 May IEEE 802W Interim: </a:t>
            </a:r>
            <a:br>
              <a:rPr lang="en-US" sz="2400" dirty="0"/>
            </a:br>
            <a:r>
              <a:rPr lang="en-US" sz="2400" dirty="0"/>
              <a:t>Warsaw Presidential Hotel, Warsaw, Poland 2028</a:t>
            </a:r>
            <a:r>
              <a:rPr lang="en-US" dirty="0"/>
              <a:t> May 14-19.</a:t>
            </a:r>
          </a:p>
          <a:p>
            <a:endParaRPr lang="en-US" b="0" dirty="0"/>
          </a:p>
          <a:p>
            <a:r>
              <a:rPr lang="en-US" b="0" dirty="0"/>
              <a:t>Moved: Jon Rosdahl</a:t>
            </a:r>
          </a:p>
          <a:p>
            <a:r>
              <a:rPr lang="en-US" b="0" dirty="0"/>
              <a:t>2</a:t>
            </a:r>
            <a:r>
              <a:rPr lang="en-US" b="0" baseline="30000" dirty="0"/>
              <a:t>nd</a:t>
            </a:r>
            <a:r>
              <a:rPr lang="en-US" b="0" dirty="0"/>
              <a:t>: Ben Rolfe</a:t>
            </a:r>
          </a:p>
          <a:p>
            <a:r>
              <a:rPr lang="en-US" b="0" dirty="0"/>
              <a:t>Motion for ECJT.</a:t>
            </a:r>
          </a:p>
          <a:p>
            <a:r>
              <a:rPr lang="en-US" b="0" dirty="0"/>
              <a:t>Results: 7-0-0 Motion Passes</a:t>
            </a:r>
            <a:endParaRPr lang="en-US" dirty="0"/>
          </a:p>
          <a:p>
            <a:endParaRPr lang="en-US" dirty="0"/>
          </a:p>
        </p:txBody>
      </p:sp>
      <p:sp>
        <p:nvSpPr>
          <p:cNvPr id="4" name="Date Placeholder 3">
            <a:extLst>
              <a:ext uri="{FF2B5EF4-FFF2-40B4-BE49-F238E27FC236}">
                <a16:creationId xmlns:a16="http://schemas.microsoft.com/office/drawing/2014/main" id="{2B600352-9A7B-96DD-27B0-E00664F072B8}"/>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28352054-F11F-B267-A70A-A9DC75CC3CE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8C7285-7A9D-210C-B70B-42D21BD4CA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82316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A171-E5AE-55BF-EC7A-2C33B8D3D544}"/>
              </a:ext>
            </a:extLst>
          </p:cNvPr>
          <p:cNvSpPr>
            <a:spLocks noGrp="1"/>
          </p:cNvSpPr>
          <p:nvPr>
            <p:ph type="title"/>
          </p:nvPr>
        </p:nvSpPr>
        <p:spPr>
          <a:xfrm>
            <a:off x="929218" y="632997"/>
            <a:ext cx="10361084" cy="761999"/>
          </a:xfrm>
        </p:spPr>
        <p:txBody>
          <a:bodyPr/>
          <a:lstStyle/>
          <a:p>
            <a:r>
              <a:rPr lang="en-US" dirty="0"/>
              <a:t>2028 Combined Plenary and 802W Interim Schedule</a:t>
            </a:r>
          </a:p>
        </p:txBody>
      </p:sp>
      <p:sp>
        <p:nvSpPr>
          <p:cNvPr id="3" name="Content Placeholder 2">
            <a:extLst>
              <a:ext uri="{FF2B5EF4-FFF2-40B4-BE49-F238E27FC236}">
                <a16:creationId xmlns:a16="http://schemas.microsoft.com/office/drawing/2014/main" id="{B73001AC-8BE3-A0FC-4851-BD7D9DA12358}"/>
              </a:ext>
            </a:extLst>
          </p:cNvPr>
          <p:cNvSpPr>
            <a:spLocks noGrp="1"/>
          </p:cNvSpPr>
          <p:nvPr>
            <p:ph idx="1"/>
          </p:nvPr>
        </p:nvSpPr>
        <p:spPr>
          <a:xfrm>
            <a:off x="761999" y="1421569"/>
            <a:ext cx="10627785" cy="4194534"/>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US" sz="2000" b="0" i="0" u="none" strike="noStrike" kern="0" cap="none" spc="0" normalizeH="0" baseline="0" noProof="0" dirty="0">
                <a:ln>
                  <a:noFill/>
                </a:ln>
                <a:solidFill>
                  <a:srgbClr val="000000"/>
                </a:solidFill>
                <a:effectLst/>
                <a:uLnTx/>
                <a:uFillTx/>
                <a:ea typeface="MS Gothic"/>
              </a:rPr>
              <a:t>The IEEE 802 Plenary locations are determined by the IEEE 802 LMSC.</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2000" b="0" dirty="0">
                <a:ea typeface="MS Gothic"/>
              </a:rPr>
              <a:t>The IEEE 802W Interim locations are determined by the IEEE 802WC ECJT.</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US" sz="2000" b="0" i="0" u="none" strike="noStrike" kern="0" cap="none" spc="0" normalizeH="0" baseline="0" noProof="0" dirty="0">
                <a:ln>
                  <a:noFill/>
                </a:ln>
                <a:solidFill>
                  <a:srgbClr val="000000"/>
                </a:solidFill>
                <a:effectLst/>
                <a:uLnTx/>
                <a:uFillTx/>
                <a:ea typeface="MS Gothic"/>
              </a:rPr>
              <a:t>After the actions on May 11, 2025, by the 802WC ECJT, the combined schedule for 802 Plenary and 802WC Interim sessions are as follows: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v"/>
              <a:tabLst/>
              <a:defRPr/>
            </a:pPr>
            <a:endParaRPr lang="en-US" sz="2000" b="0" dirty="0">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v"/>
              <a:tabLst/>
              <a:defRPr/>
            </a:pPr>
            <a:r>
              <a:rPr kumimoji="0" lang="en-US" sz="2000" b="0" i="0" u="none" strike="noStrike" kern="0" cap="none" spc="0" normalizeH="0" baseline="0" noProof="0" dirty="0">
                <a:ln>
                  <a:noFill/>
                </a:ln>
                <a:solidFill>
                  <a:schemeClr val="tx1"/>
                </a:solidFill>
                <a:effectLst/>
                <a:uLnTx/>
                <a:uFillTx/>
                <a:ea typeface="MS Gothic"/>
              </a:rPr>
              <a:t>2028-01 </a:t>
            </a:r>
            <a:r>
              <a:rPr kumimoji="0" lang="en-GB" sz="2000" b="0" i="0" u="none" strike="noStrike" kern="0" cap="none" spc="0" normalizeH="0" baseline="0" noProof="0" dirty="0">
                <a:ln>
                  <a:noFill/>
                </a:ln>
                <a:solidFill>
                  <a:schemeClr val="tx1"/>
                </a:solidFill>
                <a:effectLst/>
                <a:uLnTx/>
                <a:uFillTx/>
                <a:ea typeface="MS Gothic"/>
              </a:rPr>
              <a:t>(16-21) 802W Interim - Hilton Panama, Panama City, Panama</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GB" sz="2000" b="0" dirty="0">
                <a:solidFill>
                  <a:schemeClr val="tx1"/>
                </a:solidFill>
                <a:ea typeface="MS Gothic"/>
              </a:rPr>
              <a:t>2028-03 (12-17)  802 Plenary – Target: APAC – Asia Pacific </a:t>
            </a:r>
            <a:r>
              <a:rPr lang="en-GB" sz="2000" dirty="0">
                <a:solidFill>
                  <a:schemeClr val="tx1"/>
                </a:solidFill>
                <a:ea typeface="MS Gothic"/>
              </a:rPr>
              <a:t>or</a:t>
            </a:r>
            <a:r>
              <a:rPr lang="en-GB" sz="2000" b="0" dirty="0">
                <a:solidFill>
                  <a:schemeClr val="tx1"/>
                </a:solidFill>
                <a:ea typeface="MS Gothic"/>
              </a:rPr>
              <a:t> EMEA – Europe, Middle East, Africa</a:t>
            </a:r>
            <a:endParaRPr kumimoji="0" lang="en-GB" sz="2000" b="0" i="0" u="none" strike="noStrike" kern="0" cap="none" spc="0" normalizeH="0" baseline="0" noProof="0" dirty="0">
              <a:ln>
                <a:noFill/>
              </a:ln>
              <a:solidFill>
                <a:schemeClr val="tx1"/>
              </a:solidFill>
              <a:effectLst/>
              <a:uLnTx/>
              <a:uFillTx/>
              <a:ea typeface="MS Gothic"/>
            </a:endParaRPr>
          </a:p>
          <a:p>
            <a:pPr>
              <a:buFont typeface="Wingdings" panose="05000000000000000000" pitchFamily="2" charset="2"/>
              <a:buChar char="v"/>
            </a:pPr>
            <a:r>
              <a:rPr lang="en-GB" sz="2000" b="0" dirty="0">
                <a:solidFill>
                  <a:schemeClr val="tx1"/>
                </a:solidFill>
              </a:rPr>
              <a:t>2028-05 (14-19) </a:t>
            </a:r>
            <a:r>
              <a:rPr kumimoji="0" lang="en-GB" sz="2000" b="0" i="0" u="none" strike="noStrike" kern="0" cap="none" spc="0" normalizeH="0" baseline="0" noProof="0" dirty="0">
                <a:ln>
                  <a:noFill/>
                </a:ln>
                <a:solidFill>
                  <a:schemeClr val="tx1"/>
                </a:solidFill>
                <a:effectLst/>
                <a:uLnTx/>
                <a:uFillTx/>
                <a:ea typeface="MS Gothic"/>
              </a:rPr>
              <a:t>802W Interim - </a:t>
            </a:r>
            <a:r>
              <a:rPr lang="en-GB" sz="2000" b="0" dirty="0">
                <a:solidFill>
                  <a:schemeClr val="tx1"/>
                </a:solidFill>
              </a:rPr>
              <a:t>Warsaw Presidential Hotel – Warsaw, Poland</a:t>
            </a:r>
            <a:r>
              <a:rPr kumimoji="0" lang="en-GB" sz="2000" b="0" i="0" u="none" strike="noStrike" kern="0" cap="none" spc="0" normalizeH="0" baseline="0" noProof="0" dirty="0">
                <a:ln>
                  <a:noFill/>
                </a:ln>
                <a:solidFill>
                  <a:schemeClr val="tx1"/>
                </a:solidFill>
                <a:effectLst/>
                <a:highlight>
                  <a:srgbClr val="00FF00"/>
                </a:highlight>
                <a:uLnTx/>
                <a:uFillTx/>
                <a:ea typeface="MS Gothic"/>
              </a:rPr>
              <a:t>(Contract TBC)</a:t>
            </a:r>
            <a:endParaRPr lang="en-GB" sz="2000" b="0" dirty="0">
              <a:solidFill>
                <a:schemeClr val="tx1"/>
              </a:solidFill>
              <a:highlight>
                <a:srgbClr val="00FF00"/>
              </a:highlight>
            </a:endParaRPr>
          </a:p>
          <a:p>
            <a:pPr>
              <a:buFont typeface="Arial" panose="020B0604020202020204" pitchFamily="34" charset="0"/>
              <a:buChar char="•"/>
              <a:defRPr/>
            </a:pPr>
            <a:r>
              <a:rPr lang="en-US" sz="2000" b="0" dirty="0">
                <a:solidFill>
                  <a:schemeClr val="tx1"/>
                </a:solidFill>
              </a:rPr>
              <a:t>2028-07 (09-14) </a:t>
            </a:r>
            <a:r>
              <a:rPr lang="en-GB" sz="2000" b="0" dirty="0">
                <a:solidFill>
                  <a:schemeClr val="tx1"/>
                </a:solidFill>
                <a:ea typeface="MS Gothic"/>
              </a:rPr>
              <a:t>802 Plenary – </a:t>
            </a:r>
            <a:r>
              <a:rPr lang="en-US" sz="2000" b="0" dirty="0">
                <a:solidFill>
                  <a:schemeClr val="tx1"/>
                </a:solidFill>
              </a:rPr>
              <a:t>Sheraton Le Centre Montreal, Montreal, Quebec, Canada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Char char="•"/>
              <a:tabLst/>
              <a:defRPr/>
            </a:pPr>
            <a:r>
              <a:rPr kumimoji="0" lang="en-US" sz="2000" b="0" i="0" u="none" strike="noStrike" kern="0" cap="none" spc="0" normalizeH="0" baseline="0" noProof="0" dirty="0">
                <a:ln>
                  <a:noFill/>
                </a:ln>
                <a:solidFill>
                  <a:schemeClr val="tx1"/>
                </a:solidFill>
                <a:effectLst/>
                <a:uLnTx/>
                <a:uFillTx/>
                <a:ea typeface="MS Gothic"/>
              </a:rPr>
              <a:t>2028-09 (10-15) </a:t>
            </a:r>
            <a:r>
              <a:rPr kumimoji="0" lang="en-GB" sz="2000" b="0" i="0" u="none" strike="noStrike" kern="0" cap="none" spc="0" normalizeH="0" baseline="0" noProof="0" dirty="0">
                <a:ln>
                  <a:noFill/>
                </a:ln>
                <a:solidFill>
                  <a:schemeClr val="tx1"/>
                </a:solidFill>
                <a:effectLst/>
                <a:uLnTx/>
                <a:uFillTx/>
                <a:ea typeface="MS Gothic"/>
              </a:rPr>
              <a:t>802W Interim - Hilton Waikoloa, Waikoloa, HI, USA</a:t>
            </a:r>
            <a:r>
              <a:rPr kumimoji="0" lang="en-GB" sz="2000" b="0" i="0" u="none" strike="noStrike" kern="0" cap="none" spc="0" normalizeH="0" baseline="0" noProof="0" dirty="0">
                <a:ln>
                  <a:noFill/>
                </a:ln>
                <a:solidFill>
                  <a:schemeClr val="tx1"/>
                </a:solidFill>
                <a:effectLst/>
                <a:highlight>
                  <a:srgbClr val="00FF00"/>
                </a:highlight>
                <a:uLnTx/>
                <a:uFillTx/>
                <a:ea typeface="MS Gothic"/>
              </a:rPr>
              <a:t>(Contract TBC)</a:t>
            </a:r>
          </a:p>
          <a:p>
            <a:pPr marL="0" indent="0">
              <a:defRPr/>
            </a:pPr>
            <a:r>
              <a:rPr lang="en-GB" sz="2000" b="0" dirty="0">
                <a:solidFill>
                  <a:schemeClr val="tx1"/>
                </a:solidFill>
                <a:ea typeface="MS Gothic"/>
              </a:rPr>
              <a:t>2028-11 (12-17) 802 Plenary –Target: APAC – Asia Pacific </a:t>
            </a:r>
            <a:r>
              <a:rPr lang="en-GB" sz="2000" dirty="0">
                <a:solidFill>
                  <a:schemeClr val="tx1"/>
                </a:solidFill>
                <a:ea typeface="MS Gothic"/>
              </a:rPr>
              <a:t>or</a:t>
            </a:r>
            <a:r>
              <a:rPr lang="en-GB" sz="2000" b="0" dirty="0">
                <a:solidFill>
                  <a:schemeClr val="tx1"/>
                </a:solidFill>
                <a:ea typeface="MS Gothic"/>
              </a:rPr>
              <a:t> EMEA – Europe, Middle East, Africa</a:t>
            </a:r>
            <a:endParaRPr kumimoji="0" lang="en-GB" sz="2000" b="0" i="0" u="none" strike="noStrike" kern="0" cap="none" spc="0" normalizeH="0" baseline="0" noProof="0" dirty="0">
              <a:ln>
                <a:noFill/>
              </a:ln>
              <a:solidFill>
                <a:schemeClr val="tx1"/>
              </a:solidFill>
              <a:effectLst/>
              <a:uLnTx/>
              <a:uFillTx/>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Char char="•"/>
              <a:tabLst/>
              <a:defRPr/>
            </a:pPr>
            <a:endParaRPr kumimoji="0" lang="en-US" sz="2000" b="0" i="0" u="none" strike="noStrike" kern="0" cap="none" spc="0" normalizeH="0" baseline="0" noProof="0" dirty="0">
              <a:ln>
                <a:noFill/>
              </a:ln>
              <a:solidFill>
                <a:schemeClr val="tx1"/>
              </a:solidFill>
              <a:effectLst/>
              <a:uLnTx/>
              <a:uFillTx/>
              <a:ea typeface="MS Gothic"/>
            </a:endParaRPr>
          </a:p>
          <a:p>
            <a:endParaRPr lang="en-US" sz="2000" dirty="0"/>
          </a:p>
        </p:txBody>
      </p:sp>
      <p:sp>
        <p:nvSpPr>
          <p:cNvPr id="4" name="Date Placeholder 3">
            <a:extLst>
              <a:ext uri="{FF2B5EF4-FFF2-40B4-BE49-F238E27FC236}">
                <a16:creationId xmlns:a16="http://schemas.microsoft.com/office/drawing/2014/main" id="{0A91A037-3927-6FCC-3E82-59394A4D02DD}"/>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663F90EF-2971-3204-0A26-AAD127D07D9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BA1D80D-C205-2E6A-99A3-114B13540EC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TextBox 6">
            <a:extLst>
              <a:ext uri="{FF2B5EF4-FFF2-40B4-BE49-F238E27FC236}">
                <a16:creationId xmlns:a16="http://schemas.microsoft.com/office/drawing/2014/main" id="{89BCBFD4-B0A2-F610-152A-33A275919630}"/>
              </a:ext>
            </a:extLst>
          </p:cNvPr>
          <p:cNvSpPr txBox="1"/>
          <p:nvPr/>
        </p:nvSpPr>
        <p:spPr>
          <a:xfrm>
            <a:off x="8443825" y="5616102"/>
            <a:ext cx="3443375"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Tree>
    <p:extLst>
      <p:ext uri="{BB962C8B-B14F-4D97-AF65-F5344CB8AC3E}">
        <p14:creationId xmlns:p14="http://schemas.microsoft.com/office/powerpoint/2010/main" val="397360520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purl.org/dc/elements/1.1/"/>
    <ds:schemaRef ds:uri="http://purl.org/dc/terms/"/>
    <ds:schemaRef ds:uri="http://schemas.microsoft.com/office/2006/documentManagement/types"/>
    <ds:schemaRef ds:uri="http://www.w3.org/XML/1998/namespace"/>
    <ds:schemaRef ds:uri="http://schemas.microsoft.com/office/infopath/2007/PartnerControls"/>
    <ds:schemaRef ds:uri="http://purl.org/dc/dcmitype/"/>
    <ds:schemaRef ds:uri="http://schemas.openxmlformats.org/package/2006/metadata/core-properties"/>
    <ds:schemaRef ds:uri="ba37140e-f4c5-4a6c-a9b4-20a691ce6c8a"/>
    <ds:schemaRef ds:uri="cc9c437c-ae0c-4066-8d90-a0f7de786127"/>
    <ds:schemaRef ds:uri="http://schemas.microsoft.com/office/2006/metadata/properties"/>
  </ds:schemaRefs>
</ds:datastoreItem>
</file>

<file path=customXml/itemProps3.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151532</TotalTime>
  <Words>3495</Words>
  <Application>Microsoft Office PowerPoint</Application>
  <PresentationFormat>Widescreen</PresentationFormat>
  <Paragraphs>373</Paragraphs>
  <Slides>23</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MS Gothic</vt:lpstr>
      <vt:lpstr>Arial</vt:lpstr>
      <vt:lpstr>Roboto</vt:lpstr>
      <vt:lpstr>Times New Roman</vt:lpstr>
      <vt:lpstr>Wingdings</vt:lpstr>
      <vt:lpstr>802-11 Theme</vt:lpstr>
      <vt:lpstr>Document</vt:lpstr>
      <vt:lpstr>802WCSC Wireless Meeting Venue Manager Report 2025</vt:lpstr>
      <vt:lpstr>Abstract</vt:lpstr>
      <vt:lpstr>Future 802 Plenary Venue Contract Status</vt:lpstr>
      <vt:lpstr>Future 802W Interim Venue Status</vt:lpstr>
      <vt:lpstr>Possible Future Venue discussion</vt:lpstr>
      <vt:lpstr>PowerPoint Presentation</vt:lpstr>
      <vt:lpstr>PowerPoint Presentation</vt:lpstr>
      <vt:lpstr>1. Motion approve location for the 2028 May IEEE 802W Interim:  Warsaw Presidential Hotel, Warsaw, Poland  (2025-05-11)</vt:lpstr>
      <vt:lpstr>2028 Combined Plenary and 802W Interim Schedule</vt:lpstr>
      <vt:lpstr>Call for Interest – Venue Selection and Contracting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2. Motion to approve Location for 2027 September –  Grand Hyatt Atlanta, Buckhead, GA 2023-12-13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2025</dc:title>
  <dc:subject>Future Venue Status Report</dc:subject>
  <dc:creator>Jon Rosdahl</dc:creator>
  <cp:keywords>Report</cp:keywords>
  <dc:description>Jon Rosdahl (Qualcomm)</dc:description>
  <cp:lastModifiedBy>Jon Rosdahl</cp:lastModifiedBy>
  <cp:revision>63</cp:revision>
  <cp:lastPrinted>2024-10-07T21:54:56Z</cp:lastPrinted>
  <dcterms:created xsi:type="dcterms:W3CDTF">2021-02-03T19:21:29Z</dcterms:created>
  <dcterms:modified xsi:type="dcterms:W3CDTF">2025-05-16T06:48:25Z</dcterms:modified>
  <cp:category>May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