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142" r:id="rId13"/>
    <p:sldId id="2143" r:id="rId14"/>
    <p:sldId id="214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145" r:id="rId24"/>
    <p:sldId id="279" r:id="rId25"/>
    <p:sldId id="280" r:id="rId26"/>
  </p:sldIdLst>
  <p:sldSz cx="9144000" cy="6858000" type="screen4x3"/>
  <p:notesSz cx="7315200" cy="9601200"/>
  <p:embeddedFontLst>
    <p:embeddedFont>
      <p:font typeface="Quattrocento Sans" panose="020B0502050000020003" pitchFamily="3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gTk1dl2qhKYUDdWckj3Ve46031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6" name="Google Shape;12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83" name="Google Shape;18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8" name="Google Shape;188;p30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89" name="Google Shape;189;p30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143fd852ff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5" name="Google Shape;195;g3143fd852ff_3_0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00" cy="4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g3143fd852ff_3_0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142dfa1de7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3" name="Google Shape;203;g3142dfa1de7_1_20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00" cy="4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04" name="Google Shape;204;g3142dfa1de7_1_20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0" name="Google Shape;210;p31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11" name="Google Shape;211;p31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8" name="Google Shape;218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09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5" name="Google Shape;225;p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42dfa1de7_2_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  <p:sp>
        <p:nvSpPr>
          <p:cNvPr id="230" name="Google Shape;230;g3142dfa1de7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142dfa1de7_2_1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  <p:sp>
        <p:nvSpPr>
          <p:cNvPr id="236" name="Google Shape;236;g3142dfa1de7_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  <p:sp>
        <p:nvSpPr>
          <p:cNvPr id="242" name="Google Shape;2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2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33" name="Google Shape;133;p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142dfa1de7_2_2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  <p:sp>
        <p:nvSpPr>
          <p:cNvPr id="248" name="Google Shape;248;g3142dfa1de7_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4" name="Google Shape;254;p36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55" name="Google Shape;255;p36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8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73" name="Google Shape;2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3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39" name="Google Shape;139;p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45" name="Google Shape;14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42dfa1de7_1_27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00" cy="4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g3142dfa1de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62" name="Google Shape;16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7" name="Google Shape;167;p24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68" name="Google Shape;168;p24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4" name="Google Shape;174;p25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75" name="Google Shape;175;p25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/>
          <p:nvPr/>
        </p:nvSpPr>
        <p:spPr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 cap="flat" cmpd="sng">
            <a:solidFill>
              <a:srgbClr val="2FADD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9"/>
          <p:cNvSpPr/>
          <p:nvPr/>
        </p:nvSpPr>
        <p:spPr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 cap="flat" cmpd="sng">
            <a:solidFill>
              <a:srgbClr val="2FADD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9"/>
          <p:cNvSpPr txBox="1"/>
          <p:nvPr/>
        </p:nvSpPr>
        <p:spPr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9"/>
          <p:cNvSpPr txBox="1"/>
          <p:nvPr/>
        </p:nvSpPr>
        <p:spPr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IEEE 802 LMSC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" name="Google Shape;30;p39"/>
          <p:cNvGrpSpPr/>
          <p:nvPr/>
        </p:nvGrpSpPr>
        <p:grpSpPr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1" name="Google Shape;31;p39"/>
            <p:cNvSpPr/>
            <p:nvPr/>
          </p:nvSpPr>
          <p:spPr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9"/>
            <p:cNvSpPr txBox="1"/>
            <p:nvPr/>
          </p:nvSpPr>
          <p:spPr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-US" sz="23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EEE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3" name="Google Shape;33;p39"/>
            <p:cNvCxnSpPr/>
            <p:nvPr/>
          </p:nvCxnSpPr>
          <p:spPr>
            <a:xfrm>
              <a:off x="3331" y="3542"/>
              <a:ext cx="0" cy="317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4" name="Google Shape;34;p39"/>
            <p:cNvSpPr txBox="1"/>
            <p:nvPr/>
          </p:nvSpPr>
          <p:spPr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802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39"/>
          <p:cNvSpPr txBox="1"/>
          <p:nvPr/>
        </p:nvSpPr>
        <p:spPr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ec-24-0278-03-00EC </a:t>
            </a:r>
            <a:endParaRPr sz="12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0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body" idx="1"/>
          </p:nvPr>
        </p:nvSpPr>
        <p:spPr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4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4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5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5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45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45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4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4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7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7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47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8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8"/>
          <p:cNvSpPr txBox="1">
            <a:spLocks noGrp="1"/>
          </p:cNvSpPr>
          <p:nvPr>
            <p:ph type="body" idx="1"/>
          </p:nvPr>
        </p:nvSpPr>
        <p:spPr>
          <a:xfrm rot="5400000">
            <a:off x="2102644" y="-510381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9"/>
          <p:cNvSpPr txBox="1">
            <a:spLocks noGrp="1"/>
          </p:cNvSpPr>
          <p:nvPr>
            <p:ph type="title"/>
          </p:nvPr>
        </p:nvSpPr>
        <p:spPr>
          <a:xfrm rot="5400000">
            <a:off x="4901407" y="2082007"/>
            <a:ext cx="5462587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9"/>
          <p:cNvSpPr txBox="1">
            <a:spLocks noGrp="1"/>
          </p:cNvSpPr>
          <p:nvPr>
            <p:ph type="body" idx="1"/>
          </p:nvPr>
        </p:nvSpPr>
        <p:spPr>
          <a:xfrm rot="5400000">
            <a:off x="607219" y="48419"/>
            <a:ext cx="5462587" cy="617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1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59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/>
          <p:nvPr/>
        </p:nvSpPr>
        <p:spPr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 cap="flat" cmpd="sng">
            <a:solidFill>
              <a:srgbClr val="2FB1D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8"/>
          <p:cNvSpPr/>
          <p:nvPr/>
        </p:nvSpPr>
        <p:spPr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 cap="flat" cmpd="sng">
            <a:solidFill>
              <a:srgbClr val="2FADD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8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body" idx="1"/>
          </p:nvPr>
        </p:nvSpPr>
        <p:spPr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8"/>
          <p:cNvCxnSpPr/>
          <p:nvPr/>
        </p:nvCxnSpPr>
        <p:spPr>
          <a:xfrm>
            <a:off x="395288" y="1268413"/>
            <a:ext cx="8353425" cy="0"/>
          </a:xfrm>
          <a:prstGeom prst="straightConnector1">
            <a:avLst/>
          </a:prstGeom>
          <a:noFill/>
          <a:ln w="9525" cap="flat" cmpd="sng">
            <a:solidFill>
              <a:srgbClr val="2FADD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8"/>
          <p:cNvSpPr txBox="1"/>
          <p:nvPr/>
        </p:nvSpPr>
        <p:spPr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8"/>
          <p:cNvSpPr txBox="1"/>
          <p:nvPr/>
        </p:nvSpPr>
        <p:spPr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ec-24-0278-03-00EC </a:t>
            </a:r>
            <a:endParaRPr sz="12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8"/>
          <p:cNvSpPr txBox="1"/>
          <p:nvPr/>
        </p:nvSpPr>
        <p:spPr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IEEE 802 LMSC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38"/>
          <p:cNvGrpSpPr/>
          <p:nvPr/>
        </p:nvGrpSpPr>
        <p:grpSpPr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9" name="Google Shape;19;p38"/>
            <p:cNvSpPr/>
            <p:nvPr/>
          </p:nvSpPr>
          <p:spPr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8"/>
            <p:cNvSpPr txBox="1"/>
            <p:nvPr/>
          </p:nvSpPr>
          <p:spPr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-US" sz="23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EEE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" name="Google Shape;21;p38"/>
            <p:cNvCxnSpPr/>
            <p:nvPr/>
          </p:nvCxnSpPr>
          <p:spPr>
            <a:xfrm>
              <a:off x="3331" y="3542"/>
              <a:ext cx="0" cy="317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2" name="Google Shape;22;p38"/>
            <p:cNvSpPr txBox="1"/>
            <p:nvPr/>
          </p:nvSpPr>
          <p:spPr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802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4/1-24-0054-01-Mntg-p802-revc-sa-second-recirculation-ballot-repor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49-00-ACSD-p802-1qdy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dy-drafts/d2/802-1Qdy-d2-1-dis-v02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4/liaison-randall-SC6CommentResponse8021Qdj-1124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4/liaison-randall-SC6CommentResponse8021AEdkFDIS-1124.pdf" TargetMode="External"/><Relationship Id="rId4" Type="http://schemas.openxmlformats.org/officeDocument/2006/relationships/hyperlink" Target="https://www.ieee802.org/1/files/public/docs2024/liaison-randall-SC6CommentResponse8021QczFDIS-1124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4/liaison-response-itu-t-SG15-LS135-OTNTStdznWorkPlan34-1124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4/liaison-response-itu-t-SG13-LS208-DetermNetwrking-1124-v01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4/ec-PAR-1124-v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eee802.org/1/files/public/docs2024/ec-CSD-1124-v0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4/cb-Hantel-draft-PAR-0924-v0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96-00-ACSD-p802-1dp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dp-drafts/d2/802-1DP-d2-1-dis-v01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802.1 consent agenda items for LMSC Closing Plenary</a:t>
            </a:r>
            <a:endParaRPr/>
          </a:p>
        </p:txBody>
      </p:sp>
      <p:sp>
        <p:nvSpPr>
          <p:cNvPr id="130" name="Google Shape;130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dirty="0"/>
              <a:t>November 2024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dirty="0"/>
              <a:t> </a:t>
            </a:r>
            <a:r>
              <a:rPr lang="en-US" sz="1400" dirty="0"/>
              <a:t>(V4 – 802.1 version #)</a:t>
            </a:r>
            <a:endParaRPr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802.1 Motions</a:t>
            </a:r>
            <a:br>
              <a:rPr lang="en-US"/>
            </a:br>
            <a:r>
              <a:rPr lang="en-US"/>
              <a:t>2024-11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Consent Agenda </a:t>
            </a:r>
            <a:br>
              <a:rPr lang="en-US"/>
            </a:br>
            <a:br>
              <a:rPr lang="en-US"/>
            </a:br>
            <a:r>
              <a:rPr lang="en-US"/>
              <a:t>Drafts to RevCom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5.054 – Motion</a:t>
            </a:r>
            <a:endParaRPr dirty="0"/>
          </a:p>
        </p:txBody>
      </p:sp>
      <p:sp>
        <p:nvSpPr>
          <p:cNvPr id="192" name="Google Shape;192;p30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Approve sending P802-REVc to RevCom</a:t>
            </a:r>
            <a:endParaRPr sz="24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2000" dirty="0"/>
              <a:t>Note: there is no CSD statement since this maintenance project is not intended to provide any new functionality</a:t>
            </a:r>
            <a:endParaRPr dirty="0"/>
          </a:p>
          <a:p>
            <a:pPr marL="91440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P802-REVc D2.2 had 96% approval at the end of the last SA ballot</a:t>
            </a:r>
            <a:br>
              <a:rPr lang="en-US" sz="2400" dirty="0"/>
            </a:br>
            <a:endParaRPr sz="2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In the WG, Proposed:</a:t>
            </a:r>
            <a:r>
              <a:rPr lang="en-US" sz="2200" dirty="0"/>
              <a:t> Mark </a:t>
            </a:r>
            <a:r>
              <a:rPr lang="en-US" sz="2000" dirty="0"/>
              <a:t>Hantel</a:t>
            </a:r>
            <a:r>
              <a:rPr lang="en-US" sz="2200" dirty="0"/>
              <a:t>	</a:t>
            </a:r>
            <a:r>
              <a:rPr lang="en-US" sz="2400" dirty="0"/>
              <a:t>Second:</a:t>
            </a:r>
            <a:r>
              <a:rPr lang="en-US" sz="2200" dirty="0"/>
              <a:t> Karen Randall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2400" dirty="0"/>
              <a:t>Sending draft (y/n/a):  28,	1, 3</a:t>
            </a:r>
            <a:br>
              <a:rPr lang="en-US" sz="2400" dirty="0"/>
            </a:br>
            <a:endParaRPr sz="2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US" sz="2400" dirty="0"/>
              <a:t>In the EC, mover:</a:t>
            </a:r>
            <a:r>
              <a:rPr lang="en-US" sz="2000" dirty="0"/>
              <a:t> Glenn Parsons	</a:t>
            </a:r>
            <a:r>
              <a:rPr lang="en-US" sz="2400" dirty="0"/>
              <a:t>Second:</a:t>
            </a:r>
            <a:r>
              <a:rPr lang="en-US" sz="2000" dirty="0"/>
              <a:t> David Law </a:t>
            </a:r>
            <a:endParaRPr sz="20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2200" dirty="0"/>
              <a:t>(y/n/a):  &lt;y&gt; , &lt;n&gt; , &lt;a&gt; </a:t>
            </a:r>
            <a:endParaRPr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143fd852ff_3_0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Supporting Information P802-REVc</a:t>
            </a:r>
            <a:endParaRPr/>
          </a:p>
        </p:txBody>
      </p:sp>
      <p:sp>
        <p:nvSpPr>
          <p:cNvPr id="199" name="Google Shape;199;g3143fd852ff_3_0"/>
          <p:cNvSpPr txBox="1">
            <a:spLocks noGrp="1"/>
          </p:cNvSpPr>
          <p:nvPr>
            <p:ph type="body" idx="1"/>
          </p:nvPr>
        </p:nvSpPr>
        <p:spPr>
          <a:xfrm>
            <a:off x="250825" y="1341449"/>
            <a:ext cx="3865800" cy="4897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SA ballot closed: 28 Sept 2024</a:t>
            </a:r>
            <a:endParaRPr sz="140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All SA ballot requirements are met</a:t>
            </a:r>
            <a:endParaRPr sz="140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The 2</a:t>
            </a:r>
            <a:r>
              <a:rPr lang="en-US" sz="1600" baseline="30000"/>
              <a:t>nd</a:t>
            </a:r>
            <a:r>
              <a:rPr lang="en-US" sz="1600"/>
              <a:t> recirculation  ballot resulted in </a:t>
            </a:r>
            <a:endParaRPr sz="140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0 new Disapprove votes</a:t>
            </a:r>
            <a:endParaRPr sz="140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1 Disapprove votes with MBS comments</a:t>
            </a:r>
            <a:endParaRPr sz="140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1 Comment</a:t>
            </a:r>
            <a:endParaRPr sz="160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Final Comment resolution available here: </a:t>
            </a:r>
            <a:r>
              <a:rPr lang="en-US" sz="1600" u="sng">
                <a:solidFill>
                  <a:schemeClr val="hlink"/>
                </a:solidFill>
                <a:hlinkClick r:id="rId3"/>
              </a:rPr>
              <a:t>https://mentor.ieee.org/802.1/dcn/24/1-24-0054-01-Mntg-p802-revc-sa-second-recirculation-ballot-report.pdf</a:t>
            </a:r>
            <a:endParaRPr sz="140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The disapprove vote accompanied by the MBS comment was changed to abstain after final D2.2 comment resolution.</a:t>
            </a:r>
            <a:endParaRPr sz="160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3 disapprove votes were maintained from the previous ballots</a:t>
            </a:r>
            <a:endParaRPr sz="1600"/>
          </a:p>
        </p:txBody>
      </p:sp>
      <p:pic>
        <p:nvPicPr>
          <p:cNvPr id="200" name="Google Shape;200;g3143fd852ff_3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73425" y="1519275"/>
            <a:ext cx="4686476" cy="3669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142dfa1de7_1_20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5.055 – Motion</a:t>
            </a:r>
            <a:endParaRPr dirty="0"/>
          </a:p>
        </p:txBody>
      </p:sp>
      <p:sp>
        <p:nvSpPr>
          <p:cNvPr id="207" name="Google Shape;207;g3142dfa1de7_1_20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200" cy="52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b="0" dirty="0">
                <a:solidFill>
                  <a:schemeClr val="dk1"/>
                </a:solidFill>
              </a:rPr>
              <a:t>Conditionally a</a:t>
            </a:r>
            <a:r>
              <a:rPr lang="en-US" sz="2400" dirty="0"/>
              <a:t>pprove sending P802.1Qdy to RevCom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b="0" dirty="0">
                <a:solidFill>
                  <a:schemeClr val="dk1"/>
                </a:solidFill>
              </a:rPr>
              <a:t>Approve</a:t>
            </a:r>
            <a:r>
              <a:rPr lang="en-US" sz="2400" dirty="0"/>
              <a:t> CSD </a:t>
            </a:r>
            <a:r>
              <a:rPr lang="en-US" sz="2400" b="0" dirty="0">
                <a:solidFill>
                  <a:schemeClr val="dk1"/>
                </a:solidFill>
              </a:rPr>
              <a:t>documentation </a:t>
            </a:r>
            <a:r>
              <a:rPr lang="en-US" sz="2400" dirty="0"/>
              <a:t>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https://mentor.ieee.org/802-ec/dcn/23/ec-23-0149-00-ACSD-p802-1qdy.pdf</a:t>
            </a:r>
            <a:r>
              <a:rPr lang="en-US" sz="2400" dirty="0"/>
              <a:t> 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P802.1Qdy D2.1 had 97% approval at the end of the last SA ballot</a:t>
            </a:r>
            <a:endParaRPr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 Mick Seaman, Second: János Farkas</a:t>
            </a: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Sending draft (y/n/a): </a:t>
            </a:r>
            <a:r>
              <a:rPr lang="en-CA" sz="2000" dirty="0"/>
              <a:t> 30, 1, 2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CSD (y/n/a): </a:t>
            </a:r>
            <a:r>
              <a:rPr lang="en-CA" sz="2000" dirty="0"/>
              <a:t> 29, 1, 2</a:t>
            </a:r>
            <a:endParaRPr sz="2000"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In EC, mover: Glenn Parsons, 	Second:  David Law 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Supporting Information P802.1Qdy</a:t>
            </a:r>
            <a:endParaRPr sz="3200"/>
          </a:p>
        </p:txBody>
      </p:sp>
      <p:sp>
        <p:nvSpPr>
          <p:cNvPr id="214" name="Google Shape;214;p31"/>
          <p:cNvSpPr/>
          <p:nvPr/>
        </p:nvSpPr>
        <p:spPr>
          <a:xfrm>
            <a:off x="30637" y="1371600"/>
            <a:ext cx="4572000" cy="427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SA ballot closed: 27 Oct 2024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All SA ballot requirements are met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The recirculation ballot resulted in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0 new Disapprove votes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 Disapprove votes with MBS comments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22 comments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0 outstanding MBS comments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Comment resolution available here: </a:t>
            </a:r>
            <a:r>
              <a:rPr kumimoji="0" lang="en-US" sz="1600" b="0" i="0" u="sng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3"/>
              </a:rPr>
              <a:t>https://www.ieee802.org/1/files/private/dy-drafts/d2/802-1Qdy-d2-1-dis-v02.pdf</a:t>
            </a: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Recirculation ballot will be conducted during November/December with comment resolution in the regularly scheduled TSN TG meetings. A possible final recirculation in January/February if required with comment resolution in the regularly scheduled TSN TG meetings.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5" name="Google Shape;215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55037" y="1401762"/>
            <a:ext cx="4236563" cy="4715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Supporting Information P802.1Qdy</a:t>
            </a:r>
            <a:endParaRPr/>
          </a:p>
        </p:txBody>
      </p:sp>
      <p:sp>
        <p:nvSpPr>
          <p:cNvPr id="220" name="Google Shape;220;p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Murugan Balraj, the voter maintaining Disapprove vote is satisfied with the resolution of his comments; however, he wants to see the revised document and YANG files.</a:t>
            </a:r>
            <a:endParaRPr dirty="0"/>
          </a:p>
          <a:p>
            <a:pPr marL="1143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US" dirty="0"/>
            </a:b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9"/>
          <p:cNvSpPr txBox="1"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802.1 Motions</a:t>
            </a:r>
            <a:br>
              <a:rPr lang="en-US"/>
            </a:br>
            <a:r>
              <a:rPr lang="en-US"/>
              <a:t>2024-11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Consent Agenda </a:t>
            </a:r>
            <a:br>
              <a:rPr lang="en-US"/>
            </a:br>
            <a:br>
              <a:rPr lang="en-US"/>
            </a:br>
            <a:r>
              <a:rPr lang="en-US"/>
              <a:t>Liaisons and external communications (ME)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142dfa1de7_2_6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7.011 – Motion</a:t>
            </a:r>
            <a:endParaRPr dirty="0"/>
          </a:p>
        </p:txBody>
      </p:sp>
      <p:sp>
        <p:nvSpPr>
          <p:cNvPr id="233" name="Google Shape;233;g3142dfa1de7_2_6"/>
          <p:cNvSpPr txBox="1">
            <a:spLocks noGrp="1"/>
          </p:cNvSpPr>
          <p:nvPr>
            <p:ph type="body" idx="1"/>
          </p:nvPr>
        </p:nvSpPr>
        <p:spPr>
          <a:xfrm>
            <a:off x="152400" y="1265238"/>
            <a:ext cx="8839200" cy="4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800" dirty="0"/>
              <a:t>Approve sending ballot comment responses to ISO/IEC JTC1 SC6 on: IEEE Std 802.1AEdk, IEEE Std 802.1Qcz and IEEE Std 802.1Qdj</a:t>
            </a:r>
            <a:endParaRPr sz="2800" dirty="0"/>
          </a:p>
          <a:p>
            <a:pPr marL="9144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200" u="sng" dirty="0">
                <a:solidFill>
                  <a:schemeClr val="hlink"/>
                </a:solidFill>
                <a:hlinkClick r:id="rId3"/>
              </a:rPr>
              <a:t>https://www.ieee802.org/1/files/public/docs2024/liaison-randall-SC6CommentResponse8021Qdj-1124.pdf</a:t>
            </a:r>
            <a:endParaRPr sz="1200" dirty="0"/>
          </a:p>
          <a:p>
            <a:pPr marL="9144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200" u="sng" dirty="0">
                <a:solidFill>
                  <a:schemeClr val="hlink"/>
                </a:solidFill>
                <a:hlinkClick r:id="rId4"/>
              </a:rPr>
              <a:t>https://www.ieee802.org/1/files/public/docs2024/liaison-randall-SC6CommentResponse8021QczFDIS-1124.pdf</a:t>
            </a:r>
            <a:endParaRPr sz="1200" dirty="0"/>
          </a:p>
          <a:p>
            <a:pPr marL="9144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200" u="sng" dirty="0">
                <a:solidFill>
                  <a:schemeClr val="hlink"/>
                </a:solidFill>
                <a:hlinkClick r:id="rId5"/>
              </a:rPr>
              <a:t>https://www.ieee802.org/1/files/public/docs2024/liaison-randall-SC6CommentResponse8021AEdkFDIS-1124.pdf</a:t>
            </a:r>
            <a:br>
              <a:rPr lang="en-US" sz="1200" dirty="0"/>
            </a:b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Mark Hantel Second: Karen Randall</a:t>
            </a:r>
            <a:endParaRPr sz="24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</a:t>
            </a:r>
            <a:r>
              <a:rPr lang="en-CA" sz="2000" dirty="0"/>
              <a:t> 31, 0 ,1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Second:  David Law 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142dfa1de7_2_16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7.012 – Motion</a:t>
            </a:r>
            <a:endParaRPr dirty="0"/>
          </a:p>
        </p:txBody>
      </p:sp>
      <p:sp>
        <p:nvSpPr>
          <p:cNvPr id="239" name="Google Shape;239;g3142dfa1de7_2_16"/>
          <p:cNvSpPr txBox="1">
            <a:spLocks noGrp="1"/>
          </p:cNvSpPr>
          <p:nvPr>
            <p:ph type="body" idx="1"/>
          </p:nvPr>
        </p:nvSpPr>
        <p:spPr>
          <a:xfrm>
            <a:off x="152400" y="1265238"/>
            <a:ext cx="8839200" cy="4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Approve sending draft, when SA ballot starts, to ISO/IEC JTC1 SC6 for information under the PSDO agreement: IEEE 802.1DP</a:t>
            </a:r>
            <a:br>
              <a:rPr lang="en-US" sz="2400" dirty="0"/>
            </a:b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Mark Hantel Second: Karen Randall</a:t>
            </a:r>
            <a:endParaRPr sz="24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  </a:t>
            </a:r>
            <a:r>
              <a:rPr lang="en-CA" sz="2000" dirty="0"/>
              <a:t>31, 0 ,1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Second: David Law 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7.013 – Motion</a:t>
            </a:r>
            <a:endParaRPr dirty="0"/>
          </a:p>
        </p:txBody>
      </p:sp>
      <p:sp>
        <p:nvSpPr>
          <p:cNvPr id="245" name="Google Shape;245;p2"/>
          <p:cNvSpPr txBox="1">
            <a:spLocks noGrp="1"/>
          </p:cNvSpPr>
          <p:nvPr>
            <p:ph type="body" idx="1"/>
          </p:nvPr>
        </p:nvSpPr>
        <p:spPr>
          <a:xfrm>
            <a:off x="152400" y="1265238"/>
            <a:ext cx="8839200" cy="4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Approve sending standard(s), when published, to ISO/IEC JTC1 SC6 for adoption under the PSDO agreement: IEEE 802 and IEEE 802.1Qdy</a:t>
            </a:r>
            <a:br>
              <a:rPr lang="en-US" sz="2400" dirty="0"/>
            </a:b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Mark Hantel Second: Karen Randall</a:t>
            </a:r>
            <a:endParaRPr sz="24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standards (y/n/a): </a:t>
            </a:r>
            <a:r>
              <a:rPr lang="en-CA" sz="2000" dirty="0"/>
              <a:t>33, 1, 0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Second:  David Law 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2"/>
          <p:cNvSpPr txBox="1"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Agenda </a:t>
            </a:r>
            <a:endParaRPr/>
          </a:p>
        </p:txBody>
      </p:sp>
      <p:sp>
        <p:nvSpPr>
          <p:cNvPr id="136" name="Google Shape;136;p162"/>
          <p:cNvSpPr txBox="1">
            <a:spLocks noGrp="1"/>
          </p:cNvSpPr>
          <p:nvPr>
            <p:ph type="body" idx="1"/>
          </p:nvPr>
        </p:nvSpPr>
        <p:spPr>
          <a:xfrm>
            <a:off x="533401" y="1301928"/>
            <a:ext cx="8286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PARs to </a:t>
            </a:r>
            <a:r>
              <a:rPr lang="en-US" sz="2400" dirty="0" err="1"/>
              <a:t>NesCom</a:t>
            </a:r>
            <a:endParaRPr sz="36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/>
              <a:t>5.051 – 802.1CBec</a:t>
            </a:r>
            <a:endParaRPr sz="32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/>
              <a:t>5.052 – 802.1CB-2017 rev</a:t>
            </a:r>
            <a:endParaRPr sz="32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Drafts to SA Ballot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/>
              <a:t>5.053 – P802.1DP (conditional)</a:t>
            </a:r>
            <a:endParaRPr sz="3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Drafts to RevCom</a:t>
            </a:r>
            <a:endParaRPr sz="24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/>
              <a:t>5.054 – P802-REV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/>
              <a:t>5.055 – P802.1Qdy (conditional)</a:t>
            </a:r>
            <a:endParaRPr sz="3200" dirty="0"/>
          </a:p>
          <a:p>
            <a:pPr marL="45720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sz="3200" dirty="0"/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142dfa1de7_2_21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7.014 – Motion</a:t>
            </a:r>
            <a:endParaRPr dirty="0"/>
          </a:p>
        </p:txBody>
      </p:sp>
      <p:sp>
        <p:nvSpPr>
          <p:cNvPr id="251" name="Google Shape;251;g3142dfa1de7_2_21"/>
          <p:cNvSpPr txBox="1">
            <a:spLocks noGrp="1"/>
          </p:cNvSpPr>
          <p:nvPr>
            <p:ph type="body" idx="1"/>
          </p:nvPr>
        </p:nvSpPr>
        <p:spPr>
          <a:xfrm>
            <a:off x="152400" y="1265238"/>
            <a:ext cx="8839200" cy="4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Approve </a:t>
            </a:r>
            <a:br>
              <a:rPr lang="en-US" sz="2400" dirty="0"/>
            </a:b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https://www.ieee802.org/1/files/public/docs2024/liaison-response-itu-t-SG15-LS135-OTNTStdznWorkPlan34-1124.pdf </a:t>
            </a:r>
            <a:endParaRPr lang="en-US" sz="2400" u="sng" dirty="0">
              <a:solidFill>
                <a:schemeClr val="hlink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as communication to ITU-T SG15 on OTNT Standardization Work Plan Issue 34 granting the IEEE 802.1 WG chair (or his delegate) editorial license.</a:t>
            </a:r>
            <a:endParaRPr lang="en-CA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approval is under LMSC OM “Procedure for public statements to government bodies”</a:t>
            </a:r>
            <a:br>
              <a:rPr lang="en-US" sz="2000" dirty="0"/>
            </a:br>
            <a:endParaRPr sz="20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Mark Hantel Second: Karen Randall</a:t>
            </a:r>
            <a:endParaRPr sz="2400"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(y/n/a): </a:t>
            </a:r>
            <a:r>
              <a:rPr lang="en-CA" sz="2000" dirty="0"/>
              <a:t>32, 0, 2</a:t>
            </a:r>
            <a:endParaRPr sz="12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Second: David Law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7.015 – Motion</a:t>
            </a:r>
            <a:endParaRPr dirty="0"/>
          </a:p>
        </p:txBody>
      </p:sp>
      <p:sp>
        <p:nvSpPr>
          <p:cNvPr id="258" name="Google Shape;258;p36"/>
          <p:cNvSpPr/>
          <p:nvPr/>
        </p:nvSpPr>
        <p:spPr>
          <a:xfrm>
            <a:off x="762000" y="1447800"/>
            <a:ext cx="8305800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Approve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3"/>
              </a:rPr>
              <a:t>https://www.ieee802.org/1/files/public/docs2024/liaison-response-itu-t-SG13-LS208-DetermNetwrking-1124-v01.pdf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as communication to ITU-T SG13 granting the IEEE 802.1 WG chair (or his delegate) editorial license.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This approval is under LMSC OM “Procedure for public statements to government bodies”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In the WG, Proposed: János Farkas,	Second: Karen Randall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(y/n/a): </a:t>
            </a:r>
            <a:r>
              <a:rPr kumimoji="0" lang="en-CA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31, 0, 3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190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In EC, mover: Glenn Parsons,	Second: David Law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(y/n/a): &lt;y&gt;,&lt;n&gt;,&lt;a&gt;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7.016 – Motion</a:t>
            </a:r>
            <a:endParaRPr dirty="0"/>
          </a:p>
        </p:txBody>
      </p:sp>
      <p:sp>
        <p:nvSpPr>
          <p:cNvPr id="264" name="Google Shape;264;p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800" dirty="0">
                <a:latin typeface="+mn-lt"/>
                <a:ea typeface="Quattrocento Sans"/>
                <a:cs typeface="Quattrocento Sans"/>
                <a:sym typeface="Quattrocento Sans"/>
              </a:rPr>
              <a:t>Approve establishing </a:t>
            </a:r>
            <a:r>
              <a:rPr lang="en-US" sz="2800" b="0" i="0" dirty="0">
                <a:latin typeface="+mn-lt"/>
                <a:ea typeface="Quattrocento Sans"/>
                <a:cs typeface="Quattrocento Sans"/>
                <a:sym typeface="Quattrocento Sans"/>
              </a:rPr>
              <a:t>a liaison relationship between the IEEE 802.1 Working Group and IEC TC 57/WG15 for collaboration on MACsec profiles. </a:t>
            </a:r>
            <a:br>
              <a:rPr lang="en-US" b="0" i="0" dirty="0"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b="0" i="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</a:t>
            </a:r>
            <a:r>
              <a:rPr lang="en-US" sz="2200" dirty="0"/>
              <a:t> Mick Seaman	</a:t>
            </a:r>
            <a:r>
              <a:rPr lang="en-US" sz="2400" dirty="0"/>
              <a:t>Second:</a:t>
            </a:r>
            <a:r>
              <a:rPr lang="en-US" sz="2200" dirty="0"/>
              <a:t> Karen Randall</a:t>
            </a:r>
            <a:endParaRPr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400" dirty="0"/>
              <a:t>(y/n/a):  30,	2,  1</a:t>
            </a:r>
            <a:br>
              <a:rPr lang="en-US" sz="2400" dirty="0"/>
            </a:br>
            <a:endParaRPr sz="2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EC, mover:</a:t>
            </a:r>
            <a:r>
              <a:rPr lang="en-US" sz="2000" dirty="0"/>
              <a:t> Glenn Parsons	</a:t>
            </a:r>
            <a:r>
              <a:rPr lang="en-US" sz="2400" dirty="0"/>
              <a:t>Second:</a:t>
            </a:r>
            <a:r>
              <a:rPr lang="en-US" sz="2000" dirty="0"/>
              <a:t> David Law </a:t>
            </a:r>
            <a:endParaRPr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200" dirty="0"/>
              <a:t>(y/n/a):  &lt;y&gt; , &lt;n&gt; , &lt;a&gt; 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7.017 – Motion</a:t>
            </a:r>
            <a:endParaRPr dirty="0"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800" b="0" i="0" dirty="0">
                <a:latin typeface="+mn-lt"/>
                <a:ea typeface="Quattrocento Sans"/>
                <a:cs typeface="Quattrocento Sans"/>
                <a:sym typeface="Quattrocento Sans"/>
              </a:rPr>
              <a:t>Approve appointing Maik Seewald as the Standards Committee External Liaison coordinator from IEEE 802.1 </a:t>
            </a:r>
            <a:r>
              <a:rPr lang="en-US" sz="2800" dirty="0">
                <a:latin typeface="+mn-lt"/>
                <a:ea typeface="Quattrocento Sans"/>
                <a:cs typeface="Quattrocento Sans"/>
                <a:sym typeface="Quattrocento Sans"/>
              </a:rPr>
              <a:t>W</a:t>
            </a:r>
            <a:r>
              <a:rPr lang="en-US" sz="2800" b="0" i="0" dirty="0">
                <a:latin typeface="+mn-lt"/>
                <a:ea typeface="Quattrocento Sans"/>
                <a:cs typeface="Quattrocento Sans"/>
                <a:sym typeface="Quattrocento Sans"/>
              </a:rPr>
              <a:t>orking Group to IEC TC 57/WG15. </a:t>
            </a:r>
            <a:br>
              <a:rPr lang="en-US" sz="2800" b="0" i="0" dirty="0"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sz="2800" b="0" i="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</a:t>
            </a:r>
            <a:r>
              <a:rPr lang="en-US" sz="2200" dirty="0"/>
              <a:t> Mick Seaman	</a:t>
            </a:r>
            <a:r>
              <a:rPr lang="en-US" sz="2400" dirty="0"/>
              <a:t>Second:</a:t>
            </a:r>
            <a:r>
              <a:rPr lang="en-US" sz="2200" dirty="0"/>
              <a:t> Karen Randall</a:t>
            </a:r>
            <a:endParaRPr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400" dirty="0"/>
              <a:t>(y/n/a):  	27,	0, 	4</a:t>
            </a:r>
            <a:br>
              <a:rPr lang="en-US" sz="2400" dirty="0"/>
            </a:br>
            <a:endParaRPr sz="2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EC, mover:</a:t>
            </a:r>
            <a:r>
              <a:rPr lang="en-US" sz="2000" dirty="0"/>
              <a:t> Glenn Parsons	</a:t>
            </a:r>
            <a:r>
              <a:rPr lang="en-US" sz="2400" dirty="0"/>
              <a:t>Second:</a:t>
            </a:r>
            <a:r>
              <a:rPr lang="en-US" sz="2000" dirty="0"/>
              <a:t>  David Law </a:t>
            </a:r>
            <a:endParaRPr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200" dirty="0"/>
              <a:t>(y/n/a):  &lt;y&gt; , &lt;n&gt; , &lt;a&gt; 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b="0" i="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8"/>
          <p:cNvSpPr txBox="1"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802.1 Motions</a:t>
            </a:r>
            <a:br>
              <a:rPr lang="en-US"/>
            </a:br>
            <a:r>
              <a:rPr lang="en-US"/>
              <a:t>2024-11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Consent Agenda </a:t>
            </a:r>
            <a:br>
              <a:rPr lang="en-US"/>
            </a:br>
            <a:br>
              <a:rPr lang="en-US"/>
            </a:br>
            <a:r>
              <a:rPr lang="en-US"/>
              <a:t>Liaisons and external communications (II)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7.018 – </a:t>
            </a:r>
            <a:r>
              <a:rPr lang="en-CA" dirty="0"/>
              <a:t>Motion</a:t>
            </a:r>
            <a:endParaRPr dirty="0"/>
          </a:p>
        </p:txBody>
      </p:sp>
      <p:sp>
        <p:nvSpPr>
          <p:cNvPr id="281" name="Google Shape;281;p5"/>
          <p:cNvSpPr txBox="1">
            <a:spLocks noGrp="1"/>
          </p:cNvSpPr>
          <p:nvPr>
            <p:ph type="body" idx="1"/>
          </p:nvPr>
        </p:nvSpPr>
        <p:spPr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dirty="0"/>
              <a:t>Approve sharing IEC/IEEE 60802 Draft 3.0 with OPC Foundation</a:t>
            </a:r>
            <a:br>
              <a:rPr lang="en-US" b="0" i="0" dirty="0"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lang="en-US" b="0" i="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</a:t>
            </a:r>
            <a:r>
              <a:rPr lang="en-US" sz="2200" dirty="0"/>
              <a:t> Martin Mittelberger	</a:t>
            </a:r>
            <a:r>
              <a:rPr lang="en-US" sz="2400" dirty="0"/>
              <a:t>Second:</a:t>
            </a:r>
            <a:r>
              <a:rPr lang="en-US" sz="2200" dirty="0"/>
              <a:t> Janos Farkas</a:t>
            </a:r>
            <a:endParaRPr lang="en-US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400" dirty="0"/>
              <a:t>Sending draft (y/n/a):   31, 1, 1</a:t>
            </a: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 lang="en-US" sz="2400"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/>
              <a:t>In the EC for information</a:t>
            </a: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3"/>
          <p:cNvSpPr txBox="1"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Agenda </a:t>
            </a:r>
            <a:endParaRPr/>
          </a:p>
        </p:txBody>
      </p:sp>
      <p:sp>
        <p:nvSpPr>
          <p:cNvPr id="142" name="Google Shape;142;p163"/>
          <p:cNvSpPr txBox="1">
            <a:spLocks noGrp="1"/>
          </p:cNvSpPr>
          <p:nvPr>
            <p:ph type="body" idx="1"/>
          </p:nvPr>
        </p:nvSpPr>
        <p:spPr>
          <a:xfrm>
            <a:off x="533401" y="1371600"/>
            <a:ext cx="8286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500" dirty="0"/>
          </a:p>
          <a:p>
            <a:pPr marL="3429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900" dirty="0"/>
              <a:t>Liaisons and external communications (ME)</a:t>
            </a:r>
            <a:endParaRPr sz="2700" dirty="0"/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/>
              <a:t>7.011 </a:t>
            </a:r>
            <a:r>
              <a:rPr lang="en-US" sz="1500" dirty="0">
                <a:highlight>
                  <a:schemeClr val="lt1"/>
                </a:highlight>
              </a:rPr>
              <a:t>– Approve sending ballot comment responses to ISO/IEC JTC1 SC6 on: IEEE Std 802.1AEdk, IEEE Std 802.1Qcz and IEEE Std 802.1Qdj</a:t>
            </a:r>
            <a:endParaRPr sz="1500" dirty="0">
              <a:highlight>
                <a:schemeClr val="lt1"/>
              </a:highlight>
            </a:endParaRPr>
          </a:p>
          <a:p>
            <a:pPr marL="742950" marR="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7.012 – Approve Sending draft(s) to ISO/IEC JTC1 SC6 for information under the PSDO agreement, when SA ballot starts: IEEE 802.1DP</a:t>
            </a:r>
            <a:endParaRPr sz="2700" dirty="0"/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7.013 – Approve Sending standard(s) to ISO/IEC JTC1 SC6 for adoption under the PSDO agreement, when published: IEEE 802.1Qdy, IEEE 802</a:t>
            </a:r>
            <a:endParaRPr sz="1500" dirty="0">
              <a:highlight>
                <a:schemeClr val="lt1"/>
              </a:highlight>
            </a:endParaRPr>
          </a:p>
          <a:p>
            <a:pPr marL="742950" marR="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7.014 – Approve sending communication to ITU-T SG15 on OTNT Standardization Work Plan Issue 34</a:t>
            </a:r>
            <a:endParaRPr sz="2700" dirty="0"/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7.015 – Approve sending communication to ITU-T SG13 </a:t>
            </a:r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7.016 – Approve establishing a liaison relationship with IEC TC 57/WG15 for collaboration on MACsec profiles.</a:t>
            </a:r>
            <a:endParaRPr sz="2700" dirty="0"/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>
                <a:highlight>
                  <a:schemeClr val="lt1"/>
                </a:highlight>
              </a:rPr>
              <a:t>7.017 – Appoint Standards Committee External Liaison coordinator for IEC TC 57/WG15</a:t>
            </a:r>
            <a:endParaRPr sz="2700" dirty="0"/>
          </a:p>
          <a:p>
            <a:pPr marL="742950" marR="0" lvl="1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500" dirty="0">
              <a:highlight>
                <a:schemeClr val="lt1"/>
              </a:highlight>
            </a:endParaRPr>
          </a:p>
          <a:p>
            <a:pPr marL="342900" lvl="0" indent="-3365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900" dirty="0"/>
              <a:t>Liaisons and external communications (II)</a:t>
            </a:r>
            <a:endParaRPr sz="2700" dirty="0"/>
          </a:p>
          <a:p>
            <a:pPr marL="742950" lvl="1" indent="-279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00"/>
              <a:buChar char="–"/>
            </a:pPr>
            <a:r>
              <a:rPr lang="en-US" sz="1500" dirty="0"/>
              <a:t>7.018 – Approve sending IEC/IEEE 60802 D3 to OPC Foundation</a:t>
            </a:r>
            <a:endParaRPr sz="2300" dirty="0"/>
          </a:p>
          <a:p>
            <a:pPr marL="742950" lvl="1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300" dirty="0"/>
          </a:p>
          <a:p>
            <a:pPr marL="742950" lvl="1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300" dirty="0"/>
          </a:p>
          <a:p>
            <a:pPr marL="742950" lvl="1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500" dirty="0"/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300" dirty="0"/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802.1 Motions</a:t>
            </a:r>
            <a:br>
              <a:rPr lang="en-US"/>
            </a:br>
            <a:r>
              <a:rPr lang="en-US"/>
              <a:t>2024-11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Consent Agenda </a:t>
            </a:r>
            <a:br>
              <a:rPr lang="en-US"/>
            </a:br>
            <a:br>
              <a:rPr lang="en-US"/>
            </a:br>
            <a:r>
              <a:rPr lang="en-US"/>
              <a:t>PARs to NesCom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5.051 – Motion</a:t>
            </a:r>
            <a:endParaRPr dirty="0"/>
          </a:p>
        </p:txBody>
      </p:sp>
      <p:sp>
        <p:nvSpPr>
          <p:cNvPr id="153" name="Google Shape;153;p21"/>
          <p:cNvSpPr txBox="1">
            <a:spLocks noGrp="1"/>
          </p:cNvSpPr>
          <p:nvPr>
            <p:ph type="body" idx="1"/>
          </p:nvPr>
        </p:nvSpPr>
        <p:spPr>
          <a:xfrm>
            <a:off x="250824" y="1219200"/>
            <a:ext cx="8816976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Approve forwarding P802.1CBec PAR documentation 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https://www.ieee802.org/1/files/public/docs2024/ec-PAR-1124-v01.pdf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Approve CSD documentation in </a:t>
            </a:r>
            <a:r>
              <a:rPr lang="en-US" sz="2400" u="sng" dirty="0">
                <a:solidFill>
                  <a:schemeClr val="hlink"/>
                </a:solidFill>
                <a:hlinkClick r:id="rId4"/>
              </a:rPr>
              <a:t>https://www.ieee802.org/1/files/public/docs2024/ec-CSD-1124-v01.pdf</a:t>
            </a:r>
            <a:endParaRPr sz="2400" dirty="0"/>
          </a:p>
          <a:p>
            <a:pPr marL="28575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</a:pPr>
            <a:endParaRPr sz="2000"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  Stephan Kehrer , </a:t>
            </a:r>
            <a:br>
              <a:rPr lang="en-US" sz="2400" dirty="0"/>
            </a:br>
            <a:r>
              <a:rPr lang="en-US" sz="2400" dirty="0"/>
              <a:t>Second: János Farkas</a:t>
            </a: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PAR (y/n/a):   28, 0, 5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CSD (y/n/a):   29, 0, 4</a:t>
            </a:r>
          </a:p>
          <a:p>
            <a:pPr marL="91440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In EC, mover: Glenn Parsons,	Second: David Law 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142dfa1de7_1_27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5.052 – Motion</a:t>
            </a:r>
            <a:endParaRPr dirty="0"/>
          </a:p>
        </p:txBody>
      </p:sp>
      <p:sp>
        <p:nvSpPr>
          <p:cNvPr id="159" name="Google Shape;159;g3142dfa1de7_1_27"/>
          <p:cNvSpPr txBox="1">
            <a:spLocks noGrp="1"/>
          </p:cNvSpPr>
          <p:nvPr>
            <p:ph type="body" idx="1"/>
          </p:nvPr>
        </p:nvSpPr>
        <p:spPr>
          <a:xfrm>
            <a:off x="250824" y="1219200"/>
            <a:ext cx="8817000" cy="4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Approve forwarding P802.1CB-2017-Revision PAR documentation in</a:t>
            </a:r>
            <a:endParaRPr sz="2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600" u="sng" dirty="0">
                <a:solidFill>
                  <a:schemeClr val="hlink"/>
                </a:solidFill>
                <a:hlinkClick r:id="rId3"/>
              </a:rPr>
              <a:t>https://www.ieee802.org/1/files/public/docs2024/cb-Hantel-draft-PAR-0924-v01.pdf</a:t>
            </a:r>
            <a:endParaRPr sz="1600" u="sng" dirty="0">
              <a:solidFill>
                <a:schemeClr val="hlink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sz="24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 dirty="0"/>
              <a:t>Note: there is no CSD statement since this maintenance project is not intended to provide any new functionality</a:t>
            </a:r>
            <a:br>
              <a:rPr lang="en-US" sz="1800" dirty="0"/>
            </a:b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WG, Proposed:</a:t>
            </a:r>
            <a:r>
              <a:rPr lang="en-US" sz="2200" dirty="0"/>
              <a:t> Mark </a:t>
            </a:r>
            <a:r>
              <a:rPr lang="en-US" sz="2000" dirty="0"/>
              <a:t>Hantel</a:t>
            </a:r>
            <a:r>
              <a:rPr lang="en-US" sz="2200" dirty="0"/>
              <a:t>	</a:t>
            </a:r>
            <a:r>
              <a:rPr lang="en-US" sz="2400" dirty="0"/>
              <a:t>Second:</a:t>
            </a:r>
            <a:r>
              <a:rPr lang="en-US" sz="2200" dirty="0"/>
              <a:t> Karen Randall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400" dirty="0"/>
              <a:t>Sending draft (y/n/a):   31, 0,  1</a:t>
            </a:r>
            <a:br>
              <a:rPr lang="en-US" sz="2400" dirty="0"/>
            </a:br>
            <a:endParaRPr sz="24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 dirty="0"/>
              <a:t>In the EC, mover:</a:t>
            </a:r>
            <a:r>
              <a:rPr lang="en-US" sz="2000" dirty="0"/>
              <a:t> Glenn Parsons	</a:t>
            </a:r>
            <a:r>
              <a:rPr lang="en-US" sz="2400" dirty="0"/>
              <a:t>Second:</a:t>
            </a:r>
            <a:r>
              <a:rPr lang="en-US" sz="2000" dirty="0"/>
              <a:t> David Law </a:t>
            </a:r>
            <a:endParaRPr sz="20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200" dirty="0"/>
              <a:t>(y/n/a):  &lt;y&gt; , &lt;n&gt; , &lt;a&gt; </a:t>
            </a:r>
            <a:endParaRPr sz="2200" dirty="0"/>
          </a:p>
          <a:p>
            <a:pPr marL="45720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802.1 Motions</a:t>
            </a:r>
            <a:br>
              <a:rPr lang="en-US"/>
            </a:br>
            <a:r>
              <a:rPr lang="en-US"/>
              <a:t>2024-11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Consent Agenda </a:t>
            </a:r>
            <a:br>
              <a:rPr lang="en-US"/>
            </a:br>
            <a:br>
              <a:rPr lang="en-US"/>
            </a:br>
            <a:r>
              <a:rPr lang="en-US"/>
              <a:t>Drafts to SA Ballot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5.053 – Motion</a:t>
            </a:r>
            <a:endParaRPr dirty="0"/>
          </a:p>
        </p:txBody>
      </p:sp>
      <p:sp>
        <p:nvSpPr>
          <p:cNvPr id="171" name="Google Shape;171;p24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Conditionally approve sending P802.1DP D3.0 to Standards Association ballot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Confirm the CSD for P802.1DP 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https://mentor.ieee.org/802-ec/dcn/21/ec-21-0096-00-ACSD-p802-1dp.pdf</a:t>
            </a:r>
            <a:r>
              <a:rPr lang="en-US" sz="2400" dirty="0"/>
              <a:t> </a:t>
            </a:r>
            <a:endParaRPr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 dirty="0"/>
              <a:t>P802.1DP D2.1 had 100% approval at the end of the last WG ballot</a:t>
            </a:r>
            <a:endParaRPr dirty="0"/>
          </a:p>
          <a:p>
            <a:r>
              <a:rPr lang="en-US" sz="2400" dirty="0"/>
              <a:t>In the WG, Proposed: János Farkas, Second: </a:t>
            </a:r>
            <a:r>
              <a:rPr lang="en-CA" sz="2400" dirty="0"/>
              <a:t>Jessy Rouyer</a:t>
            </a: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Sending draft (y/n/a): </a:t>
            </a:r>
            <a:r>
              <a:rPr lang="en-CA" sz="2000" dirty="0"/>
              <a:t> 28, 0, 5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CSD (y/n/a): </a:t>
            </a:r>
            <a:r>
              <a:rPr lang="en-CA" sz="2000" dirty="0"/>
              <a:t> 28, 0, 4</a:t>
            </a:r>
            <a:endParaRPr sz="2000"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2400" dirty="0"/>
              <a:t>In EC, mover: Glenn Parsons, 	Second: David Law 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83058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Supporting Information P802.1DP </a:t>
            </a:r>
            <a:endParaRPr sz="3200"/>
          </a:p>
        </p:txBody>
      </p:sp>
      <p:sp>
        <p:nvSpPr>
          <p:cNvPr id="178" name="Google Shape;178;p25"/>
          <p:cNvSpPr/>
          <p:nvPr/>
        </p:nvSpPr>
        <p:spPr>
          <a:xfrm>
            <a:off x="76200" y="1219200"/>
            <a:ext cx="5029200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WG ballot closed: 5 November 2024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All WG ballot requirements are met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The ballot resulted in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0 Disapprove votes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0 Must Be Satisfied (MBS) comments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Comment resolution available here: </a:t>
            </a: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3"/>
              </a:rPr>
              <a:t>https://www.ieee802.org/1/files/private/dp-drafts/d2/802-1DP-d2-1-dis-v01.pdf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Recirculation ballot will be conducted during November/December with comment resolution in the regularly scheduled P802.1DP meetings. A possible final recirculation in January/February if required with comment resolution in the regularly scheduled P802.1DP meetings.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5"/>
          <p:cNvSpPr txBox="1"/>
          <p:nvPr/>
        </p:nvSpPr>
        <p:spPr>
          <a:xfrm>
            <a:off x="5181600" y="1290935"/>
            <a:ext cx="20329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Ballot results: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72800" y="1651050"/>
            <a:ext cx="33327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1926</Words>
  <Application>Microsoft Office PowerPoint</Application>
  <PresentationFormat>On-screen Show (4:3)</PresentationFormat>
  <Paragraphs>183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Quattrocento Sans</vt:lpstr>
      <vt:lpstr>Times New Roman</vt:lpstr>
      <vt:lpstr>1_Title slide</vt:lpstr>
      <vt:lpstr>802.1 consent agenda items for LMSC Closing Plenary</vt:lpstr>
      <vt:lpstr>Agenda </vt:lpstr>
      <vt:lpstr>Agenda </vt:lpstr>
      <vt:lpstr>802.1 Motions 2024-11    Consent Agenda   PARs to NesCom </vt:lpstr>
      <vt:lpstr>5.051 – Motion</vt:lpstr>
      <vt:lpstr>5.052 – Motion</vt:lpstr>
      <vt:lpstr>802.1 Motions 2024-11    Consent Agenda   Drafts to SA Ballot </vt:lpstr>
      <vt:lpstr>5.053 – Motion</vt:lpstr>
      <vt:lpstr>Supporting Information P802.1DP </vt:lpstr>
      <vt:lpstr>802.1 Motions 2024-11    Consent Agenda   Drafts to RevCom </vt:lpstr>
      <vt:lpstr>5.054 – Motion</vt:lpstr>
      <vt:lpstr>Supporting Information P802-REVc</vt:lpstr>
      <vt:lpstr>5.055 – Motion</vt:lpstr>
      <vt:lpstr>Supporting Information P802.1Qdy</vt:lpstr>
      <vt:lpstr>Supporting Information P802.1Qdy</vt:lpstr>
      <vt:lpstr>802.1 Motions 2024-11   Consent Agenda   Liaisons and external communications (ME) </vt:lpstr>
      <vt:lpstr>7.011 – Motion</vt:lpstr>
      <vt:lpstr>7.012 – Motion</vt:lpstr>
      <vt:lpstr>7.013 – Motion</vt:lpstr>
      <vt:lpstr>7.014 – Motion</vt:lpstr>
      <vt:lpstr>7.015 – Motion</vt:lpstr>
      <vt:lpstr>7.016 – Motion</vt:lpstr>
      <vt:lpstr>7.017 – Motion</vt:lpstr>
      <vt:lpstr>802.1 Motions 2024-11   Consent Agenda   Liaisons and external communications (II) </vt:lpstr>
      <vt:lpstr>7.018 –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 consent agenda items for LMSC Closing Plenary</dc:title>
  <dc:creator>Glenn Parsons</dc:creator>
  <cp:lastModifiedBy>Glenn Parsons</cp:lastModifiedBy>
  <cp:revision>10</cp:revision>
  <dcterms:created xsi:type="dcterms:W3CDTF">2020-07-16T23:14:40Z</dcterms:created>
  <dcterms:modified xsi:type="dcterms:W3CDTF">2024-11-15T16:49:27Z</dcterms:modified>
</cp:coreProperties>
</file>