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4"/>
  </p:notesMasterIdLst>
  <p:handoutMasterIdLst>
    <p:handoutMasterId r:id="rId65"/>
  </p:handoutMasterIdLst>
  <p:sldIdLst>
    <p:sldId id="269" r:id="rId2"/>
    <p:sldId id="2656" r:id="rId3"/>
    <p:sldId id="2447" r:id="rId4"/>
    <p:sldId id="2073" r:id="rId5"/>
    <p:sldId id="1101" r:id="rId6"/>
    <p:sldId id="1581" r:id="rId7"/>
    <p:sldId id="2279" r:id="rId8"/>
    <p:sldId id="2673" r:id="rId9"/>
    <p:sldId id="2534" r:id="rId10"/>
    <p:sldId id="2062" r:id="rId11"/>
    <p:sldId id="2280" r:id="rId12"/>
    <p:sldId id="2550" r:id="rId13"/>
    <p:sldId id="1981" r:id="rId14"/>
    <p:sldId id="2650" r:id="rId15"/>
    <p:sldId id="2074" r:id="rId16"/>
    <p:sldId id="2102" r:id="rId17"/>
    <p:sldId id="2465" r:id="rId18"/>
    <p:sldId id="2107" r:id="rId19"/>
    <p:sldId id="2075" r:id="rId20"/>
    <p:sldId id="1164" r:id="rId21"/>
    <p:sldId id="2439" r:id="rId22"/>
    <p:sldId id="2681" r:id="rId23"/>
    <p:sldId id="2669" r:id="rId24"/>
    <p:sldId id="2331" r:id="rId25"/>
    <p:sldId id="2438" r:id="rId26"/>
    <p:sldId id="2611" r:id="rId27"/>
    <p:sldId id="2612" r:id="rId28"/>
    <p:sldId id="2610" r:id="rId29"/>
    <p:sldId id="2648" r:id="rId30"/>
    <p:sldId id="2655" r:id="rId31"/>
    <p:sldId id="2675" r:id="rId32"/>
    <p:sldId id="2676" r:id="rId33"/>
    <p:sldId id="2685" r:id="rId34"/>
    <p:sldId id="2702" r:id="rId35"/>
    <p:sldId id="2682" r:id="rId36"/>
    <p:sldId id="2703" r:id="rId37"/>
    <p:sldId id="2716" r:id="rId38"/>
    <p:sldId id="2710" r:id="rId39"/>
    <p:sldId id="2718" r:id="rId40"/>
    <p:sldId id="2008" r:id="rId41"/>
    <p:sldId id="2552" r:id="rId42"/>
    <p:sldId id="2700" r:id="rId43"/>
    <p:sldId id="2354" r:id="rId44"/>
    <p:sldId id="2628" r:id="rId45"/>
    <p:sldId id="2559" r:id="rId46"/>
    <p:sldId id="2719" r:id="rId47"/>
    <p:sldId id="2623" r:id="rId48"/>
    <p:sldId id="2624" r:id="rId49"/>
    <p:sldId id="2625" r:id="rId50"/>
    <p:sldId id="2626" r:id="rId51"/>
    <p:sldId id="2570" r:id="rId52"/>
    <p:sldId id="2571" r:id="rId53"/>
    <p:sldId id="2572" r:id="rId54"/>
    <p:sldId id="2560" r:id="rId55"/>
    <p:sldId id="2627" r:id="rId56"/>
    <p:sldId id="2562" r:id="rId57"/>
    <p:sldId id="2561" r:id="rId58"/>
    <p:sldId id="2622" r:id="rId59"/>
    <p:sldId id="2564" r:id="rId60"/>
    <p:sldId id="2466" r:id="rId61"/>
    <p:sldId id="2670" r:id="rId62"/>
    <p:sldId id="2671" r:id="rId6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661C"/>
    <a:srgbClr val="FF0000"/>
    <a:srgbClr val="343434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48" autoAdjust="0"/>
    <p:restoredTop sz="96582" autoAdjust="0"/>
  </p:normalViewPr>
  <p:slideViewPr>
    <p:cSldViewPr>
      <p:cViewPr varScale="1">
        <p:scale>
          <a:sx n="124" d="100"/>
          <a:sy n="124" d="100"/>
        </p:scale>
        <p:origin x="424" y="16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008" y="1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8" y="177284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doc.: IEEE 802.11-23/1344r03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September 2023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33026" y="8982075"/>
            <a:ext cx="12852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1" y="97909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doc.: IEEE 802.11-23/1344r03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September 2023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34850" y="8985250"/>
            <a:ext cx="17468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802.11-23/1344r03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September 2023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34850" y="8985250"/>
            <a:ext cx="1746888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222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222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19B6D425-D6D0-4B30-A6C8-1418EA409DD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96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96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3303" y="6475413"/>
            <a:ext cx="13306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3303" y="6475413"/>
            <a:ext cx="13306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13303" y="6475413"/>
            <a:ext cx="13306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67359" y="363379"/>
            <a:ext cx="32781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802.ec-24/0230r00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134684"/>
            <a:ext cx="130003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endParaRPr lang="en-US" sz="1600" b="1" dirty="0">
              <a:latin typeface="Arial" pitchFamily="34" charset="0"/>
            </a:endParaRPr>
          </a:p>
          <a:p>
            <a:pPr marL="0" lvl="3" eaLnBrk="0" hangingPunct="0"/>
            <a:r>
              <a:rPr lang="en-US" sz="1600" b="1" dirty="0">
                <a:latin typeface="Arial" pitchFamily="34" charset="0"/>
              </a:rPr>
              <a:t>October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/>
              <a:t>IEEE 802 status report to ISO/IEC JTC 1/SC 6</a:t>
            </a:r>
            <a:br>
              <a:rPr lang="en-US" dirty="0"/>
            </a:br>
            <a:r>
              <a:rPr lang="en-US" dirty="0"/>
              <a:t>for the hybrid SC 6 meeting in October 2024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7 October 2024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939990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 Yee (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err="1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 WG has sent 32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7170973"/>
              </p:ext>
            </p:extLst>
          </p:nvPr>
        </p:nvGraphicFramePr>
        <p:xfrm>
          <a:off x="761999" y="1817511"/>
          <a:ext cx="7696200" cy="44779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/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Feb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 2019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Nov 2020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60952478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Jun 2015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802.3bw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Sep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Nov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802.3bp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89858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802.3bq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512616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802.3br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1482755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802.3by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77499073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802.3bz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884258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/>
                        <a:t>802.3/</a:t>
                      </a:r>
                      <a:r>
                        <a:rPr lang="en-AU" sz="1600" err="1"/>
                        <a:t>Cor</a:t>
                      </a:r>
                      <a:r>
                        <a:rPr lang="en-AU" sz="1600"/>
                        <a:t> 1 </a:t>
                      </a:r>
                      <a:endParaRPr lang="en-AU" sz="1600" b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Nov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62305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473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 WG has sent 32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1922865"/>
              </p:ext>
            </p:extLst>
          </p:nvPr>
        </p:nvGraphicFramePr>
        <p:xfrm>
          <a:off x="761999" y="1828800"/>
          <a:ext cx="7696200" cy="44779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/>
                        <a:t>IEEE 802</a:t>
                      </a:r>
                      <a:br>
                        <a:rPr lang="en-AU" sz="1600"/>
                      </a:br>
                      <a:r>
                        <a:rPr lang="en-AU" sz="160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802.3bn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Apr 17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Sep 18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802.3bv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Aug 17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Sep 18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802.3bu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17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Sep 18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802.3bs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18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18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802.3cc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18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18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6274681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802.3-rev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19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15861158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802.3cn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7027908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802.3cq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91277759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802.3cm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2607954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802.3ch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839321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802.3.2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21582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870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 WG has sent 32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6995246"/>
              </p:ext>
            </p:extLst>
          </p:nvPr>
        </p:nvGraphicFramePr>
        <p:xfrm>
          <a:off x="761999" y="1828800"/>
          <a:ext cx="7696200" cy="41260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/>
                        <a:t>IEEE 802</a:t>
                      </a:r>
                      <a:br>
                        <a:rPr lang="en-AU" sz="1600"/>
                      </a:br>
                      <a:r>
                        <a:rPr lang="en-AU" sz="160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Apr 19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11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17 Oct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11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802.3cd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17 Oct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11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802.3cg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 Dec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17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 Dec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17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6274681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 Jun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4 Jun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075595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802.3cu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 Jun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4 Jun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60020266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 Oct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 Sep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Oct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5189358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802.3cv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 Oct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 Sep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Oct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81408949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 Oct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 Sep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Oct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949154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1499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IEEE 802.11 WG has sent 12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0445122"/>
              </p:ext>
            </p:extLst>
          </p:nvPr>
        </p:nvGraphicFramePr>
        <p:xfrm>
          <a:off x="761999" y="1571037"/>
          <a:ext cx="7696200" cy="37742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/>
                        <a:t>802.11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2012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2012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Nov 2013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/>
                        <a:t>802.11aa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/>
                        <a:t>802.11ad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/>
                        <a:t>802.11ae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802.11ac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802.11af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802.11-2016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May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8617346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802.11ai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2017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2018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712582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802.11ah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Jul 2017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Mar 2019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02539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209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IEEE 802.11 WG has sent 12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9715982"/>
              </p:ext>
            </p:extLst>
          </p:nvPr>
        </p:nvGraphicFramePr>
        <p:xfrm>
          <a:off x="761999" y="1571037"/>
          <a:ext cx="7696200" cy="23669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802.11ah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Jul 2017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Mar 2019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0253941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802.11aj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Feb 2019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Jun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6154551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802.11ak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Feb 2019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Jun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21272867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802.11aq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Feb 2019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Jun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8037915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802.11-2020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Jan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Jun 2021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69892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815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802.15 WG has sent 4 standards 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4966735"/>
              </p:ext>
            </p:extLst>
          </p:nvPr>
        </p:nvGraphicFramePr>
        <p:xfrm>
          <a:off x="761999" y="1712148"/>
          <a:ext cx="7696200" cy="201506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Oct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802.15.4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Jan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4853476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802.15.6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23 Nov 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7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 </a:t>
                      </a: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Sep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 17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j-lt"/>
                          <a:ea typeface="+mn-ea"/>
                          <a:cs typeface="+mn-cs"/>
                        </a:rPr>
                        <a:t>Jul 19</a:t>
                      </a:r>
                      <a:endParaRPr lang="en-AU" sz="1600" b="0" baseline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26228889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12 Nov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4 Jul 24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04672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800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IEEE 802.16 WG has sent zero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72848"/>
              </p:ext>
            </p:extLst>
          </p:nvPr>
        </p:nvGraphicFramePr>
        <p:xfrm>
          <a:off x="761999" y="1712148"/>
          <a:ext cx="7696200" cy="9595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/>
                        <a:t>IEEE 802</a:t>
                      </a:r>
                      <a:br>
                        <a:rPr lang="en-AU" sz="1600"/>
                      </a:br>
                      <a:r>
                        <a:rPr lang="en-AU" sz="160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endParaRPr lang="en-AU" sz="1600" b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baseline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870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IEEE 802.19 WG has sent zero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1999" y="1712148"/>
          <a:ext cx="7696200" cy="9595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/>
                        <a:t>IEEE 802</a:t>
                      </a:r>
                      <a:br>
                        <a:rPr lang="en-AU" sz="1600"/>
                      </a:br>
                      <a:r>
                        <a:rPr lang="en-AU" sz="160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endParaRPr lang="en-AU" sz="1600" b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baseline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2408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IEEE 802.21 WG has sent three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587851"/>
              </p:ext>
            </p:extLst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802.21-2017</a:t>
                      </a:r>
                      <a:endParaRPr lang="en-AU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Feb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802.21.1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3192279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802.21/Cor1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Jun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2018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956146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0759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IEEE 802.22 WG has sent four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6934143"/>
              </p:ext>
            </p:extLst>
          </p:nvPr>
        </p:nvGraphicFramePr>
        <p:xfrm>
          <a:off x="761999" y="1712148"/>
          <a:ext cx="7696200" cy="201506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802.22a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April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32836998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802.22b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April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July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1415315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802.22-REV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Oct 2020</a:t>
                      </a:r>
                      <a:endParaRPr lang="en-AU" sz="160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solidFill>
                            <a:srgbClr val="00B050"/>
                          </a:solidFill>
                          <a:latin typeface="+mj-lt"/>
                        </a:rPr>
                        <a:t>Mar 2022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>
                          <a:solidFill>
                            <a:srgbClr val="00B050"/>
                          </a:solidFill>
                          <a:latin typeface="+mj-lt"/>
                        </a:rPr>
                        <a:t>Aug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46670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08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This report from IEEE 802 summarises issues of mutual interest to SC 6</a:t>
            </a:r>
            <a:endParaRPr lang="en-US" dirty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Items included in this report</a:t>
            </a:r>
          </a:p>
          <a:p>
            <a:pPr lvl="1"/>
            <a:r>
              <a:rPr lang="en-AU" dirty="0"/>
              <a:t>Summary of IEEE 802 standards administered through the PSDO process</a:t>
            </a:r>
          </a:p>
          <a:p>
            <a:pPr lvl="1"/>
            <a:r>
              <a:rPr lang="en-AU" dirty="0"/>
              <a:t>Summary of standards currently in the PSDO process</a:t>
            </a:r>
          </a:p>
          <a:p>
            <a:pPr lvl="2"/>
            <a:r>
              <a:rPr lang="en-AU" dirty="0"/>
              <a:t>802.1</a:t>
            </a:r>
          </a:p>
          <a:p>
            <a:pPr lvl="2"/>
            <a:r>
              <a:rPr lang="en-AU" dirty="0"/>
              <a:t>802.3</a:t>
            </a:r>
          </a:p>
          <a:p>
            <a:pPr lvl="2"/>
            <a:r>
              <a:rPr lang="en-AU" dirty="0"/>
              <a:t>803.11</a:t>
            </a:r>
          </a:p>
          <a:p>
            <a:pPr lvl="2"/>
            <a:r>
              <a:rPr lang="en-AU" dirty="0"/>
              <a:t>802.15</a:t>
            </a:r>
          </a:p>
          <a:p>
            <a:pPr lvl="2"/>
            <a:r>
              <a:rPr lang="en-AU" dirty="0"/>
              <a:t>802.19</a:t>
            </a:r>
          </a:p>
          <a:p>
            <a:pPr lvl="2"/>
            <a:r>
              <a:rPr lang="en-AU" dirty="0"/>
              <a:t>802.22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81B19452-AD8F-4A10-B8E5-1701707FC4D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continues to notify SC 6 of various new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IEEE 802 has agreed to notify SC 6 when IEEE 802 starts new projects</a:t>
            </a:r>
          </a:p>
          <a:p>
            <a:pPr lvl="1"/>
            <a:r>
              <a:rPr lang="en-AU" dirty="0"/>
              <a:t>The benefit to IEEE 802 is that it might cause SC 6 members to participate in or contribute to IEEE 802 activities</a:t>
            </a:r>
          </a:p>
          <a:p>
            <a:pPr lvl="1"/>
            <a:r>
              <a:rPr lang="en-AU" dirty="0"/>
              <a:t>After the July 2024 plenary in Montréal, the IEEE 802 LMSC Recording Secretary notified (in N18289) the approval of:</a:t>
            </a:r>
          </a:p>
          <a:p>
            <a:pPr lvl="2"/>
            <a:r>
              <a:rPr lang="en-US" dirty="0">
                <a:effectLst/>
                <a:latin typeface="Arial" panose="020B0604020202020204" pitchFamily="34" charset="0"/>
              </a:rPr>
              <a:t>IEEE 802.3 Power cabling restrictions (PCR) Study Group</a:t>
            </a:r>
          </a:p>
          <a:p>
            <a:pPr lvl="2"/>
            <a:r>
              <a:rPr lang="en-US" dirty="0">
                <a:effectLst/>
                <a:latin typeface="Arial" panose="020B0604020202020204" pitchFamily="34" charset="0"/>
              </a:rPr>
              <a:t>IEEE 802.11 Enhanced Light Communications (ELC) Study Group</a:t>
            </a:r>
            <a:endParaRPr lang="en-AU" i="1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532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 has 15 standards in the pipeline for adoption under the PSDO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2181026"/>
              </p:ext>
            </p:extLst>
          </p:nvPr>
        </p:nvGraphicFramePr>
        <p:xfrm>
          <a:off x="152399" y="1828800"/>
          <a:ext cx="8839199" cy="4247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8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1963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5-month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Comments</a:t>
                      </a:r>
                      <a:r>
                        <a:rPr lang="en-AU" sz="1600" baseline="0">
                          <a:latin typeface="+mj-lt"/>
                        </a:rPr>
                        <a:t> resolved</a:t>
                      </a:r>
                      <a:endParaRPr lang="en-AU" sz="160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D1.0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26 Mar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 Jul 24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Jul 24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11026957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.1Qcz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D1.2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Aug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12 Nov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25 Sep 24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1797204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/>
                        <a:t>.1AEdk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D2.1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Sep 22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12 Nov 23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Closes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25 Sep 24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305988604"/>
                  </a:ext>
                </a:extLst>
              </a:tr>
              <a:tr h="40652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  <a:cs typeface="Arial" panose="020B0604020202020204" pitchFamily="34" charset="0"/>
                        </a:rPr>
                        <a:t>802f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Feb 23</a:t>
                      </a:r>
                      <a:endParaRPr lang="en-AU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17 Apr 24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Closes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12 Feb 25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Jul 24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 anchor="ctr"/>
                </a:tc>
                <a:extLst>
                  <a:ext uri="{0D108BD9-81ED-4DB2-BD59-A6C34878D82A}">
                    <a16:rowId xmlns:a16="http://schemas.microsoft.com/office/drawing/2014/main" val="2619768803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  <a:cs typeface="Arial" panose="020B0604020202020204" pitchFamily="34" charset="0"/>
                        </a:rPr>
                        <a:t>.1Qcw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Dec 22</a:t>
                      </a:r>
                      <a:endParaRPr lang="en-AU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 Feb 24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Closes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12 Feb 25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Apr 24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64510517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  <a:cs typeface="Arial" panose="020B0604020202020204" pitchFamily="34" charset="0"/>
                        </a:rPr>
                        <a:t>.1Qcj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Dec 22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 Feb 24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Apr 24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339297258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.1ASdr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D1.2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Oct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27 May 24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2911818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.1CS-2020/Cor1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Oct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7 Aug 24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76758787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.1DC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Oct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6023658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.1ASdm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Feb 24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362245010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56AFDE-DEE0-73E0-6C18-DB6E50E0E5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Peter Yee, AKAYLA</a:t>
            </a:r>
          </a:p>
        </p:txBody>
      </p:sp>
    </p:spTree>
    <p:extLst>
      <p:ext uri="{BB962C8B-B14F-4D97-AF65-F5344CB8AC3E}">
        <p14:creationId xmlns:p14="http://schemas.microsoft.com/office/powerpoint/2010/main" val="7278123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 has 15 standards in the pipeline for adoption under the PSDO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266708"/>
              </p:ext>
            </p:extLst>
          </p:nvPr>
        </p:nvGraphicFramePr>
        <p:xfrm>
          <a:off x="152399" y="1828800"/>
          <a:ext cx="8839199" cy="2286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5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8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1963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Comments</a:t>
                      </a:r>
                      <a:r>
                        <a:rPr lang="en-AU" sz="1600" baseline="0">
                          <a:latin typeface="+mj-lt"/>
                        </a:rPr>
                        <a:t> resolved</a:t>
                      </a:r>
                      <a:endParaRPr lang="en-AU" sz="160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.1ASdn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Dec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272501989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.1Qdj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Closes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26 Oct 24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11026957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.1Qdx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Feb 24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27 Nov 24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544654617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802-REVc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Jul 24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3942608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.1DG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D4.0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Sep 24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19281745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56AFDE-DEE0-73E0-6C18-DB6E50E0E5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Peter Yee, AKAYLA</a:t>
            </a:r>
          </a:p>
        </p:txBody>
      </p:sp>
    </p:spTree>
    <p:extLst>
      <p:ext uri="{BB962C8B-B14F-4D97-AF65-F5344CB8AC3E}">
        <p14:creationId xmlns:p14="http://schemas.microsoft.com/office/powerpoint/2010/main" val="3192244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B25FA-B87D-F276-909E-187D5D67A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Systematic review of ISO versions of IEEE 802.1 standards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4E80C-D657-ED07-74D3-539C36630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Systematic review</a:t>
            </a:r>
          </a:p>
          <a:p>
            <a:pPr lvl="1"/>
            <a:r>
              <a:rPr lang="en-US" dirty="0"/>
              <a:t>ISO/IEC/IEEE 8802-1CM:2019 – closes 2 December 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8CFF72-6893-5DBC-558D-526EE8ED01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9BF40F-DA49-7F30-FF09-40BDAB3AFD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351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effectLst/>
                <a:latin typeface="+mj-lt"/>
                <a:ea typeface="Calibri" panose="020F0502020204030204" pitchFamily="34" charset="0"/>
              </a:rPr>
              <a:t>Bridges &amp; Bridged Networks</a:t>
            </a:r>
            <a:br>
              <a:rPr lang="en-US" sz="2400" dirty="0">
                <a:effectLst/>
                <a:latin typeface="+mj-lt"/>
                <a:ea typeface="Calibri" panose="020F0502020204030204" pitchFamily="34" charset="0"/>
              </a:rPr>
            </a:br>
            <a:r>
              <a:rPr lang="en-AU" dirty="0"/>
              <a:t>IEEE 802.1Q-REV-2022 passed FDIS ballot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802.1Q-REV D1.0 </a:t>
            </a:r>
            <a:r>
              <a:rPr lang="en-US" dirty="0"/>
              <a:t>was liaised for information on 23 Sep 2021 (N17614)</a:t>
            </a:r>
            <a:endParaRPr lang="en-AU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26 Mar 2023</a:t>
            </a:r>
          </a:p>
          <a:p>
            <a:pPr lvl="1"/>
            <a:r>
              <a:rPr lang="en-AU" dirty="0"/>
              <a:t>(</a:t>
            </a:r>
            <a:r>
              <a:rPr lang="en-US" dirty="0"/>
              <a:t>N18055</a:t>
            </a:r>
            <a:r>
              <a:rPr lang="en-AU" dirty="0"/>
              <a:t>) – passed with one negative vote from the China NB for the usual reason.</a:t>
            </a:r>
          </a:p>
          <a:p>
            <a:pPr lvl="1"/>
            <a:r>
              <a:rPr lang="en-AU" b="0" dirty="0"/>
              <a:t>(Jul</a:t>
            </a:r>
            <a:r>
              <a:rPr lang="en-AU" dirty="0"/>
              <a:t>/Aug 2023) – ballot comment response sent</a:t>
            </a:r>
            <a:endParaRPr lang="en-AU" b="0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AU" b="0" dirty="0"/>
              <a:t>Passed 11/0/7 with comments received from the China and India NBs (N18277)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b="0" dirty="0"/>
              <a:t>(Aug 2024) IEEE 802.1 comment responses received (N 18290)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E5288C-F87B-4810-A6B2-740CE13BD34D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7334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effectLst/>
                <a:ea typeface="Calibri" panose="020F0502020204030204" pitchFamily="34" charset="0"/>
              </a:rPr>
              <a:t>Bridges &amp; Bridged Networks: Congestion Isolation</a:t>
            </a:r>
            <a:br>
              <a:rPr lang="en-AU" dirty="0"/>
            </a:br>
            <a:r>
              <a:rPr lang="en-AU" dirty="0"/>
              <a:t>IEEE 802.1Qcz passed 60-day pre-ballot in Nov 2023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66964" y="1600200"/>
            <a:ext cx="7772400" cy="4114800"/>
          </a:xfrm>
        </p:spPr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802.1Qcz D1.2 was liaised in Aug 2020 (N17269)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US" dirty="0">
                <a:latin typeface="Arial" panose="020B0604020202020204" pitchFamily="34" charset="0"/>
              </a:rPr>
              <a:t>(Sept 2023) Ballot initiated 14 Sep 2023, closed 12 Nov 2023; 8/0/11; 1 comment from China NB</a:t>
            </a:r>
          </a:p>
          <a:p>
            <a:pPr lvl="1"/>
            <a:r>
              <a:rPr lang="en-US" dirty="0">
                <a:latin typeface="Arial" panose="020B0604020202020204" pitchFamily="34" charset="0"/>
              </a:rPr>
              <a:t>(Nov 2023) Ballot comment response sent to SC 6 (N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18148</a:t>
            </a:r>
            <a:r>
              <a:rPr lang="en-US" dirty="0">
                <a:latin typeface="Arial" panose="020B0604020202020204" pitchFamily="34" charset="0"/>
              </a:rPr>
              <a:t>)</a:t>
            </a:r>
            <a:endParaRPr lang="en-AU" dirty="0">
              <a:latin typeface="+mj-lt"/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 marL="234950" indent="-234950">
              <a:buFont typeface="Arial" panose="020B0604020202020204" pitchFamily="34" charset="0"/>
              <a:buChar char="•"/>
            </a:pPr>
            <a:r>
              <a:rPr lang="en-AU" b="0" dirty="0"/>
              <a:t>Ballot opened 8 May 2024; closed 25 September 2024</a:t>
            </a:r>
          </a:p>
          <a:p>
            <a:pPr marL="234950" indent="-234950">
              <a:buFont typeface="Arial" panose="020B0604020202020204" pitchFamily="34" charset="0"/>
              <a:buChar char="•"/>
            </a:pPr>
            <a:r>
              <a:rPr lang="en-AU" b="0" dirty="0"/>
              <a:t>Vote was 10/0/8 (Y/N/A) with 1 comment from the China NB (which otherwise abstained)</a:t>
            </a:r>
          </a:p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E5288C-F87B-4810-A6B2-740CE13BD34D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0222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 dirty="0">
                <a:solidFill>
                  <a:schemeClr val="accent2"/>
                </a:solidFill>
              </a:rPr>
              <a:t>MAC Privacy Protection</a:t>
            </a:r>
            <a:br>
              <a:rPr lang="en-AU" dirty="0">
                <a:solidFill>
                  <a:schemeClr val="accent2"/>
                </a:solidFill>
              </a:rPr>
            </a:br>
            <a:r>
              <a:rPr lang="en-AU" dirty="0"/>
              <a:t>IEEE 802.1AEdk D2.1 passed 60-day pre-ballot in Nov 2023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GB" dirty="0">
                <a:latin typeface="Arial" panose="020B0604020202020204" pitchFamily="34" charset="0"/>
              </a:rPr>
              <a:t>(Mar 2023) Motion passed to send for SC 6 adoption upon IEEE publication.</a:t>
            </a:r>
            <a:endParaRPr lang="en-AU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b="0" dirty="0"/>
              <a:t>Formally submitted for approval on 22 Aug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b="0" dirty="0"/>
              <a:t>Ballot initiated 14 Sept 2023, closed 12 Nov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b="0" dirty="0"/>
              <a:t>Passed on a vote of 9/1/9 (Y/N/A); one comment from China NB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b="0" dirty="0"/>
              <a:t>(Nov 2023) Ballot comment response sent (N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18149)</a:t>
            </a:r>
            <a:endParaRPr lang="en-AU" b="0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AU" b="0" dirty="0"/>
              <a:t>Ballot opened 8 May 2024, closed 25 September 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b="0" dirty="0"/>
              <a:t>Passed by 10/1/7 with a comment from the China NB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636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 dirty="0">
                <a:solidFill>
                  <a:schemeClr val="accent2"/>
                </a:solidFill>
              </a:rPr>
              <a:t>YANG Data Model for </a:t>
            </a:r>
            <a:r>
              <a:rPr lang="en-AU" sz="1600" dirty="0" err="1">
                <a:solidFill>
                  <a:schemeClr val="accent2"/>
                </a:solidFill>
              </a:rPr>
              <a:t>Ethertypes</a:t>
            </a:r>
            <a:br>
              <a:rPr lang="en-AU" dirty="0">
                <a:solidFill>
                  <a:schemeClr val="accent2"/>
                </a:solidFill>
              </a:rPr>
            </a:br>
            <a:r>
              <a:rPr lang="en-AU" dirty="0"/>
              <a:t>IEEE 802f passed its 60-day pre-ballot</a:t>
            </a:r>
            <a:br>
              <a:rPr lang="en-AU" dirty="0"/>
            </a:b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 </a:t>
            </a:r>
            <a:r>
              <a:rPr lang="en-AU" dirty="0">
                <a:solidFill>
                  <a:schemeClr val="accent2"/>
                </a:solidFill>
              </a:rPr>
              <a:t>15 Feb 2023</a:t>
            </a:r>
          </a:p>
          <a:p>
            <a:pPr lvl="1"/>
            <a:r>
              <a:rPr lang="en-AU" dirty="0"/>
              <a:t>(Nov 2022) 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802f will be sent for information soonish, with its SA ballot expected in the next couple of months. </a:t>
            </a:r>
          </a:p>
          <a:p>
            <a:pPr lvl="2"/>
            <a:r>
              <a:rPr lang="en-GB" dirty="0">
                <a:latin typeface="Arial" panose="020B0604020202020204" pitchFamily="34" charset="0"/>
              </a:rPr>
              <a:t>(Jan 2023) </a:t>
            </a:r>
            <a:r>
              <a:rPr lang="en-US" dirty="0">
                <a:latin typeface="Arial" panose="020B0604020202020204" pitchFamily="34" charset="0"/>
              </a:rPr>
              <a:t>IEEE 802f will start SA ballot soon hopefully</a:t>
            </a:r>
          </a:p>
          <a:p>
            <a:pPr lvl="2"/>
            <a:r>
              <a:rPr lang="en-US" dirty="0">
                <a:latin typeface="Arial" panose="020B0604020202020204" pitchFamily="34" charset="0"/>
              </a:rPr>
              <a:t>(Feb 2023) Submission: N 17968</a:t>
            </a:r>
          </a:p>
          <a:p>
            <a:pPr lvl="2"/>
            <a:r>
              <a:rPr lang="en-US" dirty="0">
                <a:latin typeface="Arial" panose="020B0604020202020204" pitchFamily="34" charset="0"/>
              </a:rPr>
              <a:t>(Dec 2023) Published by IEEE; awaiting submission by IEEE for 60-day pre-ballot</a:t>
            </a:r>
            <a:endParaRPr lang="en-AU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600" b="0" dirty="0">
                <a:latin typeface="Arial" panose="020B0604020202020204" pitchFamily="34" charset="0"/>
              </a:rPr>
              <a:t>(Feb 2024) Submission: N 18217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</a:rPr>
              <a:t>(Apr 2024) Summary: N 18256</a:t>
            </a:r>
          </a:p>
          <a:p>
            <a:pPr lvl="2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400" b="0" dirty="0">
                <a:latin typeface="Arial" panose="020B0604020202020204" pitchFamily="34" charset="0"/>
              </a:rPr>
              <a:t>Result</a:t>
            </a:r>
            <a:r>
              <a:rPr lang="en-US" sz="1400" dirty="0">
                <a:latin typeface="Arial" panose="020B0604020202020204" pitchFamily="34" charset="0"/>
              </a:rPr>
              <a:t>: 8-0-11; China NB comment: use OIDs for resource management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600" b="0" dirty="0">
                <a:latin typeface="Arial" panose="020B0604020202020204" pitchFamily="34" charset="0"/>
              </a:rPr>
              <a:t>(Jun 2024) Comment response approved at July plenary (N 18291)</a:t>
            </a:r>
            <a:endParaRPr lang="en-AU" sz="1600" b="0" dirty="0">
              <a:latin typeface="Arial" panose="020B0604020202020204" pitchFamily="34" charset="0"/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12 Feb 2025</a:t>
            </a:r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4179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z="1600" dirty="0">
                <a:solidFill>
                  <a:schemeClr val="accent2"/>
                </a:solidFill>
              </a:rPr>
              <a:t>YANG Data Models for Scheduled Traffic, Frame Preemption, Per-Stream Filtering &amp; Policing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AU" dirty="0"/>
              <a:t>IEEE 802.1Qcw passed its 60-day pre-ballot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US" dirty="0">
                <a:latin typeface="+mj-lt"/>
              </a:rPr>
              <a:t>(Dec 2022) D2.0 was liaised for information (</a:t>
            </a:r>
            <a:r>
              <a:rPr lang="en-US" dirty="0"/>
              <a:t>N17934</a:t>
            </a:r>
            <a:r>
              <a:rPr lang="en-US" dirty="0">
                <a:latin typeface="+mj-lt"/>
              </a:rPr>
              <a:t>)</a:t>
            </a:r>
            <a:endParaRPr lang="en-AU" dirty="0"/>
          </a:p>
          <a:p>
            <a:r>
              <a:rPr lang="en-US" dirty="0"/>
              <a:t>60-day</a:t>
            </a:r>
            <a:r>
              <a:rPr lang="en-AU" dirty="0"/>
              <a:t> pre-ballot:</a:t>
            </a:r>
            <a:r>
              <a:rPr lang="en-AU" dirty="0">
                <a:solidFill>
                  <a:srgbClr val="00B050"/>
                </a:solidFill>
              </a:rPr>
              <a:t> passed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AU" b="0" dirty="0">
                <a:latin typeface="+mj-lt"/>
              </a:rPr>
              <a:t>(Nov 2023) Submitted; ballot closes 3 Feb 2024 (N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18142)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000000"/>
                </a:solidFill>
                <a:latin typeface="Helvetica" pitchFamily="2" charset="0"/>
              </a:rPr>
              <a:t>(Feb 2024) Passed 7-0-12; one comment from China NB (N18214)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000000"/>
                </a:solidFill>
                <a:latin typeface="Helvetica" pitchFamily="2" charset="0"/>
              </a:rPr>
              <a:t>(Apr 2024) Comment responses sent</a:t>
            </a:r>
            <a:endParaRPr lang="en-AU" b="0" dirty="0">
              <a:latin typeface="+mj-lt"/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12 Feb 2025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AU" b="0" dirty="0"/>
              <a:t>With IEEE 802.1Q-REV-2022 FDIS passed, ballot initiated 25 Sep 2024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569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2"/>
                </a:solidFill>
              </a:rPr>
              <a:t>Automatic Attachment to Provider Backbone Bridging (PBB) services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AU" dirty="0"/>
              <a:t>IEEE 802.1Qcj passed its 60-day pre-ballot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>
                <a:latin typeface="+mj-lt"/>
              </a:rPr>
              <a:t>(Nov 2022) </a:t>
            </a:r>
            <a:r>
              <a:rPr lang="en-US" sz="1800" dirty="0">
                <a:effectLst/>
                <a:latin typeface="+mj-lt"/>
                <a:ea typeface="Calibri" panose="020F0502020204030204" pitchFamily="34" charset="0"/>
              </a:rPr>
              <a:t>IEEE 802.1 is planning to have a motion at this plenary to send IEEE P802.1Qcj to SC 6 for information when the SA ballot starts</a:t>
            </a:r>
          </a:p>
          <a:p>
            <a:pPr lvl="1"/>
            <a:r>
              <a:rPr lang="en-US" dirty="0">
                <a:latin typeface="+mj-lt"/>
              </a:rPr>
              <a:t>(Dec 2022) D2.0 liaised for information (N17933)</a:t>
            </a:r>
            <a:endParaRPr lang="en-AU" dirty="0">
              <a:latin typeface="+mj-lt"/>
            </a:endParaRP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AU" b="0" dirty="0"/>
              <a:t>(Nov 2023) Submitted; ballot closes 3 Feb 2024 (N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18143)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000000"/>
                </a:solidFill>
                <a:latin typeface="Helvetica" pitchFamily="2" charset="0"/>
              </a:rPr>
              <a:t>(Feb 2024) Passed: 6-0-13; one comment from China NB (N18215)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000000"/>
                </a:solidFill>
                <a:latin typeface="Helvetica" pitchFamily="2" charset="0"/>
              </a:rPr>
              <a:t>(Apr 2024) Comment responses sent</a:t>
            </a:r>
            <a:endParaRPr lang="en-AU" b="0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AU" b="0" dirty="0"/>
              <a:t>With IEEE 802.1Q-REV-2022 FDIS passed, ballot requested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6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15000"/>
          </a:xfrm>
        </p:spPr>
        <p:txBody>
          <a:bodyPr anchor="ctr" anchorCtr="0"/>
          <a:lstStyle/>
          <a:p>
            <a:pPr algn="ctr"/>
            <a:r>
              <a:rPr lang="en-AU" sz="3200" dirty="0"/>
              <a:t>Summary of IEEE 802 standards administered through the PSDO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200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>
                <a:effectLst/>
                <a:latin typeface="Arial" panose="020B0604020202020204" pitchFamily="34" charset="0"/>
              </a:rPr>
              <a:t>Timing and Synchronization for Time-Sensitive Applications Amendment: Inclusive Terminology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AU" dirty="0"/>
              <a:t>IEEE 802.1ASdr passed its 60-day pre-ballot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>
                <a:latin typeface="+mj-lt"/>
              </a:rPr>
              <a:t>(Oct 2023) Draft 1.2 liaised for information (N18119)</a:t>
            </a:r>
          </a:p>
          <a:p>
            <a:pPr lvl="1"/>
            <a:r>
              <a:rPr lang="en-AU" dirty="0">
                <a:latin typeface="+mj-lt"/>
              </a:rPr>
              <a:t>(Jan 2024) </a:t>
            </a:r>
            <a:r>
              <a:rPr lang="en-AU" dirty="0" err="1">
                <a:latin typeface="+mj-lt"/>
              </a:rPr>
              <a:t>RevCom</a:t>
            </a:r>
            <a:r>
              <a:rPr lang="en-AU" dirty="0">
                <a:latin typeface="+mj-lt"/>
              </a:rPr>
              <a:t> approval expected this month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 marL="234950" indent="-234950">
              <a:buFont typeface="Arial" panose="020B0604020202020204" pitchFamily="34" charset="0"/>
              <a:buChar char="•"/>
            </a:pPr>
            <a:r>
              <a:rPr lang="en-AU" b="0" dirty="0">
                <a:latin typeface="+mj-lt"/>
              </a:rPr>
              <a:t>(Mar 2024) Submitted</a:t>
            </a:r>
          </a:p>
          <a:p>
            <a:pPr marL="234950" indent="-234950">
              <a:buFont typeface="Arial" panose="020B0604020202020204" pitchFamily="34" charset="0"/>
              <a:buChar char="•"/>
            </a:pPr>
            <a:r>
              <a:rPr lang="en-AU" b="0" dirty="0">
                <a:latin typeface="+mj-lt"/>
              </a:rPr>
              <a:t>(May 2024) passed 9-0-9 without any comments (N18267)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23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2"/>
                </a:solidFill>
              </a:rPr>
              <a:t>Automatic Attachment to Provider Backbone Bridging (PBB) services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AU" dirty="0"/>
              <a:t>IEEE 802.1CS-2020/Cor-1 is in a 90-day ballot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>
                <a:latin typeface="+mj-lt"/>
              </a:rPr>
              <a:t>During March 2023 plenary, WG approved sending draft upon start of SA ballot.</a:t>
            </a:r>
          </a:p>
          <a:p>
            <a:pPr lvl="1"/>
            <a:r>
              <a:rPr lang="en-AU" dirty="0">
                <a:latin typeface="+mj-lt"/>
              </a:rPr>
              <a:t>(Oct 2023) Draft 2.0 liaised for information (N18124)</a:t>
            </a:r>
          </a:p>
          <a:p>
            <a:pPr lvl="1"/>
            <a:r>
              <a:rPr lang="en-AU" dirty="0">
                <a:latin typeface="+mj-lt"/>
              </a:rPr>
              <a:t>(Jan 2024) </a:t>
            </a:r>
            <a:r>
              <a:rPr lang="en-AU" dirty="0" err="1">
                <a:latin typeface="+mj-lt"/>
              </a:rPr>
              <a:t>RevCom</a:t>
            </a:r>
            <a:r>
              <a:rPr lang="en-AU" dirty="0">
                <a:latin typeface="+mj-lt"/>
              </a:rPr>
              <a:t> approval expected this month</a:t>
            </a:r>
          </a:p>
          <a:p>
            <a:pPr lvl="1"/>
            <a:r>
              <a:rPr lang="en-AU" dirty="0">
                <a:latin typeface="+mj-lt"/>
              </a:rPr>
              <a:t>(Apr 2024) Submitted for balloting</a:t>
            </a:r>
          </a:p>
          <a:p>
            <a:r>
              <a:rPr lang="en-US" dirty="0"/>
              <a:t>90-day </a:t>
            </a:r>
            <a:r>
              <a:rPr lang="en-AU" dirty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AU" b="0" dirty="0"/>
              <a:t>(7 Aug 2024) Passed on a vote of 9/0/9 with no comments. (N 18282)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550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2"/>
                </a:solidFill>
              </a:rPr>
              <a:t>Quality of Service Provision by Network Systems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AU" dirty="0"/>
              <a:t>IEEE 802.1DC was liaised for information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>
                <a:latin typeface="+mj-lt"/>
              </a:rPr>
              <a:t>(Oct 2023) Draft 3.0 liaised for information (N18124)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619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2"/>
                </a:solidFill>
              </a:rPr>
              <a:t>Hot Standby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AU" dirty="0"/>
              <a:t>IEEE 802.1ASdm was liaised for information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(Jan 2023) No approved draft yet</a:t>
            </a:r>
          </a:p>
          <a:p>
            <a:pPr lvl="1"/>
            <a:r>
              <a:rPr lang="en-AU" dirty="0"/>
              <a:t>(Feb 2024) Submission: N 18222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491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2"/>
                </a:solidFill>
              </a:rPr>
              <a:t>Timing and Synchronization for Time-Sensitive Applications: YANG Data Model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AU" dirty="0"/>
              <a:t>IEEE 802.1ASdn was liaised for information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(Dec 2023) Sent for information (N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18200</a:t>
            </a:r>
            <a:r>
              <a:rPr lang="en-AU" dirty="0"/>
              <a:t>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8654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Configuration Enhancements for Time-Sensitive Networking</a:t>
            </a:r>
            <a:br>
              <a:rPr lang="en-US" sz="1600" dirty="0">
                <a:solidFill>
                  <a:schemeClr val="accent2"/>
                </a:solidFill>
              </a:rPr>
            </a:br>
            <a:r>
              <a:rPr lang="en-AU" dirty="0"/>
              <a:t>IEEE 802.1Qdj was liaised for information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(Dec 2023) Sent for information (N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18201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(Mar 2024) EC approved sending for ballot upon publication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closes 26 October 2024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AU" b="0" dirty="0"/>
              <a:t>(Jul 2024) Pre-ballot requested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AU" b="0" dirty="0"/>
              <a:t>(27 Aug 2024) Ballot initiated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358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YANG Data Models for the Credit-Based Shaper </a:t>
            </a:r>
            <a:br>
              <a:rPr lang="en-US" sz="1600" dirty="0">
                <a:solidFill>
                  <a:schemeClr val="accent2"/>
                </a:solidFill>
              </a:rPr>
            </a:br>
            <a:r>
              <a:rPr lang="en-AU" dirty="0"/>
              <a:t>IEEE 802.1Qdx was liaised for information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(Nov 2023) No approved draft yet</a:t>
            </a:r>
          </a:p>
          <a:p>
            <a:pPr lvl="1"/>
            <a:r>
              <a:rPr lang="en-AU" dirty="0"/>
              <a:t>(Feb 2024) Sent for information: N 18222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in ballot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AU" b="0" dirty="0"/>
              <a:t>(Mar 2024) EC approved sending for ballot upon publication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AU" b="0" dirty="0"/>
              <a:t>(Sept 2024) Ballot opened; closes 27 Nov 2024 (N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18327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)</a:t>
            </a:r>
            <a:endParaRPr lang="en-AU" b="0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377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YANG for the Multiple Spanning Tree Protocol </a:t>
            </a:r>
            <a:br>
              <a:rPr lang="en-US" sz="1600" dirty="0">
                <a:solidFill>
                  <a:schemeClr val="accent2"/>
                </a:solidFill>
              </a:rPr>
            </a:br>
            <a:r>
              <a:rPr lang="en-AU" dirty="0"/>
              <a:t>IEEE 802.1Qdy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(Jul 2024) Motion to be made to send for information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9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Overview and Architecture</a:t>
            </a:r>
            <a:br>
              <a:rPr lang="en-US" sz="1600" dirty="0">
                <a:solidFill>
                  <a:schemeClr val="accent2"/>
                </a:solidFill>
              </a:rPr>
            </a:br>
            <a:r>
              <a:rPr lang="en-AU" dirty="0"/>
              <a:t>IEEE 802-REVc waiting for 60-day pre-ballot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(Nov 2023) Motion approved to send for information upon SA ballot [probably May 2024]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marL="0" indent="0"/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2659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2"/>
                </a:solidFill>
              </a:rPr>
              <a:t>TSN Profile for Automotive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AU" dirty="0"/>
              <a:t>IEEE 802.1DG has been liaised for information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>
                <a:latin typeface="+mj-lt"/>
              </a:rPr>
              <a:t>(Jul 2024) Awaiting start of SA ballot before sending for information</a:t>
            </a:r>
          </a:p>
          <a:p>
            <a:pPr lvl="1"/>
            <a:r>
              <a:rPr lang="en-AU" dirty="0">
                <a:latin typeface="+mj-lt"/>
              </a:rPr>
              <a:t>(Sept 2024) Sent for information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63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has sent 106 standards through the PSDO adoption process, with 37 in-process</a:t>
            </a:r>
            <a:endParaRPr lang="en-AU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597551"/>
              </p:ext>
            </p:extLst>
          </p:nvPr>
        </p:nvGraphicFramePr>
        <p:xfrm>
          <a:off x="1714500" y="2148840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106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37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215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802.3 has 1 standard in the pipeline for adoption under the PSDO process and 7 awaiting submission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3721039"/>
              </p:ext>
            </p:extLst>
          </p:nvPr>
        </p:nvGraphicFramePr>
        <p:xfrm>
          <a:off x="152400" y="1847466"/>
          <a:ext cx="8839199" cy="3261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5615"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+mj-lt"/>
                        </a:rPr>
                        <a:t>60-day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5-month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Comments</a:t>
                      </a:r>
                      <a:r>
                        <a:rPr lang="en-AU" sz="1600" baseline="0">
                          <a:latin typeface="+mj-lt"/>
                        </a:rPr>
                        <a:t> resolved</a:t>
                      </a:r>
                      <a:endParaRPr lang="en-AU" sz="160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.3-REV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Std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Nov 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solidFill>
                            <a:srgbClr val="00B050"/>
                          </a:solidFill>
                        </a:rPr>
                        <a:t>Passed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 Apr 24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Jun 24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82347444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.3dd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88620359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.3cs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228200868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.3db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78413195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.3ck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1259752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.3de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612021771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.3cx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59636309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.3cz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2191287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085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802.3-REV passed its 60-day pre-ballot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submitted</a:t>
            </a:r>
            <a:r>
              <a:rPr lang="en-AU" dirty="0">
                <a:solidFill>
                  <a:schemeClr val="accent2"/>
                </a:solidFill>
              </a:rPr>
              <a:t> Feb 2023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>
                <a:latin typeface="+mj-lt"/>
                <a:ea typeface="Calibri" panose="020F0502020204030204" pitchFamily="34" charset="0"/>
              </a:rPr>
              <a:t>(Nov 2022) </a:t>
            </a:r>
            <a:r>
              <a:rPr lang="en-AU" dirty="0"/>
              <a:t>IEEE 802.3-REV was liaised for information (N17882)</a:t>
            </a:r>
          </a:p>
          <a:p>
            <a:pPr lvl="1"/>
            <a:r>
              <a:rPr lang="en-AU" dirty="0"/>
              <a:t>(Nov 2022) has the EC approved submission to PSDO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dirty="0"/>
              <a:t>(Apr 2024) Summary N 18255</a:t>
            </a:r>
          </a:p>
          <a:p>
            <a:pPr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b="0" dirty="0"/>
              <a:t>Passed on a vote of 7-1-11</a:t>
            </a:r>
          </a:p>
          <a:p>
            <a:pPr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China NB comments:</a:t>
            </a:r>
          </a:p>
          <a:p>
            <a:pPr lvl="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b="0" dirty="0"/>
              <a:t>No integral security mechanism</a:t>
            </a:r>
          </a:p>
          <a:p>
            <a:pPr lvl="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IEEE negative </a:t>
            </a:r>
            <a:r>
              <a:rPr lang="en-US" sz="1200" dirty="0" err="1"/>
              <a:t>LoAs</a:t>
            </a:r>
            <a:r>
              <a:rPr lang="en-US" sz="1200" dirty="0"/>
              <a:t> should be disqualifying and prevent balloting under PSDO</a:t>
            </a:r>
          </a:p>
          <a:p>
            <a:pPr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b="0" dirty="0"/>
              <a:t>Response to ballot comments </a:t>
            </a:r>
            <a:r>
              <a:rPr lang="en-US" sz="1400" dirty="0"/>
              <a:t>posted 26 June 24 (N18270)</a:t>
            </a:r>
            <a:endParaRPr lang="en-US" sz="1400" b="0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726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802.11 has no standards in the pipeline for adoption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1064787"/>
              </p:ext>
            </p:extLst>
          </p:nvPr>
        </p:nvGraphicFramePr>
        <p:xfrm>
          <a:off x="190500" y="1916677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Std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5-month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Comments</a:t>
                      </a:r>
                      <a:r>
                        <a:rPr lang="en-AU" sz="1600" baseline="0">
                          <a:latin typeface="+mj-lt"/>
                        </a:rPr>
                        <a:t> resolved</a:t>
                      </a:r>
                      <a:endParaRPr lang="en-AU" sz="160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 dirty="0">
                        <a:solidFill>
                          <a:srgbClr val="FA661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117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802.15 WG has 14 standards in the pipeline for adoption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6809672"/>
              </p:ext>
            </p:extLst>
          </p:nvPr>
        </p:nvGraphicFramePr>
        <p:xfrm>
          <a:off x="152399" y="1524000"/>
          <a:ext cx="8839199" cy="3261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8652">
                <a:tc>
                  <a:txBody>
                    <a:bodyPr/>
                    <a:lstStyle/>
                    <a:p>
                      <a:pPr algn="ctr"/>
                      <a:r>
                        <a:rPr lang="en-AU" sz="1600" err="1">
                          <a:latin typeface="+mj-lt"/>
                        </a:rPr>
                        <a:t>Std</a:t>
                      </a:r>
                      <a:endParaRPr lang="en-AU" sz="160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+mj-lt"/>
                        </a:rPr>
                        <a:t>60-day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5-month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Comments</a:t>
                      </a:r>
                      <a:r>
                        <a:rPr lang="en-AU" sz="1600" baseline="0">
                          <a:latin typeface="+mj-lt"/>
                        </a:rPr>
                        <a:t> resolved</a:t>
                      </a:r>
                      <a:endParaRPr lang="en-AU" sz="160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.4w-2020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85019387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.4y-2021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935449717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.4z-2020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664677814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.4aa-2022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23234328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.3d-2017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991902759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.3e-2017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25528514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.3f-2017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86995395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.3-2023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Feb 24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27 Nov 24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34105398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152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802.15 WG has 14 standards in the pipeline for adoption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1725312"/>
              </p:ext>
            </p:extLst>
          </p:nvPr>
        </p:nvGraphicFramePr>
        <p:xfrm>
          <a:off x="152399" y="1524000"/>
          <a:ext cx="8839199" cy="2590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79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62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8652">
                <a:tc>
                  <a:txBody>
                    <a:bodyPr/>
                    <a:lstStyle/>
                    <a:p>
                      <a:pPr algn="ctr"/>
                      <a:r>
                        <a:rPr lang="en-AU" sz="1600" err="1">
                          <a:latin typeface="+mj-lt"/>
                        </a:rPr>
                        <a:t>Std</a:t>
                      </a:r>
                      <a:endParaRPr lang="en-AU" sz="160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+mj-lt"/>
                        </a:rPr>
                        <a:t>60-day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5-month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Comments</a:t>
                      </a:r>
                      <a:r>
                        <a:rPr lang="en-AU" sz="1600" baseline="0">
                          <a:latin typeface="+mj-lt"/>
                        </a:rPr>
                        <a:t> resolved</a:t>
                      </a:r>
                      <a:endParaRPr lang="en-AU" sz="160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.9-2021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12 Nov 23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 Nov 24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74253082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.7-2018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Std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23 Jul 24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740100992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.7a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00094344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Sep 24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9711154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2151676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.4-2024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130569795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2240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 dirty="0">
                <a:solidFill>
                  <a:schemeClr val="accent6"/>
                </a:solidFill>
              </a:rPr>
              <a:t>Low-rate wireless networks </a:t>
            </a:r>
            <a:br>
              <a:rPr lang="en-AU" sz="2400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802.15.4-2020 5-month FDIS ballot closed in July 2024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68676" y="1676400"/>
            <a:ext cx="7772400" cy="4648200"/>
          </a:xfrm>
        </p:spPr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Jan 2023</a:t>
            </a:r>
          </a:p>
          <a:p>
            <a:pPr lvl="1"/>
            <a:r>
              <a:rPr lang="en-US" sz="1000" dirty="0"/>
              <a:t>(Sep 2022) It has been discovered that IEEE 802.15.4-2015 is already ratified as ISO/IEC/IEEE 8802-15-4-2018 (via JTC1/SC31, but now returned to SC 6); the new plan is to submit IEEE 802.15.4-2020 and amendments (802.15.4w/y/z/aa) ASAP for information … and then for PSDO consideration in early 2023</a:t>
            </a:r>
          </a:p>
          <a:p>
            <a:pPr lvl="1"/>
            <a:r>
              <a:rPr lang="en-US" dirty="0"/>
              <a:t>(Nov 2022) IEEE 802.15.4 (and its amendments) have been approved by the IEEE 802 EC to be sent for information; IEEE 802.15.4 has been approved by the IEEE 802 EC to be submitted for adoption</a:t>
            </a:r>
          </a:p>
          <a:p>
            <a:pPr lvl="2"/>
            <a:r>
              <a:rPr lang="en-US" dirty="0"/>
              <a:t>(Dec 2022) LS sent notifying SC 6 of plan (N17927)</a:t>
            </a:r>
          </a:p>
          <a:p>
            <a:pPr lvl="2"/>
            <a:r>
              <a:rPr lang="en-US" dirty="0"/>
              <a:t>(Jan 2023) Staff is sending information version soon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 lvl="2"/>
            <a:r>
              <a:rPr lang="en-AU" dirty="0"/>
              <a:t>Ballot initiated 14 Sep 2023, closed 12 Nov 2023</a:t>
            </a:r>
          </a:p>
          <a:p>
            <a:pPr lvl="2"/>
            <a:r>
              <a:rPr lang="en-AU" dirty="0"/>
              <a:t>Passed on a vote of 10/0/9 (Y/N/A); no comments received. (N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18135)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 marL="365760" indent="-18288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1600" b="0" dirty="0"/>
              <a:t>(Jul 2024) Vote: 12/0/6 (Y/N/A) – Editorial comments received from the India NB (N18276)</a:t>
            </a:r>
          </a:p>
          <a:p>
            <a:pPr marL="365760" indent="-18288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1600" b="0" dirty="0"/>
              <a:t>Published as ISO/IEC/IEEE 8802-15-4:2024</a:t>
            </a:r>
            <a:endParaRPr lang="en-AU" sz="1400" b="0" dirty="0"/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874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 dirty="0">
                <a:solidFill>
                  <a:schemeClr val="accent6"/>
                </a:solidFill>
              </a:rPr>
              <a:t>Low-rate wireless networks </a:t>
            </a:r>
            <a:br>
              <a:rPr lang="en-AU" sz="2400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802.15.4-2024 will be sent for information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68676" y="1676400"/>
            <a:ext cx="7772400" cy="4648200"/>
          </a:xfrm>
        </p:spPr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US" dirty="0"/>
              <a:t>Awaiting publication by IEEE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2"/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sz="1400" b="0" dirty="0"/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0205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6"/>
                </a:solidFill>
              </a:rPr>
              <a:t>Extension to low-energy critical infrastructure monitoring PHY</a:t>
            </a:r>
            <a:br>
              <a:rPr lang="en-AU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802.15.4w-2020 has been liaised for information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78951" y="1828800"/>
            <a:ext cx="7772400" cy="4114800"/>
          </a:xfrm>
        </p:spPr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Jan 2023</a:t>
            </a:r>
          </a:p>
          <a:p>
            <a:pPr lvl="1"/>
            <a:r>
              <a:rPr lang="en-US" dirty="0"/>
              <a:t>(Sep 2022) It has been discovered that IEEE 802.15.4-2015 is already ratified as ISO/IEC/IEEE 8802-15-4-2018 (via JTC1/SC31, but now returned to SC 6); the new plan is to submit IEEE 802.15.4-2020 and amendments (802.15.4w/y/z/aa) ASAP for information … and then for PSDO consideration in early 2023</a:t>
            </a:r>
          </a:p>
          <a:p>
            <a:pPr lvl="1"/>
            <a:r>
              <a:rPr lang="en-US" dirty="0"/>
              <a:t>(Nov 2022) IEEE 802.15.4 (and its amendments) have been approved by the IEEE 802 EC to be sent for information; IEEE 802.15.4 has been approved by the IEEE 802 EC to be submitted for adoption</a:t>
            </a:r>
          </a:p>
          <a:p>
            <a:pPr lvl="2"/>
            <a:r>
              <a:rPr lang="en-US" dirty="0"/>
              <a:t>(Dec 2022) LS sent notifying SC 6 of plan (N17927)</a:t>
            </a:r>
          </a:p>
          <a:p>
            <a:pPr lvl="3"/>
            <a:r>
              <a:rPr lang="en-US" dirty="0"/>
              <a:t>Is it still planned that 802.15.4w is submitted into PSDO process?</a:t>
            </a:r>
          </a:p>
          <a:p>
            <a:pPr lvl="3"/>
            <a:r>
              <a:rPr lang="en-US" dirty="0"/>
              <a:t>Staff suggests getting approval for submission into PSDO process after Mar 2023</a:t>
            </a:r>
          </a:p>
          <a:p>
            <a:pPr lvl="2"/>
            <a:r>
              <a:rPr lang="en-US" dirty="0"/>
              <a:t>(Jan 2023) Staff is sending information version soon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860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6"/>
                </a:solidFill>
              </a:rPr>
              <a:t>AES-256 encryption &amp; security extensions</a:t>
            </a:r>
            <a:br>
              <a:rPr lang="en-AU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802.15.4y-2021 was liaised for information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707222"/>
            <a:ext cx="7772400" cy="4114800"/>
          </a:xfrm>
        </p:spPr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Feb 2024</a:t>
            </a:r>
          </a:p>
          <a:p>
            <a:pPr lvl="1"/>
            <a:r>
              <a:rPr lang="en-US" dirty="0"/>
              <a:t>(Sep 2022) It has been discovered that IEEE 802.15.4-2015 is already ratified as ISO/IEC/IEEE 8802-15-4-2018 (via JTC1/SC31, but now returned to SC 6); the new plan is to submit IEEE 802.15.4-2020 and amendments (802.15.4w/y/z/aa) ASAP for information … and then for PSDO consideration in early 2023</a:t>
            </a:r>
          </a:p>
          <a:p>
            <a:pPr lvl="1"/>
            <a:r>
              <a:rPr lang="en-US" dirty="0"/>
              <a:t>(Nov 2022) IEEE 802.15.4 (and its amendments) have been approved by the IEEE 802 EC to be sent for information; IEEE 802.15.4 has been approved by the IEEE 802 EC to be submitted for adoption</a:t>
            </a:r>
          </a:p>
          <a:p>
            <a:pPr lvl="2"/>
            <a:r>
              <a:rPr lang="en-US" dirty="0"/>
              <a:t>(Dec 2022) LS sent notifying SC 6 of plan (N17927)</a:t>
            </a:r>
          </a:p>
          <a:p>
            <a:pPr lvl="3"/>
            <a:r>
              <a:rPr lang="en-US" dirty="0"/>
              <a:t>Staff suggests getting approval for submission into PSDO process after Mar 2023</a:t>
            </a:r>
          </a:p>
          <a:p>
            <a:pPr lvl="2"/>
            <a:r>
              <a:rPr lang="en-US" dirty="0"/>
              <a:t>(Nov 2023) EC approved submission of IEEE 802.15.4y for information</a:t>
            </a:r>
          </a:p>
          <a:p>
            <a:pPr lvl="2"/>
            <a:r>
              <a:rPr lang="en-US" dirty="0"/>
              <a:t>(Feb 2024) Sent for information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68605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6"/>
                </a:solidFill>
              </a:rPr>
              <a:t>Enhanced UWB PHYs &amp; associated ranging techniques</a:t>
            </a:r>
            <a:br>
              <a:rPr lang="en-AU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802.15.4z-2020 has been liaised for information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6"/>
                </a:solidFill>
                <a:ea typeface="+mj-ea"/>
                <a:cs typeface="+mj-cs"/>
              </a:rPr>
              <a:t>Jan 2023</a:t>
            </a:r>
          </a:p>
          <a:p>
            <a:pPr lvl="1"/>
            <a:r>
              <a:rPr lang="en-US" dirty="0"/>
              <a:t>(Sep 2022) It has been discovered that IEEE 802.15.4-2015 is already ratified as ISO/IEC/IEEE 8802-15-4-2018 (via JTC1/SC31, but now returned to SC 6); the new plan is to submit IEEE 802.15.4-2020 and amendments (802.15.4w/y/z/aa) ASAP for information … and then for PSDO consideration in early 2023</a:t>
            </a:r>
          </a:p>
          <a:p>
            <a:pPr lvl="1"/>
            <a:r>
              <a:rPr lang="en-US" dirty="0"/>
              <a:t>(Nov 2022) IEEE 802.15.4 (and its amendments) have been approved by the IEEE 802 EC to be sent for information; IEEE 802.15.4 has been approved by the IEEE 802 EC to be submitted for adoption</a:t>
            </a:r>
          </a:p>
          <a:p>
            <a:pPr lvl="2"/>
            <a:r>
              <a:rPr lang="en-US" dirty="0"/>
              <a:t>Dec 2022) LS sent notifying SC 6 of plan (N17927)</a:t>
            </a:r>
          </a:p>
          <a:p>
            <a:pPr lvl="3"/>
            <a:r>
              <a:rPr lang="en-US" dirty="0"/>
              <a:t>Is it still planned that 802.15.4z is submitted into PSDO process?</a:t>
            </a:r>
          </a:p>
          <a:p>
            <a:pPr lvl="3"/>
            <a:r>
              <a:rPr lang="en-US" dirty="0"/>
              <a:t>Staff suggests getting approval for submission into PSDO process after Mar 2023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(Jan 2023) Staff is sending information version soon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786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50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596186"/>
              </p:ext>
            </p:extLst>
          </p:nvPr>
        </p:nvGraphicFramePr>
        <p:xfrm>
          <a:off x="762000" y="1722120"/>
          <a:ext cx="76200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6222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/>
                        <a:t>802</a:t>
                      </a:r>
                      <a:endParaRPr lang="en-AU" sz="1600" b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Nov 2015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</a:rPr>
                        <a:t>Jan 2016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/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/>
                        <a:t>802.1AE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/>
                        <a:t>802.1AB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/>
                        <a:t>802.1AR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/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802.1AEbw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802.1AEbn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802.1AX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May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Nov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802.1Xbx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r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Dec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2015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802.1Q-Rev</a:t>
                      </a:r>
                    </a:p>
                  </a:txBody>
                  <a:tcPr marL="115147" marR="115147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/>
                        <a:t>802.1BA</a:t>
                      </a:r>
                    </a:p>
                  </a:txBody>
                  <a:tcPr marL="115147" marR="115147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9246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6"/>
                </a:solidFill>
              </a:rPr>
              <a:t>Higher data rate extension to Smart Utility Network FSK PHY</a:t>
            </a:r>
            <a:br>
              <a:rPr lang="en-AU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802.15.4aa-2022 has been liaised for information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Jan 2023</a:t>
            </a:r>
          </a:p>
          <a:p>
            <a:pPr lvl="1"/>
            <a:r>
              <a:rPr lang="en-US" dirty="0"/>
              <a:t>(Sep 2022) It has been discovered that IEEE 802.15.4-2015 is already ratified as ISO/IEC/IEEE 8802-15-4-2018 (via JTC1/SC31, but now returned to SC 6); the new plan is to submit IEEE 802.15.4-2020 and amendments (802.15.4w/y/z/aa) ASAP for information … and then for PSDO consideration in early 2023</a:t>
            </a:r>
          </a:p>
          <a:p>
            <a:pPr lvl="1"/>
            <a:r>
              <a:rPr lang="en-US" dirty="0"/>
              <a:t>(Nov 2022) IEEE 802.15.4 (and its amendments) have been approved by the IEEE 802 EC to be sent for information; IEEE 802.15.4 has been approved by the IEEE 802 EC to be submitted for adoption</a:t>
            </a:r>
          </a:p>
          <a:p>
            <a:pPr lvl="2"/>
            <a:r>
              <a:rPr lang="en-US" dirty="0"/>
              <a:t>(Dec 2022) LS sent notifying SC 6 of plan (N17927)</a:t>
            </a:r>
          </a:p>
          <a:p>
            <a:pPr lvl="3"/>
            <a:r>
              <a:rPr lang="en-US" dirty="0"/>
              <a:t>Is it still planned that 802.15.4aa is submitted into PSDO process?</a:t>
            </a:r>
          </a:p>
          <a:p>
            <a:pPr lvl="3"/>
            <a:r>
              <a:rPr lang="en-US" dirty="0"/>
              <a:t>Staff suggests getting approval for submission into PSDO process after Mar 2023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(Jan 2023) Staff is sending information version soon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9111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6"/>
                </a:solidFill>
              </a:rPr>
              <a:t>100 Gb/s wireless switched point-to-point physical layer</a:t>
            </a:r>
            <a:br>
              <a:rPr lang="en-AU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802.15.3d-2017 has been liaised for information</a:t>
            </a:r>
            <a:br>
              <a:rPr lang="en-AU" dirty="0">
                <a:solidFill>
                  <a:schemeClr val="accent6"/>
                </a:solidFill>
              </a:rPr>
            </a:b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Jan 2023</a:t>
            </a:r>
          </a:p>
          <a:p>
            <a:pPr lvl="1"/>
            <a:r>
              <a:rPr lang="en-US" dirty="0"/>
              <a:t>(Sep 2022) Discovered that IEEE 802.15.3-2016 already ratified as ISO/IEC 8802-15-3: 2017 (via JTC1/SC31, but now returned to SC 6); the new plan is to submit amendments (d/e/f) ASAP for information … and then PSDO submission in early 2023</a:t>
            </a:r>
            <a:endParaRPr lang="en-AU" dirty="0"/>
          </a:p>
          <a:p>
            <a:pPr lvl="1"/>
            <a:r>
              <a:rPr lang="en-US" dirty="0"/>
              <a:t>(Nov 2022) The IEEE 802.15.3 amendments have been approved by the IEEE 802 EC to be submitted for information; they have not yet been approved to be submitted for adoption</a:t>
            </a:r>
          </a:p>
          <a:p>
            <a:pPr lvl="2"/>
            <a:r>
              <a:rPr lang="en-US" dirty="0"/>
              <a:t>(Dec 2022) A LS was sent specifying plan (N17926)</a:t>
            </a:r>
          </a:p>
          <a:p>
            <a:pPr lvl="2"/>
            <a:r>
              <a:rPr lang="en-US" dirty="0"/>
              <a:t>(Jan 2023) Staff is sending information version soon</a:t>
            </a:r>
            <a:endParaRPr lang="en-AU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46950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6"/>
                </a:solidFill>
              </a:rPr>
              <a:t>High-rate close proximity point-to-point communications </a:t>
            </a:r>
            <a:br>
              <a:rPr lang="en-US" sz="2400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802.15.3e-2017 has been liaised for information</a:t>
            </a:r>
            <a:br>
              <a:rPr lang="en-AU" dirty="0">
                <a:solidFill>
                  <a:schemeClr val="accent6"/>
                </a:solidFill>
              </a:rPr>
            </a:b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Jan 2023</a:t>
            </a:r>
          </a:p>
          <a:p>
            <a:pPr lvl="1"/>
            <a:r>
              <a:rPr lang="en-US" dirty="0"/>
              <a:t>(Sep 2022) Discovered that IEEE 802.15.3-2016 already ratified as ISO/IEC 8802-15-3: 2017 (via JTC1/SC31, but now returned to SC 6); the new plan is to submit amendments (d/e/f) ASAP for information … and then PSDO submission in early 2023</a:t>
            </a:r>
            <a:endParaRPr lang="en-AU" dirty="0"/>
          </a:p>
          <a:p>
            <a:pPr lvl="1"/>
            <a:r>
              <a:rPr lang="en-US" dirty="0"/>
              <a:t>(Nov 2022) The IEEE 802.15.3 amendments have been approved by the IEEE 802 EC to be submitted for information; they have not yet been approved to be submitted for adoption</a:t>
            </a:r>
          </a:p>
          <a:p>
            <a:pPr lvl="2"/>
            <a:r>
              <a:rPr lang="en-US" dirty="0"/>
              <a:t>(Dec 2022) A LS was sent specifying plan (N17926)</a:t>
            </a:r>
          </a:p>
          <a:p>
            <a:pPr lvl="2"/>
            <a:r>
              <a:rPr lang="en-US" dirty="0"/>
              <a:t>(Jan 2023) Staff is sending information version soon</a:t>
            </a:r>
            <a:endParaRPr lang="en-AU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63763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6"/>
                </a:solidFill>
              </a:rPr>
              <a:t>Extending the PHY for </a:t>
            </a:r>
            <a:r>
              <a:rPr lang="en-US" sz="1600" dirty="0" err="1">
                <a:solidFill>
                  <a:schemeClr val="accent6"/>
                </a:solidFill>
              </a:rPr>
              <a:t>mmWave</a:t>
            </a:r>
            <a:r>
              <a:rPr lang="en-US" sz="1600" dirty="0">
                <a:solidFill>
                  <a:schemeClr val="accent6"/>
                </a:solidFill>
              </a:rPr>
              <a:t> to operate from 57.0 GHz to 71 GHz</a:t>
            </a:r>
            <a:br>
              <a:rPr lang="en-AU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802.15.3f-2017 has been liaised for information</a:t>
            </a:r>
            <a:br>
              <a:rPr lang="en-AU" dirty="0">
                <a:solidFill>
                  <a:schemeClr val="accent6"/>
                </a:solidFill>
              </a:rPr>
            </a:b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Jan 2023</a:t>
            </a:r>
          </a:p>
          <a:p>
            <a:pPr lvl="1"/>
            <a:r>
              <a:rPr lang="en-US" dirty="0"/>
              <a:t>(Sep 2022) Discovered that IEEE 802.15.3-2016 already ratified as ISO/IEC 8802-15-3: 2017 (via JTC1/SC31, but now returned to SC 6); the new plan is to submit amendments (d/e/f) ASAP for information … and then PSDO submission in early 2023</a:t>
            </a:r>
            <a:endParaRPr lang="en-AU" dirty="0"/>
          </a:p>
          <a:p>
            <a:pPr lvl="1"/>
            <a:r>
              <a:rPr lang="en-US" dirty="0"/>
              <a:t>(Nov 2022) The IEEE 802.15.3 amendments have been approved by the IEEE 802 EC to be submitted for information; they have not yet been approved to be submitted for adoption</a:t>
            </a:r>
          </a:p>
          <a:p>
            <a:pPr lvl="2"/>
            <a:r>
              <a:rPr lang="en-US" dirty="0"/>
              <a:t>(Dec 2022) A LS was sent specifying plan (N17926)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(Jan 2023) Staff is sending information version soon</a:t>
            </a:r>
            <a:endParaRPr lang="en-AU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6574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6"/>
                </a:solidFill>
              </a:rPr>
              <a:t>High data rate wireless multi-media networks</a:t>
            </a:r>
            <a:br>
              <a:rPr lang="en-AU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802.15.3-2023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US" dirty="0"/>
              <a:t>(May 2023) IEEE 802.15.3 was to be on RevCom agenda for June 2023.</a:t>
            </a:r>
          </a:p>
          <a:p>
            <a:pPr lvl="1"/>
            <a:r>
              <a:rPr lang="en-US" dirty="0"/>
              <a:t>(Sept 2023) IEEE 802.15.3 is now on </a:t>
            </a:r>
            <a:r>
              <a:rPr lang="en-US" dirty="0" err="1"/>
              <a:t>RevCom</a:t>
            </a:r>
            <a:r>
              <a:rPr lang="en-US" dirty="0"/>
              <a:t> agenda for Sept 2023.</a:t>
            </a:r>
          </a:p>
          <a:p>
            <a:pPr lvl="1"/>
            <a:r>
              <a:rPr lang="en-US" dirty="0"/>
              <a:t>(Nov 2023) EC approved submission for information</a:t>
            </a:r>
          </a:p>
          <a:p>
            <a:pPr lvl="1"/>
            <a:r>
              <a:rPr lang="en-US" dirty="0"/>
              <a:t>(Mar 2024) Submitted N 18244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in ballot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AU" b="0" dirty="0"/>
              <a:t>(June 2024) LMSC authorized submission for balloting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AU" b="0" dirty="0"/>
              <a:t>(Sept 2024) Ballot opened; closes 27 Nov 2024 (N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18326</a:t>
            </a:r>
            <a:r>
              <a:rPr lang="en-AU" b="0" dirty="0"/>
              <a:t>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6295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 dirty="0">
                <a:solidFill>
                  <a:schemeClr val="accent6"/>
                </a:solidFill>
              </a:rPr>
              <a:t>Short-range optical wireless communications </a:t>
            </a:r>
            <a:br>
              <a:rPr lang="en-AU" sz="1600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802.15.7-2018 has been submitted into the PSDO process</a:t>
            </a:r>
            <a:br>
              <a:rPr lang="en-AU" dirty="0">
                <a:solidFill>
                  <a:schemeClr val="accent6"/>
                </a:solidFill>
              </a:rPr>
            </a:b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submitted [date unclear]</a:t>
            </a:r>
          </a:p>
          <a:p>
            <a:pPr lvl="1"/>
            <a:r>
              <a:rPr lang="en-AU" dirty="0"/>
              <a:t>(Sept 2022) Plan is to submit to PSDO ASAP</a:t>
            </a:r>
          </a:p>
          <a:p>
            <a:pPr lvl="2"/>
            <a:r>
              <a:rPr lang="en-US" dirty="0"/>
              <a:t>(Dec 2022) A LS was sent specifying plan (N17929)</a:t>
            </a:r>
            <a:endParaRPr lang="en-AU" dirty="0">
              <a:solidFill>
                <a:srgbClr val="FF0000"/>
              </a:solidFill>
            </a:endParaRP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AU" b="0" dirty="0"/>
              <a:t>Ballot closed 23 July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b="0" dirty="0"/>
              <a:t>Passed 9/1/7 with 1 comment from the China NB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4801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>
                <a:solidFill>
                  <a:schemeClr val="accent6"/>
                </a:solidFill>
              </a:rPr>
              <a:t>Higher rate, longer range optical camera communications</a:t>
            </a:r>
            <a:br>
              <a:rPr lang="en-AU" sz="2400">
                <a:solidFill>
                  <a:schemeClr val="accent6"/>
                </a:solidFill>
              </a:rPr>
            </a:br>
            <a:r>
              <a:rPr lang="en-AU">
                <a:solidFill>
                  <a:schemeClr val="accent6"/>
                </a:solidFill>
              </a:rPr>
              <a:t>IEEE 802.15.7a will be submitted into the PSDO process when ready</a:t>
            </a:r>
            <a:br>
              <a:rPr lang="en-AU">
                <a:solidFill>
                  <a:schemeClr val="accent6"/>
                </a:solidFill>
              </a:rPr>
            </a:br>
            <a:endParaRPr lang="en-AU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(Sept 2022) 802.15.7a LB starts soon so is not ready for submission</a:t>
            </a:r>
          </a:p>
          <a:p>
            <a:pPr lvl="1"/>
            <a:r>
              <a:rPr lang="en-AU" dirty="0"/>
              <a:t>(Jun 2024) D7 should have been sent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1483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6"/>
                </a:solidFill>
              </a:rPr>
              <a:t>Transport of key management protocol (KMP) datagrams </a:t>
            </a:r>
            <a:br>
              <a:rPr lang="en-US" sz="2400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802.15.9-2021 passed its 60-day pre-ballot</a:t>
            </a:r>
            <a:br>
              <a:rPr lang="en-AU" dirty="0">
                <a:solidFill>
                  <a:schemeClr val="accent6"/>
                </a:solidFill>
              </a:rPr>
            </a:b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Jan 2023</a:t>
            </a:r>
          </a:p>
          <a:p>
            <a:pPr lvl="1"/>
            <a:r>
              <a:rPr lang="en-US" dirty="0"/>
              <a:t>(Dec 2022) A LS statement (N17928) was sent outlining a plan to submit IEEE 802.15.9-2021 for information soon, with a PSDO submission later in the year</a:t>
            </a:r>
          </a:p>
          <a:p>
            <a:pPr lvl="1"/>
            <a:r>
              <a:rPr lang="en-US" dirty="0"/>
              <a:t>(Jan 2023) Staff sent the document for information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 marL="184150" lvl="2" indent="0">
              <a:buNone/>
            </a:pPr>
            <a:r>
              <a:rPr lang="en-AU" dirty="0"/>
              <a:t>- Formally submitted on 22-Aug-2023</a:t>
            </a:r>
          </a:p>
          <a:p>
            <a:pPr marL="184150" lvl="2" indent="0">
              <a:buNone/>
            </a:pPr>
            <a:r>
              <a:rPr lang="en-AU" dirty="0"/>
              <a:t>- Ballot initiated 14 Sep 2023, closed 12 Nov 2023</a:t>
            </a:r>
          </a:p>
          <a:p>
            <a:pPr marL="184150" lvl="2" indent="0">
              <a:buNone/>
            </a:pPr>
            <a:r>
              <a:rPr lang="en-AU" dirty="0"/>
              <a:t>- Passed on a vote of 9/1/9 (Y/N/A); one comment received from China NB (N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18137</a:t>
            </a:r>
            <a:r>
              <a:rPr lang="en-AU" dirty="0"/>
              <a:t>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in ballot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1600" b="0" dirty="0"/>
              <a:t>Opened 21 Jun 24, closes 8 Nov 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1265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 dirty="0">
                <a:solidFill>
                  <a:schemeClr val="accent6"/>
                </a:solidFill>
              </a:rPr>
              <a:t>Multi Gigabit/sec Optical Wireless Communication</a:t>
            </a:r>
            <a:br>
              <a:rPr lang="en-AU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802.15.13 will be submitted into the PSDO process</a:t>
            </a:r>
            <a:br>
              <a:rPr lang="en-AU" dirty="0">
                <a:solidFill>
                  <a:schemeClr val="accent6"/>
                </a:solidFill>
              </a:rPr>
            </a:b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 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(Sep 2022) In SA ballot now – 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802.15.13 will probably be submitted for information purposes after it firms up a bit more during the SA ballot process</a:t>
            </a:r>
          </a:p>
          <a:p>
            <a:pPr lvl="1"/>
            <a:r>
              <a:rPr lang="en-GB" dirty="0">
                <a:latin typeface="Arial" panose="020B0604020202020204" pitchFamily="34" charset="0"/>
              </a:rPr>
              <a:t>(Jan 2023) Approved by RevCom, should be published as IEEE 802.15.13-2023.</a:t>
            </a:r>
          </a:p>
          <a:p>
            <a:pPr lvl="1"/>
            <a:r>
              <a:rPr lang="en-GB" dirty="0">
                <a:latin typeface="Arial" panose="020B0604020202020204" pitchFamily="34" charset="0"/>
              </a:rPr>
              <a:t>(Sep 2024) Submitted for information (N18324)</a:t>
            </a:r>
            <a:endParaRPr lang="en-AU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65566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 dirty="0">
                <a:solidFill>
                  <a:schemeClr val="accent6"/>
                </a:solidFill>
              </a:rPr>
              <a:t>Body Area Networking</a:t>
            </a:r>
            <a:br>
              <a:rPr lang="en-AU" sz="2400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There is no need to submit IEEE 802.15.6-2012 for ratification as ISO/IEC/IEEE standard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 revision is in process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755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50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262479"/>
              </p:ext>
            </p:extLst>
          </p:nvPr>
        </p:nvGraphicFramePr>
        <p:xfrm>
          <a:off x="761999" y="1712149"/>
          <a:ext cx="76962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/>
                        <a:t>802.1BR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/>
                        <a:t>802.1Qbv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/>
                        <a:t>802.1AB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/>
                        <a:t>802.1Qca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/>
                        <a:t>802.1Qbu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9611423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/>
                        <a:t>802.1Qbz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59995518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802.1Qcd</a:t>
                      </a:r>
                      <a:endParaRPr lang="en-AU" sz="1600" b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Dec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1981302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/>
                        <a:t>802.1Q-Cor1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02007147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802.1AC-Rev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May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729895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/>
                        <a:t>802d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963094535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GB" sz="1600"/>
                        <a:t>802.1AX/Cor1 </a:t>
                      </a:r>
                      <a:endParaRPr lang="en-AU" sz="1600" b="0"/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2471432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/>
                        <a:t>802.1AEcg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Sep 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Aug 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6968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31151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802.19 has not yet considered submissions to the PSDO process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5374068"/>
              </p:ext>
            </p:extLst>
          </p:nvPr>
        </p:nvGraphicFramePr>
        <p:xfrm>
          <a:off x="152399" y="1600200"/>
          <a:ext cx="8839199" cy="914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+mj-lt"/>
                        </a:rPr>
                        <a:t>60-day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5-month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Comments</a:t>
                      </a:r>
                      <a:r>
                        <a:rPr lang="en-AU" sz="1600" baseline="0">
                          <a:latin typeface="+mj-lt"/>
                        </a:rPr>
                        <a:t> resolved</a:t>
                      </a:r>
                      <a:endParaRPr lang="en-AU" sz="160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endParaRPr lang="en-AU" sz="16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2472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802.21 has no standard  in the pipeline for adoption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+mj-lt"/>
                        </a:rPr>
                        <a:t>60-day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5-month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Comments</a:t>
                      </a:r>
                      <a:r>
                        <a:rPr lang="en-AU" sz="1600" baseline="0">
                          <a:latin typeface="+mj-lt"/>
                        </a:rPr>
                        <a:t> resolved</a:t>
                      </a:r>
                      <a:endParaRPr lang="en-AU" sz="160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2262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>
                <a:solidFill>
                  <a:schemeClr val="accent6"/>
                </a:solidFill>
              </a:rPr>
              <a:t>IEEE 802.22 has no standard  in the pipeline for adoption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+mj-lt"/>
                        </a:rPr>
                        <a:t>60-day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5-month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Comments</a:t>
                      </a:r>
                      <a:r>
                        <a:rPr lang="en-AU" sz="1600" baseline="0">
                          <a:latin typeface="+mj-lt"/>
                        </a:rPr>
                        <a:t> resolved</a:t>
                      </a:r>
                      <a:endParaRPr lang="en-AU" sz="160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5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50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8152789"/>
              </p:ext>
            </p:extLst>
          </p:nvPr>
        </p:nvGraphicFramePr>
        <p:xfrm>
          <a:off x="761999" y="1712149"/>
          <a:ext cx="7696200" cy="426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802.1CB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26 Dec 18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802.1Qci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17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3 Jan 19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802.1Qch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3 Jan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802c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Feb 18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26 Dec 18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4211540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802.1CM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Oct 18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27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 Jun 19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0791299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802.1AR-Rev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Oct 18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Nov 19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9725692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802.1</a:t>
                      </a:r>
                      <a:r>
                        <a:rPr lang="en-AU" sz="1600">
                          <a:cs typeface="Arial" panose="020B0604020202020204" pitchFamily="34" charset="0"/>
                        </a:rPr>
                        <a:t>AC/Cor-1</a:t>
                      </a:r>
                      <a:r>
                        <a:rPr lang="en-AU" sz="1600"/>
                        <a:t> </a:t>
                      </a:r>
                      <a:endParaRPr lang="en-AU" sz="16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Mar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4114107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802.1Q-2018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4 May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Jun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96566975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802.1AE-Rev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 Jun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9520788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/>
                        <a:t>802.</a:t>
                      </a:r>
                      <a:r>
                        <a:rPr lang="en-AU" sz="1600">
                          <a:cs typeface="Arial" panose="020B0604020202020204" pitchFamily="34" charset="0"/>
                        </a:rPr>
                        <a:t>1Xck</a:t>
                      </a:r>
                      <a:r>
                        <a:rPr lang="en-AU" sz="1600"/>
                        <a:t> </a:t>
                      </a:r>
                      <a:endParaRPr lang="en-AU" sz="16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 Mar 19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 Jun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1471972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802.1AE/Cor1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13 Jan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89092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298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50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2297973"/>
              </p:ext>
            </p:extLst>
          </p:nvPr>
        </p:nvGraphicFramePr>
        <p:xfrm>
          <a:off x="761999" y="1712149"/>
          <a:ext cx="76962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802.1Qcp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Jul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802.1Qcy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Jul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802.1AX-REV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Jul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802.1Qcc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Jan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62453856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802.1AS-Rev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Sep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Jan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5019096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802.1CMde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Jan 2021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Sep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Jan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6027052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.1X-2020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Nov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Mar 2022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34069554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.1CS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Jun 2022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76845041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.1CBdb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Jun 2022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Jan 2023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46231868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.1CBcv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Jun 2022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Jan 2023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48775855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.1AS/Cor-1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2021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Aug 2022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Nov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153475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.1BA-REV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Jun 2022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Mar 2023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Jul 2023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518925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300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50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4651638"/>
              </p:ext>
            </p:extLst>
          </p:nvPr>
        </p:nvGraphicFramePr>
        <p:xfrm>
          <a:off x="761999" y="1712149"/>
          <a:ext cx="7696200" cy="1584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802.1ACct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2022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Mar 2023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Jul 2023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802.1ABcu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Jun 2023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36940376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802.1ABdh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Jun 2023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354456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86309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5754</Words>
  <Application>Microsoft Macintosh PowerPoint</Application>
  <PresentationFormat>On-screen Show (4:3)</PresentationFormat>
  <Paragraphs>1297</Paragraphs>
  <Slides>62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7" baseType="lpstr">
      <vt:lpstr>Arial</vt:lpstr>
      <vt:lpstr>Calibri</vt:lpstr>
      <vt:lpstr>Helvetica</vt:lpstr>
      <vt:lpstr>Times New Roman</vt:lpstr>
      <vt:lpstr>802-11-Submission</vt:lpstr>
      <vt:lpstr>IEEE 802 status report to ISO/IEC JTC 1/SC 6 for the hybrid SC 6 meeting in October 2024</vt:lpstr>
      <vt:lpstr>This report from IEEE 802 summarises issues of mutual interest to SC 6</vt:lpstr>
      <vt:lpstr>Summary of IEEE 802 standards administered through the PSDO process</vt:lpstr>
      <vt:lpstr>IEEE 802 has sent 106 standards through the PSDO adoption process, with 37 in-process</vt:lpstr>
      <vt:lpstr>IEEE 802.1 WG has sent 50 standards completely through the PSDO adoption process</vt:lpstr>
      <vt:lpstr>IEEE 802.1 WG has sent 50 standards completely through the PSDO adoption process</vt:lpstr>
      <vt:lpstr>IEEE 802.1 WG has sent 50 standards completely through the PSDO adoption process</vt:lpstr>
      <vt:lpstr>IEEE 802.1 WG has sent 50 standards completely through the PSDO adoption process</vt:lpstr>
      <vt:lpstr>IEEE 802.1 WG has sent 50 standards completely through the PSDO adoption process</vt:lpstr>
      <vt:lpstr>IEEE 802.3 WG has sent 32 standards completely through the PSDO adoption process</vt:lpstr>
      <vt:lpstr>IEEE 802.3 WG has sent 32 standards completely through the PSDO adoption process</vt:lpstr>
      <vt:lpstr>IEEE 802.3 WG has sent 32 standards completely through the PSDO adoption process</vt:lpstr>
      <vt:lpstr>IEEE 802.11 WG has sent 12 standards completely through the PSDO adoption process</vt:lpstr>
      <vt:lpstr>IEEE 802.11 WG has sent 12 standards completely through the PSDO adoption process</vt:lpstr>
      <vt:lpstr>IEEE 802.15 WG has sent 4 standards  completely through the PSDO adoption process</vt:lpstr>
      <vt:lpstr>IEEE 802.16 WG has sent zero standards completely through the PSDO adoption process</vt:lpstr>
      <vt:lpstr>IEEE 802.19 WG has sent zero standards completely through the PSDO adoption process</vt:lpstr>
      <vt:lpstr>IEEE 802.21 WG has sent three standards completely through the PSDO adoption process</vt:lpstr>
      <vt:lpstr>IEEE 802.22 WG has sent four standards completely through the PSDO adoption process</vt:lpstr>
      <vt:lpstr>IEEE 802 continues to notify SC 6 of various new projects</vt:lpstr>
      <vt:lpstr>IEEE 802.1 has 15 standards in the pipeline for adoption under the PSDO</vt:lpstr>
      <vt:lpstr>IEEE 802.1 has 15 standards in the pipeline for adoption under the PSDO</vt:lpstr>
      <vt:lpstr>Systematic review of ISO versions of IEEE 802.1 standards</vt:lpstr>
      <vt:lpstr>Bridges &amp; Bridged Networks IEEE 802.1Q-REV-2022 passed FDIS ballot</vt:lpstr>
      <vt:lpstr>Bridges &amp; Bridged Networks: Congestion Isolation IEEE 802.1Qcz passed 60-day pre-ballot in Nov 2023</vt:lpstr>
      <vt:lpstr>MAC Privacy Protection IEEE 802.1AEdk D2.1 passed 60-day pre-ballot in Nov 2023</vt:lpstr>
      <vt:lpstr>YANG Data Model for Ethertypes IEEE 802f passed its 60-day pre-ballot </vt:lpstr>
      <vt:lpstr>YANG Data Models for Scheduled Traffic, Frame Preemption, Per-Stream Filtering &amp; Policing IEEE 802.1Qcw passed its 60-day pre-ballot</vt:lpstr>
      <vt:lpstr>Automatic Attachment to Provider Backbone Bridging (PBB) services IEEE 802.1Qcj passed its 60-day pre-ballot</vt:lpstr>
      <vt:lpstr>Timing and Synchronization for Time-Sensitive Applications Amendment: Inclusive Terminology IEEE 802.1ASdr passed its 60-day pre-ballot</vt:lpstr>
      <vt:lpstr>Automatic Attachment to Provider Backbone Bridging (PBB) services IEEE 802.1CS-2020/Cor-1 is in a 90-day ballot</vt:lpstr>
      <vt:lpstr>Quality of Service Provision by Network Systems IEEE 802.1DC was liaised for information</vt:lpstr>
      <vt:lpstr>Hot Standby IEEE 802.1ASdm was liaised for information</vt:lpstr>
      <vt:lpstr>Timing and Synchronization for Time-Sensitive Applications: YANG Data Model IEEE 802.1ASdn was liaised for information</vt:lpstr>
      <vt:lpstr>Configuration Enhancements for Time-Sensitive Networking IEEE 802.1Qdj was liaised for information</vt:lpstr>
      <vt:lpstr>YANG Data Models for the Credit-Based Shaper  IEEE 802.1Qdx was liaised for information</vt:lpstr>
      <vt:lpstr>YANG for the Multiple Spanning Tree Protocol  IEEE 802.1Qdy will be liaised when appropriate</vt:lpstr>
      <vt:lpstr>Overview and Architecture IEEE 802-REVc waiting for 60-day pre-ballot</vt:lpstr>
      <vt:lpstr>TSN Profile for Automotive IEEE 802.1DG has been liaised for information</vt:lpstr>
      <vt:lpstr>IEEE 802.3 has 1 standard in the pipeline for adoption under the PSDO process and 7 awaiting submission</vt:lpstr>
      <vt:lpstr>IEEE 802.3-REV passed its 60-day pre-ballot</vt:lpstr>
      <vt:lpstr>IEEE 802.11 has no standards in the pipeline for adoption under the PSDO</vt:lpstr>
      <vt:lpstr>IEEE 802.15 WG has 14 standards in the pipeline for adoption under the PSDO</vt:lpstr>
      <vt:lpstr>IEEE 802.15 WG has 14 standards in the pipeline for adoption under the PSDO</vt:lpstr>
      <vt:lpstr>Low-rate wireless networks  IEEE 802.15.4-2020 5-month FDIS ballot closed in July 2024</vt:lpstr>
      <vt:lpstr>Low-rate wireless networks  IEEE 802.15.4-2024 will be sent for information</vt:lpstr>
      <vt:lpstr>Extension to low-energy critical infrastructure monitoring PHY IEEE 802.15.4w-2020 has been liaised for information</vt:lpstr>
      <vt:lpstr>AES-256 encryption &amp; security extensions IEEE 802.15.4y-2021 was liaised for information</vt:lpstr>
      <vt:lpstr>Enhanced UWB PHYs &amp; associated ranging techniques IEEE 802.15.4z-2020 has been liaised for information</vt:lpstr>
      <vt:lpstr>Higher data rate extension to Smart Utility Network FSK PHY IEEE 802.15.4aa-2022 has been liaised for information</vt:lpstr>
      <vt:lpstr>100 Gb/s wireless switched point-to-point physical layer IEEE 802.15.3d-2017 has been liaised for information </vt:lpstr>
      <vt:lpstr>High-rate close proximity point-to-point communications  IEEE 802.15.3e-2017 has been liaised for information </vt:lpstr>
      <vt:lpstr>Extending the PHY for mmWave to operate from 57.0 GHz to 71 GHz IEEE 802.15.3f-2017 has been liaised for information </vt:lpstr>
      <vt:lpstr>High data rate wireless multi-media networks IEEE 802.15.3-2023</vt:lpstr>
      <vt:lpstr>Short-range optical wireless communications  IEEE 802.15.7-2018 has been submitted into the PSDO process </vt:lpstr>
      <vt:lpstr>Higher rate, longer range optical camera communications IEEE 802.15.7a will be submitted into the PSDO process when ready </vt:lpstr>
      <vt:lpstr>Transport of key management protocol (KMP) datagrams  IEEE 802.15.9-2021 passed its 60-day pre-ballot </vt:lpstr>
      <vt:lpstr>Multi Gigabit/sec Optical Wireless Communication IEEE 802.15.13 will be submitted into the PSDO process </vt:lpstr>
      <vt:lpstr>Body Area Networking There is no need to submit IEEE 802.15.6-2012 for ratification as ISO/IEC/IEEE standard</vt:lpstr>
      <vt:lpstr>IEEE 802.19 has not yet considered submissions to the PSDO process</vt:lpstr>
      <vt:lpstr>IEEE 802.21 has no standard  in the pipeline for adoption under the PSDO</vt:lpstr>
      <vt:lpstr>IEEE 802.22 has no standard  in the pipeline for adoption under the PSDO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2024-10-05T08:26:13Z</dcterms:modified>
</cp:coreProperties>
</file>