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65"/>
  </p:notesMasterIdLst>
  <p:handoutMasterIdLst>
    <p:handoutMasterId r:id="rId266"/>
  </p:handoutMasterIdLst>
  <p:sldIdLst>
    <p:sldId id="269" r:id="rId2"/>
    <p:sldId id="278" r:id="rId3"/>
    <p:sldId id="2491"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673" r:id="rId23"/>
    <p:sldId id="2534" r:id="rId24"/>
    <p:sldId id="2062" r:id="rId25"/>
    <p:sldId id="2280" r:id="rId26"/>
    <p:sldId id="2550" r:id="rId27"/>
    <p:sldId id="1981" r:id="rId28"/>
    <p:sldId id="2650" r:id="rId29"/>
    <p:sldId id="2074" r:id="rId30"/>
    <p:sldId id="2102" r:id="rId31"/>
    <p:sldId id="2465" r:id="rId32"/>
    <p:sldId id="2107" r:id="rId33"/>
    <p:sldId id="2075" r:id="rId34"/>
    <p:sldId id="2629" r:id="rId35"/>
    <p:sldId id="2654" r:id="rId36"/>
    <p:sldId id="2631" r:id="rId37"/>
    <p:sldId id="2632" r:id="rId38"/>
    <p:sldId id="2633" r:id="rId39"/>
    <p:sldId id="2634" r:id="rId40"/>
    <p:sldId id="2439" r:id="rId41"/>
    <p:sldId id="2681" r:id="rId42"/>
    <p:sldId id="2292" r:id="rId43"/>
    <p:sldId id="2669" r:id="rId44"/>
    <p:sldId id="2438" r:id="rId45"/>
    <p:sldId id="2611" r:id="rId46"/>
    <p:sldId id="2612" r:id="rId47"/>
    <p:sldId id="2610" r:id="rId48"/>
    <p:sldId id="2648" r:id="rId49"/>
    <p:sldId id="2655" r:id="rId50"/>
    <p:sldId id="2675" r:id="rId51"/>
    <p:sldId id="2676" r:id="rId52"/>
    <p:sldId id="2685" r:id="rId53"/>
    <p:sldId id="2702" r:id="rId54"/>
    <p:sldId id="2682" r:id="rId55"/>
    <p:sldId id="2703" r:id="rId56"/>
    <p:sldId id="2716" r:id="rId57"/>
    <p:sldId id="2710" r:id="rId58"/>
    <p:sldId id="2718" r:id="rId59"/>
    <p:sldId id="2008" r:id="rId60"/>
    <p:sldId id="2291" r:id="rId61"/>
    <p:sldId id="2552" r:id="rId62"/>
    <p:sldId id="2700" r:id="rId63"/>
    <p:sldId id="2293" r:id="rId64"/>
    <p:sldId id="2715" r:id="rId65"/>
    <p:sldId id="2354" r:id="rId66"/>
    <p:sldId id="2294" r:id="rId67"/>
    <p:sldId id="2719" r:id="rId68"/>
    <p:sldId id="2560" r:id="rId69"/>
    <p:sldId id="2627" r:id="rId70"/>
    <p:sldId id="2562" r:id="rId71"/>
    <p:sldId id="2561" r:id="rId72"/>
    <p:sldId id="2622" r:id="rId73"/>
    <p:sldId id="2564" r:id="rId74"/>
    <p:sldId id="2709" r:id="rId75"/>
    <p:sldId id="2466" r:id="rId76"/>
    <p:sldId id="2467" r:id="rId77"/>
    <p:sldId id="2725" r:id="rId78"/>
    <p:sldId id="2670" r:id="rId79"/>
    <p:sldId id="2671" r:id="rId80"/>
    <p:sldId id="2336" r:id="rId81"/>
    <p:sldId id="2722" r:id="rId82"/>
    <p:sldId id="2723" r:id="rId83"/>
    <p:sldId id="2708" r:id="rId84"/>
    <p:sldId id="2649" r:id="rId85"/>
    <p:sldId id="2714" r:id="rId86"/>
    <p:sldId id="1376" r:id="rId87"/>
    <p:sldId id="619" r:id="rId88"/>
    <p:sldId id="621" r:id="rId89"/>
    <p:sldId id="1561" r:id="rId90"/>
    <p:sldId id="1555" r:id="rId91"/>
    <p:sldId id="1601" r:id="rId92"/>
    <p:sldId id="1585" r:id="rId93"/>
    <p:sldId id="1586" r:id="rId94"/>
    <p:sldId id="1587" r:id="rId95"/>
    <p:sldId id="1588" r:id="rId96"/>
    <p:sldId id="1589" r:id="rId97"/>
    <p:sldId id="1590" r:id="rId98"/>
    <p:sldId id="1771" r:id="rId99"/>
    <p:sldId id="1772" r:id="rId100"/>
    <p:sldId id="1591" r:id="rId101"/>
    <p:sldId id="1592" r:id="rId102"/>
    <p:sldId id="1593" r:id="rId103"/>
    <p:sldId id="1594" r:id="rId104"/>
    <p:sldId id="1595" r:id="rId105"/>
    <p:sldId id="1596" r:id="rId106"/>
    <p:sldId id="1597" r:id="rId107"/>
    <p:sldId id="1598" r:id="rId108"/>
    <p:sldId id="1599" r:id="rId109"/>
    <p:sldId id="1600" r:id="rId110"/>
    <p:sldId id="1628" r:id="rId111"/>
    <p:sldId id="1638" r:id="rId112"/>
    <p:sldId id="1725" r:id="rId113"/>
    <p:sldId id="1726" r:id="rId114"/>
    <p:sldId id="1947" r:id="rId115"/>
    <p:sldId id="1975" r:id="rId116"/>
    <p:sldId id="1976" r:id="rId117"/>
    <p:sldId id="1977" r:id="rId118"/>
    <p:sldId id="2039" r:id="rId119"/>
    <p:sldId id="2060" r:id="rId120"/>
    <p:sldId id="2061" r:id="rId121"/>
    <p:sldId id="2097" r:id="rId122"/>
    <p:sldId id="2103" r:id="rId123"/>
    <p:sldId id="2063" r:id="rId124"/>
    <p:sldId id="2064" r:id="rId125"/>
    <p:sldId id="2065" r:id="rId126"/>
    <p:sldId id="2066" r:id="rId127"/>
    <p:sldId id="2067" r:id="rId128"/>
    <p:sldId id="2068" r:id="rId129"/>
    <p:sldId id="2069" r:id="rId130"/>
    <p:sldId id="2146" r:id="rId131"/>
    <p:sldId id="2147" r:id="rId132"/>
    <p:sldId id="2148" r:id="rId133"/>
    <p:sldId id="2158" r:id="rId134"/>
    <p:sldId id="2159" r:id="rId135"/>
    <p:sldId id="2157" r:id="rId136"/>
    <p:sldId id="2160" r:id="rId137"/>
    <p:sldId id="2216" r:id="rId138"/>
    <p:sldId id="2217" r:id="rId139"/>
    <p:sldId id="2219" r:id="rId140"/>
    <p:sldId id="2238" r:id="rId141"/>
    <p:sldId id="2239" r:id="rId142"/>
    <p:sldId id="2240" r:id="rId143"/>
    <p:sldId id="2242" r:id="rId144"/>
    <p:sldId id="2263" r:id="rId145"/>
    <p:sldId id="2276" r:id="rId146"/>
    <p:sldId id="2277" r:id="rId147"/>
    <p:sldId id="2278" r:id="rId148"/>
    <p:sldId id="2281" r:id="rId149"/>
    <p:sldId id="2282" r:id="rId150"/>
    <p:sldId id="2283" r:id="rId151"/>
    <p:sldId id="2284" r:id="rId152"/>
    <p:sldId id="2318" r:id="rId153"/>
    <p:sldId id="2329" r:id="rId154"/>
    <p:sldId id="2356" r:id="rId155"/>
    <p:sldId id="1701" r:id="rId156"/>
    <p:sldId id="1969" r:id="rId157"/>
    <p:sldId id="2112" r:id="rId158"/>
    <p:sldId id="1965" r:id="rId159"/>
    <p:sldId id="2114" r:id="rId160"/>
    <p:sldId id="1705" r:id="rId161"/>
    <p:sldId id="1706" r:id="rId162"/>
    <p:sldId id="1707" r:id="rId163"/>
    <p:sldId id="2113" r:id="rId164"/>
    <p:sldId id="2037" r:id="rId165"/>
    <p:sldId id="2431" r:id="rId166"/>
    <p:sldId id="2429" r:id="rId167"/>
    <p:sldId id="2436" r:id="rId168"/>
    <p:sldId id="1968" r:id="rId169"/>
    <p:sldId id="2104" r:id="rId170"/>
    <p:sldId id="2317" r:id="rId171"/>
    <p:sldId id="1967" r:id="rId172"/>
    <p:sldId id="2167" r:id="rId173"/>
    <p:sldId id="2351" r:id="rId174"/>
    <p:sldId id="2333" r:id="rId175"/>
    <p:sldId id="2335" r:id="rId176"/>
    <p:sldId id="2334" r:id="rId177"/>
    <p:sldId id="2352" r:id="rId178"/>
    <p:sldId id="2218" r:id="rId179"/>
    <p:sldId id="1945" r:id="rId180"/>
    <p:sldId id="2071" r:id="rId181"/>
    <p:sldId id="2036" r:id="rId182"/>
    <p:sldId id="2323" r:id="rId183"/>
    <p:sldId id="2353" r:id="rId184"/>
    <p:sldId id="2332" r:id="rId185"/>
    <p:sldId id="2437" r:id="rId186"/>
    <p:sldId id="2426" r:id="rId187"/>
    <p:sldId id="2427" r:id="rId188"/>
    <p:sldId id="2328" r:id="rId189"/>
    <p:sldId id="2563" r:id="rId190"/>
    <p:sldId id="2355" r:id="rId191"/>
    <p:sldId id="2461" r:id="rId192"/>
    <p:sldId id="2460" r:id="rId193"/>
    <p:sldId id="2463" r:id="rId194"/>
    <p:sldId id="2609" r:id="rId195"/>
    <p:sldId id="2481" r:id="rId196"/>
    <p:sldId id="2482" r:id="rId197"/>
    <p:sldId id="2485" r:id="rId198"/>
    <p:sldId id="2486" r:id="rId199"/>
    <p:sldId id="2644" r:id="rId200"/>
    <p:sldId id="2707" r:id="rId201"/>
    <p:sldId id="2464" r:id="rId202"/>
    <p:sldId id="2483" r:id="rId203"/>
    <p:sldId id="2672" r:id="rId204"/>
    <p:sldId id="2651" r:id="rId205"/>
    <p:sldId id="2489" r:id="rId206"/>
    <p:sldId id="2556" r:id="rId207"/>
    <p:sldId id="2653" r:id="rId208"/>
    <p:sldId id="2647" r:id="rId209"/>
    <p:sldId id="2657" r:id="rId210"/>
    <p:sldId id="2658" r:id="rId211"/>
    <p:sldId id="2660" r:id="rId212"/>
    <p:sldId id="2659" r:id="rId213"/>
    <p:sldId id="2621" r:id="rId214"/>
    <p:sldId id="2637" r:id="rId215"/>
    <p:sldId id="2638" r:id="rId216"/>
    <p:sldId id="2639" r:id="rId217"/>
    <p:sldId id="2640" r:id="rId218"/>
    <p:sldId id="2641" r:id="rId219"/>
    <p:sldId id="2642" r:id="rId220"/>
    <p:sldId id="2643" r:id="rId221"/>
    <p:sldId id="2661" r:id="rId222"/>
    <p:sldId id="2678" r:id="rId223"/>
    <p:sldId id="2679" r:id="rId224"/>
    <p:sldId id="2680" r:id="rId225"/>
    <p:sldId id="2663" r:id="rId226"/>
    <p:sldId id="2720" r:id="rId227"/>
    <p:sldId id="2721" r:id="rId228"/>
    <p:sldId id="1708" r:id="rId229"/>
    <p:sldId id="2524" r:id="rId230"/>
    <p:sldId id="2548" r:id="rId231"/>
    <p:sldId id="1709" r:id="rId232"/>
    <p:sldId id="1710" r:id="rId233"/>
    <p:sldId id="1790" r:id="rId234"/>
    <p:sldId id="2199" r:id="rId235"/>
    <p:sldId id="2319" r:id="rId236"/>
    <p:sldId id="2320" r:id="rId237"/>
    <p:sldId id="2321" r:id="rId238"/>
    <p:sldId id="2635" r:id="rId239"/>
    <p:sldId id="2665" r:id="rId240"/>
    <p:sldId id="2666" r:id="rId241"/>
    <p:sldId id="2667" r:id="rId242"/>
    <p:sldId id="2668" r:id="rId243"/>
    <p:sldId id="2674" r:id="rId244"/>
    <p:sldId id="2605" r:id="rId245"/>
    <p:sldId id="2711" r:id="rId246"/>
    <p:sldId id="2712" r:id="rId247"/>
    <p:sldId id="2713" r:id="rId248"/>
    <p:sldId id="2704" r:id="rId249"/>
    <p:sldId id="2705" r:id="rId250"/>
    <p:sldId id="2706" r:id="rId251"/>
    <p:sldId id="2717" r:id="rId252"/>
    <p:sldId id="2324" r:id="rId253"/>
    <p:sldId id="1375" r:id="rId254"/>
    <p:sldId id="2559" r:id="rId255"/>
    <p:sldId id="2623" r:id="rId256"/>
    <p:sldId id="2624" r:id="rId257"/>
    <p:sldId id="2625" r:id="rId258"/>
    <p:sldId id="2626" r:id="rId259"/>
    <p:sldId id="2570" r:id="rId260"/>
    <p:sldId id="2571" r:id="rId261"/>
    <p:sldId id="2572" r:id="rId262"/>
    <p:sldId id="2331" r:id="rId263"/>
    <p:sldId id="2724" r:id="rId264"/>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FF0000"/>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02" autoAdjust="0"/>
    <p:restoredTop sz="96582" autoAdjust="0"/>
  </p:normalViewPr>
  <p:slideViewPr>
    <p:cSldViewPr>
      <p:cViewPr varScale="1">
        <p:scale>
          <a:sx n="124" d="100"/>
          <a:sy n="124" d="100"/>
        </p:scale>
        <p:origin x="1920" y="16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3008" y="1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theme" Target="theme/theme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tableStyles" Target="tableStyles.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notesMaster" Target="notesMasters/notesMaster1.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handoutMaster" Target="handoutMasters/handoutMaster1.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presProps" Target="presProps.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a:t>doc.: IEEE 802.11-23/1344r03</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September 2023</a:t>
            </a:r>
            <a:endParaRPr lang="en-US" dirty="0"/>
          </a:p>
        </p:txBody>
      </p:sp>
      <p:sp>
        <p:nvSpPr>
          <p:cNvPr id="3076" name="Rectangle 4"/>
          <p:cNvSpPr>
            <a:spLocks noGrp="1" noChangeArrowheads="1"/>
          </p:cNvSpPr>
          <p:nvPr>
            <p:ph type="ftr" sz="quarter" idx="2"/>
          </p:nvPr>
        </p:nvSpPr>
        <p:spPr bwMode="auto">
          <a:xfrm>
            <a:off x="5002441" y="8982075"/>
            <a:ext cx="131580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dirty="0"/>
              <a:t>Peter Yee, NSA-CSD</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a:t>doc.: IEEE 802.11-23/1344r03</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September 2023</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4504264" y="8985250"/>
            <a:ext cx="1777474"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dirty="0"/>
              <a:t>Peter Yee, NSA-CSD</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802.11-23/1344r03</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1204" name="Rectangle 6"/>
          <p:cNvSpPr>
            <a:spLocks noGrp="1" noChangeArrowheads="1"/>
          </p:cNvSpPr>
          <p:nvPr>
            <p:ph type="ftr" sz="quarter" idx="4"/>
          </p:nvPr>
        </p:nvSpPr>
        <p:spPr>
          <a:xfrm>
            <a:off x="4504264" y="8985250"/>
            <a:ext cx="1777474" cy="184666"/>
          </a:xfrm>
        </p:spPr>
        <p:txBody>
          <a:bodyPr/>
          <a:lstStyle/>
          <a:p>
            <a:pPr lvl="4">
              <a:defRPr/>
            </a:pPr>
            <a:r>
              <a:rPr lang="en-US" dirty="0"/>
              <a:t>Peter Yee, NSA-CSD</a:t>
            </a:r>
          </a:p>
        </p:txBody>
      </p:sp>
      <p:sp>
        <p:nvSpPr>
          <p:cNvPr id="51205" name="Rectangle 7"/>
          <p:cNvSpPr>
            <a:spLocks noGrp="1" noChangeArrowheads="1"/>
          </p:cNvSpPr>
          <p:nvPr>
            <p:ph type="sldNum" sz="quarter" idx="5"/>
          </p:nvPr>
        </p:nvSpPr>
        <p:spPr/>
        <p:txBody>
          <a:bodyPr/>
          <a:lstStyle/>
          <a:p>
            <a:pPr>
              <a:defRPr/>
            </a:pPr>
            <a:r>
              <a:rPr lang="en-US"/>
              <a:t>Page </a:t>
            </a:r>
            <a:fld id="{BFD8823A-E707-449B-AE25-47FA80230A05}" type="slidenum">
              <a:rPr lang="en-US" smtClean="0"/>
              <a:pPr>
                <a:defRPr/>
              </a:pPr>
              <a:t>1</a:t>
            </a:fld>
            <a:endParaRPr lang="en-US"/>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US" dirty="0"/>
              <a:t>Note added 4 Oct 2024: Despite multiple extensions on this PWI, support could not be found to move it forward. According to </a:t>
            </a:r>
            <a:r>
              <a:rPr lang="en-US" dirty="0">
                <a:effectLst/>
                <a:latin typeface="Arial" panose="020B0604020202020204" pitchFamily="34" charset="0"/>
              </a:rPr>
              <a:t>ISO/IEC JTC 1/SC 6/WG 1 N 435, the CM will be asked to cancel PWI 11912.</a:t>
            </a:r>
            <a:endParaRPr lang="en-US" dirty="0"/>
          </a:p>
        </p:txBody>
      </p:sp>
      <p:sp>
        <p:nvSpPr>
          <p:cNvPr id="4" name="Header Placeholder 3"/>
          <p:cNvSpPr>
            <a:spLocks noGrp="1"/>
          </p:cNvSpPr>
          <p:nvPr>
            <p:ph type="hdr" sz="quarter"/>
          </p:nvPr>
        </p:nvSpPr>
        <p:spPr/>
        <p:txBody>
          <a:bodyPr/>
          <a:lstStyle/>
          <a:p>
            <a:pPr>
              <a:defRPr/>
            </a:pPr>
            <a:r>
              <a:rPr lang="en-US"/>
              <a:t>doc.: IEEE 802.11-23/1344r03</a:t>
            </a:r>
            <a:endParaRPr lang="en-US" dirty="0"/>
          </a:p>
        </p:txBody>
      </p:sp>
      <p:sp>
        <p:nvSpPr>
          <p:cNvPr id="5" name="Date Placeholder 4"/>
          <p:cNvSpPr>
            <a:spLocks noGrp="1"/>
          </p:cNvSpPr>
          <p:nvPr>
            <p:ph type="dt" idx="1"/>
          </p:nvPr>
        </p:nvSpPr>
        <p:spPr/>
        <p:txBody>
          <a:bodyPr/>
          <a:lstStyle/>
          <a:p>
            <a:pPr>
              <a:defRPr/>
            </a:pPr>
            <a:r>
              <a:rPr lang="en-US"/>
              <a:t>September 2023</a:t>
            </a:r>
            <a:endParaRPr lang="en-US" dirty="0"/>
          </a:p>
        </p:txBody>
      </p:sp>
      <p:sp>
        <p:nvSpPr>
          <p:cNvPr id="6" name="Footer Placeholder 5"/>
          <p:cNvSpPr>
            <a:spLocks noGrp="1"/>
          </p:cNvSpPr>
          <p:nvPr>
            <p:ph type="ftr" sz="quarter" idx="4"/>
          </p:nvPr>
        </p:nvSpPr>
        <p:spPr>
          <a:xfrm>
            <a:off x="4504264" y="8985250"/>
            <a:ext cx="1777474" cy="184666"/>
          </a:xfrm>
        </p:spPr>
        <p:txBody>
          <a:bodyPr/>
          <a:lstStyle/>
          <a:p>
            <a:pPr lvl="4">
              <a:defRPr/>
            </a:pPr>
            <a:r>
              <a:rPr lang="en-US" dirty="0"/>
              <a:t>Peter Yee, NSA-CSD</a:t>
            </a:r>
          </a:p>
        </p:txBody>
      </p:sp>
      <p:sp>
        <p:nvSpPr>
          <p:cNvPr id="7" name="Slide Number Placeholder 6"/>
          <p:cNvSpPr>
            <a:spLocks noGrp="1"/>
          </p:cNvSpPr>
          <p:nvPr>
            <p:ph type="sldNum" sz="quarter" idx="5"/>
          </p:nvPr>
        </p:nvSpPr>
        <p:spPr/>
        <p:txBody>
          <a:bodyPr/>
          <a:lstStyle/>
          <a:p>
            <a:pPr>
              <a:defRPr/>
            </a:pPr>
            <a:r>
              <a:rPr lang="en-US"/>
              <a:t>Page </a:t>
            </a:r>
            <a:fld id="{18D10512-F400-46E6-9813-0191A717DA9A}" type="slidenum">
              <a:rPr lang="en-US" smtClean="0"/>
              <a:pPr>
                <a:defRPr/>
              </a:pPr>
              <a:t>208</a:t>
            </a:fld>
            <a:endParaRPr lang="en-US"/>
          </a:p>
        </p:txBody>
      </p:sp>
    </p:spTree>
    <p:extLst>
      <p:ext uri="{BB962C8B-B14F-4D97-AF65-F5344CB8AC3E}">
        <p14:creationId xmlns:p14="http://schemas.microsoft.com/office/powerpoint/2010/main" val="4060309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2228" name="Rectangle 6"/>
          <p:cNvSpPr>
            <a:spLocks noGrp="1" noChangeArrowheads="1"/>
          </p:cNvSpPr>
          <p:nvPr>
            <p:ph type="ftr" sz="quarter" idx="4"/>
          </p:nvPr>
        </p:nvSpPr>
        <p:spPr>
          <a:xfrm>
            <a:off x="4504264" y="8985250"/>
            <a:ext cx="1777474" cy="184666"/>
          </a:xfrm>
        </p:spPr>
        <p:txBody>
          <a:bodyPr/>
          <a:lstStyle/>
          <a:p>
            <a:pPr lvl="4">
              <a:defRPr/>
            </a:pPr>
            <a:r>
              <a:rPr lang="en-US" dirty="0"/>
              <a:t>Peter Yee, NSA-CSD</a:t>
            </a:r>
          </a:p>
        </p:txBody>
      </p:sp>
      <p:sp>
        <p:nvSpPr>
          <p:cNvPr id="52229" name="Rectangle 7"/>
          <p:cNvSpPr>
            <a:spLocks noGrp="1" noChangeArrowheads="1"/>
          </p:cNvSpPr>
          <p:nvPr>
            <p:ph type="sldNum" sz="quarter" idx="5"/>
          </p:nvPr>
        </p:nvSpPr>
        <p:spPr/>
        <p:txBody>
          <a:bodyPr/>
          <a:lstStyle/>
          <a:p>
            <a:pPr>
              <a:defRPr/>
            </a:pPr>
            <a:r>
              <a:rPr lang="en-US"/>
              <a:t>Page </a:t>
            </a:r>
            <a:fld id="{19B6D425-D6D0-4B30-A6C8-1418EA409DD4}" type="slidenum">
              <a:rPr lang="en-US" smtClean="0"/>
              <a:pPr>
                <a:defRPr/>
              </a:pPr>
              <a:t>2</a:t>
            </a:fld>
            <a:endParaRPr lang="en-US"/>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9396" name="Rectangle 6"/>
          <p:cNvSpPr>
            <a:spLocks noGrp="1" noChangeArrowheads="1"/>
          </p:cNvSpPr>
          <p:nvPr>
            <p:ph type="ftr" sz="quarter" idx="4"/>
          </p:nvPr>
        </p:nvSpPr>
        <p:spPr>
          <a:xfrm>
            <a:off x="4504264" y="8985250"/>
            <a:ext cx="1777474" cy="184666"/>
          </a:xfrm>
        </p:spPr>
        <p:txBody>
          <a:bodyPr/>
          <a:lstStyle/>
          <a:p>
            <a:pPr lvl="4">
              <a:defRPr/>
            </a:pPr>
            <a:r>
              <a:rPr lang="en-US" dirty="0"/>
              <a:t>Peter Yee, NSA-CSD</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04264" y="8985250"/>
            <a:ext cx="1777474" cy="184666"/>
          </a:xfrm>
        </p:spPr>
        <p:txBody>
          <a:bodyPr/>
          <a:lstStyle/>
          <a:p>
            <a:pPr lvl="4">
              <a:defRPr/>
            </a:pPr>
            <a:r>
              <a:rPr lang="en-US" dirty="0"/>
              <a:t>Peter Yee, NSA-CSD</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04264" y="8985250"/>
            <a:ext cx="1777474" cy="184666"/>
          </a:xfrm>
        </p:spPr>
        <p:txBody>
          <a:bodyPr/>
          <a:lstStyle/>
          <a:p>
            <a:pPr lvl="4">
              <a:defRPr/>
            </a:pPr>
            <a:r>
              <a:rPr lang="en-US" dirty="0"/>
              <a:t>Peter Yee, NSA-CSD</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04264" y="8985250"/>
            <a:ext cx="1777474" cy="184666"/>
          </a:xfrm>
        </p:spPr>
        <p:txBody>
          <a:bodyPr/>
          <a:lstStyle/>
          <a:p>
            <a:pPr lvl="4">
              <a:defRPr/>
            </a:pPr>
            <a:r>
              <a:rPr lang="en-US" dirty="0"/>
              <a:t>Peter Yee, NSA-CSD</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04264" y="8985250"/>
            <a:ext cx="1777474" cy="184666"/>
          </a:xfrm>
        </p:spPr>
        <p:txBody>
          <a:bodyPr/>
          <a:lstStyle/>
          <a:p>
            <a:pPr lvl="4">
              <a:defRPr/>
            </a:pPr>
            <a:r>
              <a:rPr lang="en-US" dirty="0"/>
              <a:t>Peter Yee, NSA-CSD</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endParaRPr lang="en-US" dirty="0">
              <a:latin typeface="Arial" pitchFamily="34" charset="0"/>
            </a:endParaRP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87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88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xfrm>
            <a:off x="7100452" y="6475413"/>
            <a:ext cx="1443473" cy="184666"/>
          </a:xfrm>
          <a:ln/>
        </p:spPr>
        <p:txBody>
          <a:bodyPr/>
          <a:lstStyle>
            <a:lvl1pPr>
              <a:defRPr/>
            </a:lvl1pPr>
          </a:lstStyle>
          <a:p>
            <a:pPr>
              <a:defRPr/>
            </a:pPr>
            <a:r>
              <a:rPr lang="en-US" dirty="0"/>
              <a:t>Peter Yee, NSA-CSD</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xfrm>
            <a:off x="7100452" y="6475413"/>
            <a:ext cx="1443473" cy="184666"/>
          </a:xfrm>
          <a:ln/>
        </p:spPr>
        <p:txBody>
          <a:bodyPr/>
          <a:lstStyle>
            <a:lvl1pPr>
              <a:defRPr/>
            </a:lvl1pPr>
          </a:lstStyle>
          <a:p>
            <a:pPr>
              <a:defRPr/>
            </a:pPr>
            <a:r>
              <a:rPr lang="en-US" dirty="0"/>
              <a:t>Peter Yee, NSA-CSD</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7100452" y="6475413"/>
            <a:ext cx="144347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dirty="0"/>
              <a:t>Peter Yee, NSA-CSD</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67359" y="363379"/>
            <a:ext cx="327814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802.ec-24/0229r05</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134677"/>
            <a:ext cx="151483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endParaRPr lang="en-US" sz="1600" b="1" dirty="0">
              <a:latin typeface="Arial" pitchFamily="34" charset="0"/>
            </a:endParaRPr>
          </a:p>
          <a:p>
            <a:pPr marL="0" lvl="3" eaLnBrk="0" hangingPunct="0"/>
            <a:r>
              <a:rPr lang="en-US" sz="1600" b="1" dirty="0">
                <a:latin typeface="Arial" pitchFamily="34" charset="0"/>
              </a:rPr>
              <a:t>November 2024</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eeesa.webex.com/ieeesa/j.php?MTID=me7d5af744db2d1ff9b5d66b270c88ff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ec/dcn/24/ec-24-0217-00-JTC1-minutes-of-mixed-mode-meeting-in-september-2024.docx"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ec/dcn/24/ec-24-0217-00-JTC1-minutes-of-mixed-mode-meeting-in-september-2024.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hyperlink" Target="mailto:kingston_zhang1999@126.com" TargetMode="Externa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hyperlink" Target="https://mentor.ieee.org/802.11/dcn/21/11-21-1450-06-0jtc-response-to-n289.docx" TargetMode="Externa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oleObject" Target="../embeddings/oleObject3.bin"/><Relationship Id="rId1" Type="http://schemas.openxmlformats.org/officeDocument/2006/relationships/slideLayout" Target="../slideLayouts/slideLayout1.xml"/><Relationship Id="rId4" Type="http://schemas.openxmlformats.org/officeDocument/2006/relationships/oleObject" Target="../embeddings/oleObject5.bin"/></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3" Type="http://schemas.openxmlformats.org/officeDocument/2006/relationships/hyperlink" Target="https://www.linkedin.com/posts/andrew-myles_80211ax-related-patent-declarations-to-iso-activity-7214463322908188673-NlZl" TargetMode="External"/><Relationship Id="rId2" Type="http://schemas.openxmlformats.org/officeDocument/2006/relationships/hyperlink" Target="https://www.linkedin.com/posts/andrew-myles_iso-needs-to-follow-its-own-iso-patent-policy-activity-7230179230599274496-ArhX" TargetMode="External"/><Relationship Id="rId1" Type="http://schemas.openxmlformats.org/officeDocument/2006/relationships/slideLayout" Target="../slideLayouts/slideLayout1.xml"/><Relationship Id="rId4" Type="http://schemas.openxmlformats.org/officeDocument/2006/relationships/hyperlink" Target="https://www.linkedin.com/posts/andrew-myles_iso-needs-to-act-activity-7204762153566765056-E6im"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cvent.me/eDZgoD"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https://eur-lex.europa.eu/LexUriServ/LexUriServ.do?uri=OJ:L:2012:316:0012:0033:EN:PDF"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ec.europa.eu/transparency/expert-groups-register/core/api/front/document/49051/download#page=2" TargetMode="External"/><Relationship Id="rId2" Type="http://schemas.openxmlformats.org/officeDocument/2006/relationships/hyperlink" Target="https://single-market-economy.ec.europa.eu/single-market/european-standards/ict-standardisation/ict-technical-specifications_en"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hyperlink" Target="https://mentor.ieee.org/802.11/dcn/24/11-24-1722-01-0jtc-proposed-letter-to-11ax-patent-holders.docx" TargetMode="External"/><Relationship Id="rId2" Type="http://schemas.openxmlformats.org/officeDocument/2006/relationships/hyperlink" Target="https://mentor.ieee.org/802.11/dcn/24/11-24-1721-00-0jtc-resolving-the-802-11ax-approval-blockage-in-iso.pptx" TargetMode="Externa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hyperlink" Target="https://mentor.ieee.org/802.11/dcn/24/11-24-1103-00-0wng-post-quantum-802-11.pptx" TargetMode="Externa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Peter Yee, NSA-CSD</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November 2024 agenda (mixed mode)</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12 November 2024</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787366295"/>
              </p:ext>
            </p:extLst>
          </p:nvPr>
        </p:nvGraphicFramePr>
        <p:xfrm>
          <a:off x="685800" y="3429000"/>
          <a:ext cx="7696200" cy="741364"/>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Affiliation</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AU" sz="1200" dirty="0">
                          <a:effectLst/>
                          <a:latin typeface="+mn-lt"/>
                          <a:ea typeface="Times New Roman"/>
                        </a:rPr>
                        <a:t>Peter Yee (</a:t>
                      </a:r>
                      <a:r>
                        <a:rPr lang="en-AU" sz="1200" baseline="0" dirty="0">
                          <a:effectLst/>
                          <a:latin typeface="+mn-lt"/>
                          <a:ea typeface="Times New Roman"/>
                        </a:rPr>
                        <a:t>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NSA-CSD</a:t>
                      </a:r>
                    </a:p>
                  </a:txBody>
                  <a:tcPr marL="68580" marR="68580" marT="0" marB="0" anchor="ctr"/>
                </a:tc>
                <a:tc>
                  <a:txBody>
                    <a:bodyPr/>
                    <a:lstStyle/>
                    <a:p>
                      <a:pPr marL="21590" indent="-21590">
                        <a:spcAft>
                          <a:spcPts val="0"/>
                        </a:spcAft>
                      </a:pPr>
                      <a:endParaRPr lang="en-AU" sz="1200" dirty="0">
                        <a:effectLst/>
                        <a:latin typeface="+mn-lt"/>
                        <a:ea typeface="Times New Roman"/>
                      </a:endParaRPr>
                    </a:p>
                  </a:txBody>
                  <a:tcPr marL="68580" marR="68580" marT="0" marB="0" anchor="ctr"/>
                </a:tc>
                <a:tc>
                  <a:txBody>
                    <a:bodyPr/>
                    <a:lstStyle/>
                    <a:p>
                      <a:pPr>
                        <a:spcAft>
                          <a:spcPts val="0"/>
                        </a:spcAft>
                      </a:pPr>
                      <a:r>
                        <a:rPr lang="en-AU" sz="1200" dirty="0" err="1">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7432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1" y="685800"/>
            <a:ext cx="7772400" cy="1066800"/>
          </a:xfrm>
        </p:spPr>
        <p:txBody>
          <a:bodyPr/>
          <a:lstStyle/>
          <a:p>
            <a:r>
              <a:rPr lang="en-US" dirty="0"/>
              <a:t>The IEEE 802 JTC1 SC will meet in mixed mode on</a:t>
            </a:r>
            <a:br>
              <a:rPr lang="en-US" dirty="0"/>
            </a:br>
            <a:r>
              <a:rPr lang="en-US" dirty="0"/>
              <a:t>12 November 2024 in the PM2 slot in Vancouver, BC, CA</a:t>
            </a:r>
          </a:p>
        </p:txBody>
      </p:sp>
      <p:sp>
        <p:nvSpPr>
          <p:cNvPr id="7" name="Footer Placeholder 5"/>
          <p:cNvSpPr>
            <a:spLocks noGrp="1"/>
          </p:cNvSpPr>
          <p:nvPr>
            <p:ph type="ftr" sz="quarter" idx="10"/>
          </p:nvPr>
        </p:nvSpPr>
        <p:spPr/>
        <p:txBody>
          <a:bodyPr/>
          <a:lstStyle/>
          <a:p>
            <a:pPr>
              <a:defRPr/>
            </a:pPr>
            <a:r>
              <a:rPr lang="en-US" dirty="0"/>
              <a:t>Peter Yee, NSA-CSD</a:t>
            </a:r>
          </a:p>
        </p:txBody>
      </p:sp>
      <p:sp>
        <p:nvSpPr>
          <p:cNvPr id="10" name="Rectangle 9"/>
          <p:cNvSpPr/>
          <p:nvPr/>
        </p:nvSpPr>
        <p:spPr bwMode="auto">
          <a:xfrm>
            <a:off x="685800" y="18288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Mixed mode</a:t>
            </a:r>
          </a:p>
          <a:p>
            <a:pPr algn="ctr">
              <a:defRPr/>
            </a:pPr>
            <a:r>
              <a:rPr lang="en-US" sz="1600" b="1" dirty="0">
                <a:latin typeface="+mj-lt"/>
              </a:rPr>
              <a:t>Tue, 12 November 2024</a:t>
            </a:r>
            <a:br>
              <a:rPr lang="en-US" sz="1600" b="1" dirty="0">
                <a:latin typeface="+mj-lt"/>
              </a:rPr>
            </a:br>
            <a:r>
              <a:rPr lang="en-US" sz="1600" b="1" dirty="0">
                <a:latin typeface="+mj-lt"/>
              </a:rPr>
              <a:t>@ 4:00 pm (PST)</a:t>
            </a: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2530" y="18288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a:latin typeface="+mj-lt"/>
              </a:rPr>
              <a:t>Webex details</a:t>
            </a:r>
          </a:p>
          <a:p>
            <a:pPr marL="285750" indent="-285750" eaLnBrk="0" hangingPunct="0">
              <a:spcBef>
                <a:spcPts val="800"/>
              </a:spcBef>
              <a:buFont typeface="Arial" panose="020B0604020202020204" pitchFamily="34" charset="0"/>
              <a:buChar char="•"/>
            </a:pPr>
            <a:r>
              <a:rPr kumimoji="0" lang="en-US" sz="1600" i="0" u="none" strike="noStrike" cap="none" normalizeH="0" baseline="0" dirty="0">
                <a:ln>
                  <a:noFill/>
                </a:ln>
                <a:solidFill>
                  <a:srgbClr val="FF0000"/>
                </a:solidFill>
                <a:effectLst/>
                <a:latin typeface="+mj-lt"/>
                <a:hlinkClick r:id="rId3"/>
              </a:rPr>
              <a:t>https://ieeesa.webex.com/ieeesa/j.php?MTID=me7d5af744db2d1ff9b5d66b270c88ff1</a:t>
            </a:r>
            <a:endParaRPr kumimoji="0" lang="en-US" sz="1600" i="0" u="none" strike="noStrike" cap="none" normalizeH="0" baseline="0" dirty="0">
              <a:ln>
                <a:noFill/>
              </a:ln>
              <a:solidFill>
                <a:srgbClr val="FF0000"/>
              </a:solidFill>
              <a:effectLst/>
              <a:latin typeface="+mj-lt"/>
            </a:endParaRPr>
          </a:p>
          <a:p>
            <a:pPr marL="285750" indent="-285750" eaLnBrk="0" hangingPunct="0">
              <a:spcBef>
                <a:spcPts val="800"/>
              </a:spcBef>
              <a:buFont typeface="Arial" panose="020B0604020202020204" pitchFamily="34" charset="0"/>
              <a:buChar char="•"/>
            </a:pPr>
            <a:r>
              <a:rPr kumimoji="0" lang="en-US" sz="1600" i="0" u="none" strike="noStrike" cap="none" normalizeH="0" baseline="0" dirty="0">
                <a:ln>
                  <a:noFill/>
                </a:ln>
                <a:effectLst/>
                <a:latin typeface="+mj-lt"/>
              </a:rPr>
              <a:t>Meeting number (access code): </a:t>
            </a:r>
            <a:r>
              <a:rPr lang="en-US" sz="1600" dirty="0">
                <a:latin typeface="+mj-lt"/>
              </a:rPr>
              <a:t>2345 946 7539</a:t>
            </a:r>
            <a:endParaRPr kumimoji="0" lang="en-US" sz="1600" i="0" u="none" strike="noStrike" cap="none" normalizeH="0" baseline="0" dirty="0">
              <a:ln>
                <a:noFill/>
              </a:ln>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US" sz="1600" i="0" u="none" strike="noStrike" cap="none" normalizeH="0" baseline="0" dirty="0">
                <a:ln>
                  <a:noFill/>
                </a:ln>
                <a:effectLst/>
                <a:latin typeface="+mj-lt"/>
              </a:rPr>
              <a:t>Meeting password: </a:t>
            </a:r>
            <a:r>
              <a:rPr lang="en-US" sz="1600" dirty="0">
                <a:solidFill>
                  <a:srgbClr val="FF0000"/>
                </a:solidFill>
                <a:latin typeface="+mj-lt"/>
              </a:rPr>
              <a:t>wireless</a:t>
            </a:r>
            <a:r>
              <a:rPr lang="en-US" sz="1600" dirty="0">
                <a:latin typeface="+mj-lt"/>
              </a:rPr>
              <a:t> (not ‘JTC1’, as it has been in the past)</a:t>
            </a:r>
            <a:endParaRPr kumimoji="0" lang="en-US" sz="1600" i="0" u="none" strike="noStrike" cap="none" normalizeH="0" baseline="0" dirty="0">
              <a:ln>
                <a:noFill/>
              </a:ln>
              <a:effectLst/>
              <a:latin typeface="+mj-lt"/>
            </a:endParaRPr>
          </a:p>
        </p:txBody>
      </p:sp>
      <p:sp>
        <p:nvSpPr>
          <p:cNvPr id="4" name="Slide Number Placeholder 3">
            <a:extLst>
              <a:ext uri="{FF2B5EF4-FFF2-40B4-BE49-F238E27FC236}">
                <a16:creationId xmlns:a16="http://schemas.microsoft.com/office/drawing/2014/main" id="{6FA05E16-6DAC-F78F-9093-3DD8D49910C2}"/>
              </a:ext>
            </a:extLst>
          </p:cNvPr>
          <p:cNvSpPr>
            <a:spLocks noGrp="1"/>
          </p:cNvSpPr>
          <p:nvPr>
            <p:ph type="sldNum" sz="quarter" idx="11"/>
          </p:nvPr>
        </p:nvSpPr>
        <p:spPr/>
        <p:txBody>
          <a:bodyPr/>
          <a:lstStyle/>
          <a:p>
            <a:pPr>
              <a:defRPr/>
            </a:pPr>
            <a:r>
              <a:rPr lang="en-US" dirty="0"/>
              <a:t>Slide </a:t>
            </a:r>
            <a:fld id="{FCE5288C-F87B-4810-A6B2-740CE13BD34D}" type="slidenum">
              <a:rPr lang="en-US" smtClean="0"/>
              <a:pPr>
                <a:defRPr/>
              </a:pPr>
              <a:t>10</a:t>
            </a:fld>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802.3-2012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100</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N15595 passed in May 2013</a:t>
            </a:r>
          </a:p>
          <a:p>
            <a:pPr lvl="2"/>
            <a:r>
              <a:rPr lang="en-AU"/>
              <a:t>Voting results in N15632</a:t>
            </a:r>
          </a:p>
          <a:p>
            <a:pPr lvl="2"/>
            <a:r>
              <a:rPr lang="en-AU"/>
              <a:t>Comments from China were responded to by the </a:t>
            </a:r>
            <a:r>
              <a:rPr lang="en-US"/>
              <a:t>802.3 Maintenance TF in Geneva in N15724</a:t>
            </a:r>
          </a:p>
          <a:p>
            <a:r>
              <a:rPr lang="en-AU"/>
              <a:t>FDIS ballot: </a:t>
            </a:r>
            <a:r>
              <a:rPr lang="en-AU">
                <a:solidFill>
                  <a:srgbClr val="00B050"/>
                </a:solidFill>
              </a:rPr>
              <a:t>passed &amp; no comment resolutions required</a:t>
            </a:r>
          </a:p>
          <a:p>
            <a:pPr lvl="1"/>
            <a:r>
              <a:rPr lang="en-AU"/>
              <a:t>FDIS passed 16/0/20 on 16 Feb 2014</a:t>
            </a:r>
          </a:p>
          <a:p>
            <a:pPr lvl="2"/>
            <a:r>
              <a:rPr lang="en-AU"/>
              <a:t>Voting results in N15893</a:t>
            </a:r>
          </a:p>
          <a:p>
            <a:pPr lvl="1"/>
            <a:r>
              <a:rPr lang="en-AU"/>
              <a:t>No FDIS comments need to be resolved </a:t>
            </a:r>
            <a:r>
              <a:rPr lang="en-AU">
                <a:sym typeface="Wingdings" panose="05000000000000000000" pitchFamily="2" charset="2"/>
              </a:rPr>
              <a:t></a:t>
            </a:r>
            <a:endParaRPr lang="en-AU"/>
          </a:p>
          <a:p>
            <a:pPr lvl="1"/>
            <a:r>
              <a:rPr lang="en-AU"/>
              <a:t>Standard was published as ISO/IEC/IEEE 8802-3:2014</a:t>
            </a:r>
            <a:endParaRPr lang="en-AU">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802.11ae-2012 has been published</a:t>
            </a:r>
            <a:endParaRPr lang="en-AU">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101</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N15552 passed in Feb 2013</a:t>
            </a:r>
          </a:p>
          <a:p>
            <a:pPr lvl="2"/>
            <a:r>
              <a:rPr lang="en-AU"/>
              <a:t>Voting results in N15599</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14/1/20 on 28 Jan  2014</a:t>
            </a:r>
          </a:p>
          <a:p>
            <a:pPr lvl="2"/>
            <a:r>
              <a:rPr lang="en-AU"/>
              <a:t>Voting results in N15883</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1:2014</a:t>
            </a:r>
          </a:p>
          <a:p>
            <a:pPr lvl="1"/>
            <a:endParaRPr lang="en-AU">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802.11aa-2012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102</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N15554 passed in Feb 2013</a:t>
            </a:r>
          </a:p>
          <a:p>
            <a:pPr lvl="2"/>
            <a:r>
              <a:rPr lang="en-AU"/>
              <a:t>Voting results in N15602</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16/1/18 on 28 Jan  2014</a:t>
            </a:r>
          </a:p>
          <a:p>
            <a:pPr lvl="2"/>
            <a:r>
              <a:rPr lang="en-AU"/>
              <a:t>Voting results in N15884</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2: 2014</a:t>
            </a:r>
          </a:p>
        </p:txBody>
      </p:sp>
    </p:spTree>
    <p:extLst>
      <p:ext uri="{BB962C8B-B14F-4D97-AF65-F5344CB8AC3E}">
        <p14:creationId xmlns:p14="http://schemas.microsoft.com/office/powerpoint/2010/main" val="252027393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802.11ad-2012 </a:t>
            </a:r>
            <a:r>
              <a:rPr lang="en-GB"/>
              <a:t>has been 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103</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N15553 passed in Feb 2013</a:t>
            </a:r>
          </a:p>
          <a:p>
            <a:pPr lvl="2"/>
            <a:r>
              <a:rPr lang="en-AU"/>
              <a:t>Voting results in N15601</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16/1/17 on 28 Jan  2014</a:t>
            </a:r>
          </a:p>
          <a:p>
            <a:pPr lvl="2"/>
            <a:r>
              <a:rPr lang="en-AU"/>
              <a:t>Voting results in N15885</a:t>
            </a:r>
          </a:p>
          <a:p>
            <a:pPr lvl="2"/>
            <a:r>
              <a:rPr lang="en-AU"/>
              <a:t>China NB voted “no” and commented they will not recognise result</a:t>
            </a:r>
          </a:p>
          <a:p>
            <a:pPr lvl="2"/>
            <a:r>
              <a:rPr lang="en-AU"/>
              <a:t>Switzerland commented on editorial matters similar to comments on 802.1X/AE</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3: 2014</a:t>
            </a:r>
            <a:endParaRPr lang="en-AU">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 </a:t>
            </a:r>
            <a:r>
              <a:rPr lang="en-GB"/>
              <a:t>has been 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 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802.1AEbn-2011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105</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
        <p:nvSpPr>
          <p:cNvPr id="2" name="Footer Placeholder 1">
            <a:extLst>
              <a:ext uri="{FF2B5EF4-FFF2-40B4-BE49-F238E27FC236}">
                <a16:creationId xmlns:a16="http://schemas.microsoft.com/office/drawing/2014/main" id="{40EA1718-DFE1-49E6-F716-13F2DA4F34A3}"/>
              </a:ext>
            </a:extLst>
          </p:cNvPr>
          <p:cNvSpPr>
            <a:spLocks noGrp="1"/>
          </p:cNvSpPr>
          <p:nvPr>
            <p:ph type="ftr" sz="quarter" idx="10"/>
          </p:nvPr>
        </p:nvSpPr>
        <p:spPr/>
        <p:txBody>
          <a:bodyPr/>
          <a:lstStyle/>
          <a:p>
            <a:pPr>
              <a:defRPr/>
            </a:pPr>
            <a:r>
              <a:rPr lang="en-US" dirty="0"/>
              <a:t>Peter Yee, NSA-CSD</a:t>
            </a:r>
          </a:p>
        </p:txBody>
      </p:sp>
    </p:spTree>
    <p:extLst>
      <p:ext uri="{BB962C8B-B14F-4D97-AF65-F5344CB8AC3E}">
        <p14:creationId xmlns:p14="http://schemas.microsoft.com/office/powerpoint/2010/main" val="10848549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802.1AEbw-2013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106</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
        <p:nvSpPr>
          <p:cNvPr id="2" name="Footer Placeholder 1">
            <a:extLst>
              <a:ext uri="{FF2B5EF4-FFF2-40B4-BE49-F238E27FC236}">
                <a16:creationId xmlns:a16="http://schemas.microsoft.com/office/drawing/2014/main" id="{56381973-66FB-C215-FC89-9FE7270D2DFD}"/>
              </a:ext>
            </a:extLst>
          </p:cNvPr>
          <p:cNvSpPr>
            <a:spLocks noGrp="1"/>
          </p:cNvSpPr>
          <p:nvPr>
            <p:ph type="ftr" sz="quarter" idx="10"/>
          </p:nvPr>
        </p:nvSpPr>
        <p:spPr/>
        <p:txBody>
          <a:bodyPr/>
          <a:lstStyle/>
          <a:p>
            <a:pPr>
              <a:defRPr/>
            </a:pPr>
            <a:r>
              <a:rPr lang="en-US" dirty="0"/>
              <a:t>Peter Yee, NSA-CSD</a:t>
            </a:r>
          </a:p>
        </p:txBody>
      </p:sp>
    </p:spTree>
    <p:extLst>
      <p:ext uri="{BB962C8B-B14F-4D97-AF65-F5344CB8AC3E}">
        <p14:creationId xmlns:p14="http://schemas.microsoft.com/office/powerpoint/2010/main" val="261877719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t>IEEE 802.3.1-2013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 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802.11ac-2013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 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spTree>
    <p:extLst>
      <p:ext uri="{BB962C8B-B14F-4D97-AF65-F5344CB8AC3E}">
        <p14:creationId xmlns:p14="http://schemas.microsoft.com/office/powerpoint/2010/main" val="142876260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802.11af-2013 </a:t>
            </a:r>
            <a:r>
              <a:rPr lang="en-GB" dirty="0"/>
              <a:t>has been published</a:t>
            </a:r>
            <a:endParaRPr lang="en-AU" dirty="0">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 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The IEEE 802 JTC1 SC regular meeting has a high-level list of agenda items to be considered</a:t>
            </a:r>
            <a:endParaRPr lang="en-AU"/>
          </a:p>
        </p:txBody>
      </p:sp>
      <p:sp>
        <p:nvSpPr>
          <p:cNvPr id="11267" name="Rectangle 3"/>
          <p:cNvSpPr>
            <a:spLocks noGrp="1" noChangeArrowheads="1"/>
          </p:cNvSpPr>
          <p:nvPr>
            <p:ph idx="1"/>
          </p:nvPr>
        </p:nvSpPr>
        <p:spPr/>
        <p:txBody>
          <a:bodyPr/>
          <a:lstStyle/>
          <a:p>
            <a:r>
              <a:rPr lang="en-AU" dirty="0"/>
              <a:t>In no particular order:</a:t>
            </a:r>
          </a:p>
          <a:p>
            <a:pPr lvl="1"/>
            <a:r>
              <a:rPr lang="en-AU" dirty="0"/>
              <a:t>Announcements</a:t>
            </a:r>
          </a:p>
          <a:p>
            <a:pPr lvl="1"/>
            <a:r>
              <a:rPr lang="en-AU" dirty="0"/>
              <a:t>Approve minutes</a:t>
            </a:r>
          </a:p>
          <a:p>
            <a:pPr lvl="2"/>
            <a:r>
              <a:rPr lang="en-AU" dirty="0"/>
              <a:t>From IEEE 802 JTC1 SC meeting in September 2024 (</a:t>
            </a:r>
            <a:r>
              <a:rPr lang="en-AU" dirty="0">
                <a:solidFill>
                  <a:srgbClr val="FF0000"/>
                </a:solidFill>
                <a:hlinkClick r:id="rId3"/>
              </a:rPr>
              <a:t>ec-24/0217r00</a:t>
            </a:r>
            <a:r>
              <a:rPr lang="en-AU" dirty="0"/>
              <a:t>)</a:t>
            </a:r>
          </a:p>
          <a:p>
            <a:pPr lvl="1"/>
            <a:r>
              <a:rPr lang="en-AU" dirty="0"/>
              <a:t>Review extended goals</a:t>
            </a:r>
          </a:p>
          <a:p>
            <a:pPr lvl="1"/>
            <a:r>
              <a:rPr lang="en-AU" dirty="0"/>
              <a:t>Review status of SC 6 interactions</a:t>
            </a:r>
          </a:p>
          <a:p>
            <a:pPr lvl="2"/>
            <a:r>
              <a:rPr lang="en-AU" dirty="0"/>
              <a:t>Review liaisons of drafts to SC 6</a:t>
            </a:r>
          </a:p>
          <a:p>
            <a:pPr lvl="2"/>
            <a:r>
              <a:rPr lang="en-AU" dirty="0"/>
              <a:t>Review notifications of projects to SC 6</a:t>
            </a:r>
          </a:p>
          <a:p>
            <a:pPr lvl="2"/>
            <a:r>
              <a:rPr lang="en-AU" dirty="0"/>
              <a:t>Review status of 60-day/FDIS ballots</a:t>
            </a:r>
          </a:p>
          <a:p>
            <a:pPr lvl="2"/>
            <a:r>
              <a:rPr lang="en-AU" dirty="0"/>
              <a:t>Discussion of IEEE 802.11ax IPR issues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802.1AX-2014 </a:t>
            </a:r>
            <a:r>
              <a:rPr lang="en-GB"/>
              <a:t>has been 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 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GB"/>
              <a:t>-2014 has been 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a:t>
            </a:r>
            <a:r>
              <a:rPr lang="en-GB"/>
              <a:t>1Xbx-2014 has been 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2" name="Object 1"/>
                      <p:cNvPicPr/>
                      <p:nvPr/>
                    </p:nvPicPr>
                    <p:blipFill>
                      <a:blip/>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802-3-2015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to SC 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802.1Qbv-2015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802.1AB-2016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802.1Qca-2015</a:t>
            </a:r>
            <a:r>
              <a:rPr lang="en-GB"/>
              <a:t> </a:t>
            </a:r>
            <a:r>
              <a:rPr lang="en-AU"/>
              <a:t>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802.22a has been </a:t>
            </a:r>
            <a:r>
              <a:rPr lang="en-AU">
                <a:solidFill>
                  <a:schemeClr val="accent6"/>
                </a:solidFill>
              </a:rPr>
              <a:t>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IEEE 802.22a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8802.1Qbu has been published</a:t>
            </a:r>
            <a:endParaRPr lang="en-AU">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mixed-mode meeting on 12 November 2024, as documented on slide 11 of ec-24/0229r04</a:t>
            </a:r>
            <a:endParaRPr lang="en-AU" i="1" dirty="0">
              <a:solidFill>
                <a:srgbClr val="FF0000"/>
              </a:solidFill>
            </a:endParaRP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8802.1Qbz has been published</a:t>
            </a:r>
            <a:endParaRPr lang="en-AU">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802.1Qcd-2015 has been </a:t>
            </a:r>
            <a:r>
              <a:rPr lang="en-AU">
                <a:solidFill>
                  <a:schemeClr val="accent6"/>
                </a:solidFill>
              </a:rPr>
              <a:t>published</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121</a:t>
            </a:fld>
            <a:endParaRPr lang="en-US"/>
          </a:p>
        </p:txBody>
      </p:sp>
    </p:spTree>
    <p:extLst>
      <p:ext uri="{BB962C8B-B14F-4D97-AF65-F5344CB8AC3E}">
        <p14:creationId xmlns:p14="http://schemas.microsoft.com/office/powerpoint/2010/main" val="183927055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802.1Q-2014/</a:t>
            </a:r>
            <a:r>
              <a:rPr lang="en-GB" err="1"/>
              <a:t>Cor</a:t>
            </a:r>
            <a:r>
              <a:rPr lang="en-GB"/>
              <a:t> 1-2015</a:t>
            </a:r>
            <a:r>
              <a:rPr lang="en-AU"/>
              <a:t> 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endParaRPr lang="en-AU">
              <a:solidFill>
                <a:schemeClr val="accent2"/>
              </a:solidFill>
            </a:endParaRPr>
          </a:p>
          <a:p>
            <a:pPr lvl="1"/>
            <a:r>
              <a:rPr lang="en-AU"/>
              <a:t>802.1Q-2014/</a:t>
            </a:r>
            <a:r>
              <a:rPr lang="en-AU" err="1"/>
              <a:t>Cor</a:t>
            </a:r>
            <a:r>
              <a:rPr lang="en-AU"/>
              <a:t> 1-2015 was submitted to PSDO using a special process for corrigenda</a:t>
            </a:r>
          </a:p>
          <a:p>
            <a:pPr lvl="1"/>
            <a:r>
              <a:rPr lang="en-AU"/>
              <a:t>The ballot passed on 16 March 2017 (N16589)</a:t>
            </a:r>
          </a:p>
          <a:p>
            <a:pPr lvl="2"/>
            <a:r>
              <a:rPr lang="en-AU"/>
              <a:t>Do you support the need for a corrigendum to the subject ISO/IEC/IEEE International Standard?  9/0/11</a:t>
            </a:r>
          </a:p>
          <a:p>
            <a:pPr lvl="2"/>
            <a:r>
              <a:rPr lang="en-AU"/>
              <a:t>Do you approve the draft for publication?  8/1/11</a:t>
            </a:r>
          </a:p>
          <a:p>
            <a:pPr lvl="1"/>
            <a:r>
              <a:rPr lang="en-AU"/>
              <a:t>China NB voted “no” with an objection to the use of IEEE 802.1X based security</a:t>
            </a:r>
          </a:p>
          <a:p>
            <a:pPr lvl="2"/>
            <a:r>
              <a:rPr lang="en-AU"/>
              <a:t>Response (N16687) was liaised in July 2017</a:t>
            </a:r>
          </a:p>
          <a:p>
            <a:pPr lvl="1"/>
            <a:r>
              <a:rPr lang="en-AU"/>
              <a:t>Published in Oct 2017 as </a:t>
            </a:r>
            <a:r>
              <a:rPr lang="en-AU">
                <a:solidFill>
                  <a:srgbClr val="FF0000"/>
                </a:solidFill>
              </a:rPr>
              <a:t>&lt;what&gt;</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122</a:t>
            </a:fld>
            <a:endParaRPr lang="en-US"/>
          </a:p>
        </p:txBody>
      </p:sp>
    </p:spTree>
    <p:extLst>
      <p:ext uri="{BB962C8B-B14F-4D97-AF65-F5344CB8AC3E}">
        <p14:creationId xmlns:p14="http://schemas.microsoft.com/office/powerpoint/2010/main" val="366322165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8802.3bw has been published</a:t>
            </a:r>
            <a:endParaRPr lang="en-AU">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802.3bw was liaised to SC 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 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8802.3bp has been published</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8802.3bq has been published</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802.3bq </a:t>
            </a:r>
            <a:r>
              <a:rPr lang="en-AU" dirty="0">
                <a:solidFill>
                  <a:schemeClr val="tx2"/>
                </a:solidFill>
              </a:rPr>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8802.3br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802.3br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8802.3by has been published</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802.3by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8802.3bz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128</a:t>
            </a:fld>
            <a:endParaRPr lang="en-US"/>
          </a:p>
        </p:txBody>
      </p:sp>
    </p:spTree>
    <p:extLst>
      <p:ext uri="{BB962C8B-B14F-4D97-AF65-F5344CB8AC3E}">
        <p14:creationId xmlns:p14="http://schemas.microsoft.com/office/powerpoint/2010/main" val="116893043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802.15.3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129</a:t>
            </a:fld>
            <a:endParaRPr lang="en-US"/>
          </a:p>
        </p:txBody>
      </p:sp>
    </p:spTree>
    <p:extLst>
      <p:ext uri="{BB962C8B-B14F-4D97-AF65-F5344CB8AC3E}">
        <p14:creationId xmlns:p14="http://schemas.microsoft.com/office/powerpoint/2010/main" val="2373955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September 2024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hybrid meeting in September 2024, as documented in </a:t>
            </a:r>
            <a:r>
              <a:rPr lang="en-AU" i="1" dirty="0">
                <a:hlinkClick r:id="rId3"/>
              </a:rPr>
              <a:t>ec-24/0217r00</a:t>
            </a:r>
            <a:r>
              <a:rPr lang="en-AU" i="1" dirty="0"/>
              <a:t>.</a:t>
            </a:r>
            <a:endParaRPr lang="en-AU" dirty="0"/>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IEEE 802.15.4-2006 was adopted by ISO under JTC 1/SC 31 but JTC1/SC 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130</a:t>
            </a:fld>
            <a:endParaRPr lang="en-US"/>
          </a:p>
        </p:txBody>
      </p:sp>
    </p:spTree>
    <p:extLst>
      <p:ext uri="{BB962C8B-B14F-4D97-AF65-F5344CB8AC3E}">
        <p14:creationId xmlns:p14="http://schemas.microsoft.com/office/powerpoint/2010/main" val="228463028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sent to SC 6: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131</a:t>
            </a:fld>
            <a:endParaRPr lang="en-US"/>
          </a:p>
        </p:txBody>
      </p:sp>
    </p:spTree>
    <p:extLst>
      <p:ext uri="{BB962C8B-B14F-4D97-AF65-F5344CB8AC3E}">
        <p14:creationId xmlns:p14="http://schemas.microsoft.com/office/powerpoint/2010/main" val="167686202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802.22b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sent to SC 6: </a:t>
            </a:r>
            <a:r>
              <a:rPr lang="en-AU" dirty="0">
                <a:solidFill>
                  <a:srgbClr val="00B050"/>
                </a:solidFill>
              </a:rPr>
              <a:t>sent</a:t>
            </a:r>
          </a:p>
          <a:p>
            <a:pPr lvl="1"/>
            <a:r>
              <a:rPr lang="en-AU" dirty="0"/>
              <a:t>IEEE 802.22b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133</a:t>
            </a:fld>
            <a:endParaRPr lang="en-US"/>
          </a:p>
        </p:txBody>
      </p:sp>
    </p:spTree>
    <p:extLst>
      <p:ext uri="{BB962C8B-B14F-4D97-AF65-F5344CB8AC3E}">
        <p14:creationId xmlns:p14="http://schemas.microsoft.com/office/powerpoint/2010/main" val="83684516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802d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134</a:t>
            </a:fld>
            <a:endParaRPr lang="en-US"/>
          </a:p>
        </p:txBody>
      </p:sp>
    </p:spTree>
    <p:extLst>
      <p:ext uri="{BB962C8B-B14F-4D97-AF65-F5344CB8AC3E}">
        <p14:creationId xmlns:p14="http://schemas.microsoft.com/office/powerpoint/2010/main" val="287947344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135</a:t>
            </a:fld>
            <a:endParaRPr lang="en-US"/>
          </a:p>
        </p:txBody>
      </p:sp>
    </p:spTree>
    <p:extLst>
      <p:ext uri="{BB962C8B-B14F-4D97-AF65-F5344CB8AC3E}">
        <p14:creationId xmlns:p14="http://schemas.microsoft.com/office/powerpoint/2010/main" val="242685064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136</a:t>
            </a:fld>
            <a:endParaRPr lang="en-US"/>
          </a:p>
        </p:txBody>
      </p:sp>
    </p:spTree>
    <p:extLst>
      <p:ext uri="{BB962C8B-B14F-4D97-AF65-F5344CB8AC3E}">
        <p14:creationId xmlns:p14="http://schemas.microsoft.com/office/powerpoint/2010/main" val="142018839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802.1AX-2014/Cor1 </a:t>
            </a:r>
            <a:r>
              <a:rPr lang="en-AU"/>
              <a:t>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p>
          <a:p>
            <a:pPr lvl="1"/>
            <a:r>
              <a:rPr lang="en-GB"/>
              <a:t>802.1AX-2014/Cor1 </a:t>
            </a:r>
            <a:r>
              <a:rPr lang="en-AU"/>
              <a:t>passed 90-day FDIS on 20 July 2018 (N16684)</a:t>
            </a:r>
          </a:p>
          <a:p>
            <a:pPr lvl="2"/>
            <a:r>
              <a:rPr lang="en-AU"/>
              <a:t>Passed 10/0/10</a:t>
            </a:r>
          </a:p>
          <a:p>
            <a:pPr lvl="2"/>
            <a:r>
              <a:rPr lang="en-AU"/>
              <a:t>There were no comments</a:t>
            </a:r>
          </a:p>
          <a:p>
            <a:pPr lvl="1"/>
            <a:r>
              <a:rPr lang="en-US"/>
              <a:t>It has been published as ISO/IEC 8802-1AX:2016/</a:t>
            </a:r>
            <a:r>
              <a:rPr lang="en-US" err="1"/>
              <a:t>Cor</a:t>
            </a:r>
            <a:r>
              <a:rPr lang="en-US"/>
              <a:t> 1:2018</a:t>
            </a:r>
            <a:endParaRPr lang="en-AU">
              <a:solidFill>
                <a:srgbClr val="FF0000"/>
              </a:solidFill>
            </a:endParaRPr>
          </a:p>
          <a:p>
            <a:pPr lvl="1"/>
            <a:endParaRPr lang="en-AU">
              <a:solidFill>
                <a:srgbClr val="FF0000"/>
              </a:solidFill>
            </a:endParaRPr>
          </a:p>
          <a:p>
            <a:pPr lvl="1"/>
            <a:endParaRPr lang="en-AU"/>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137</a:t>
            </a:fld>
            <a:endParaRPr lang="en-US"/>
          </a:p>
        </p:txBody>
      </p:sp>
    </p:spTree>
    <p:extLst>
      <p:ext uri="{BB962C8B-B14F-4D97-AF65-F5344CB8AC3E}">
        <p14:creationId xmlns:p14="http://schemas.microsoft.com/office/powerpoint/2010/main" val="242516791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a:t>
            </a:r>
            <a:r>
              <a:rPr lang="en-AU" err="1"/>
              <a:t>Cor</a:t>
            </a:r>
            <a:r>
              <a:rPr lang="en-AU"/>
              <a:t> 1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802.3/Cor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SO/IEC/IEEE8802-3:2017/Cor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802.21-2017-Cor1 90-day  FDIS ballot passed and response sent</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P802.21-2017/Cor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139</a:t>
            </a:fld>
            <a:endParaRPr lang="en-US"/>
          </a:p>
        </p:txBody>
      </p:sp>
    </p:spTree>
    <p:extLst>
      <p:ext uri="{BB962C8B-B14F-4D97-AF65-F5344CB8AC3E}">
        <p14:creationId xmlns:p14="http://schemas.microsoft.com/office/powerpoint/2010/main" val="3367614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2024</a:t>
            </a:r>
          </a:p>
        </p:txBody>
      </p:sp>
      <p:sp>
        <p:nvSpPr>
          <p:cNvPr id="18437" name="Rectangle 3"/>
          <p:cNvSpPr>
            <a:spLocks noGrp="1" noChangeArrowheads="1"/>
          </p:cNvSpPr>
          <p:nvPr>
            <p:ph type="body" idx="1"/>
          </p:nvPr>
        </p:nvSpPr>
        <p:spPr>
          <a:xfrm>
            <a:off x="685800" y="1781710"/>
            <a:ext cx="7772400" cy="4114800"/>
          </a:xfrm>
        </p:spPr>
        <p:txBody>
          <a:bodyPr/>
          <a:lstStyle/>
          <a:p>
            <a:r>
              <a:rPr lang="en-AU" dirty="0"/>
              <a:t>The IEEE 802 JTC 1 SC has agreed goals from November 2010 …</a:t>
            </a:r>
          </a:p>
          <a:p>
            <a:pPr lvl="1">
              <a:spcBef>
                <a:spcPts val="600"/>
              </a:spcBef>
            </a:pPr>
            <a:r>
              <a:rPr lang="en-AU" i="1" dirty="0"/>
              <a:t>Provides a forum for 802 participants to discuss issues relevant to both:</a:t>
            </a:r>
          </a:p>
          <a:p>
            <a:pPr lvl="2">
              <a:spcBef>
                <a:spcPts val="600"/>
              </a:spcBef>
            </a:pPr>
            <a:r>
              <a:rPr lang="en-AU" i="1" dirty="0"/>
              <a:t>IEEE 802</a:t>
            </a:r>
          </a:p>
          <a:p>
            <a:pPr lvl="2">
              <a:spcBef>
                <a:spcPts val="600"/>
              </a:spcBef>
            </a:pPr>
            <a:r>
              <a:rPr lang="en-AU" i="1" dirty="0"/>
              <a:t>ISO/IEC JTC 1/SC 6</a:t>
            </a:r>
          </a:p>
          <a:p>
            <a:pPr lvl="1">
              <a:spcBef>
                <a:spcPts val="600"/>
              </a:spcBef>
            </a:pPr>
            <a:r>
              <a:rPr lang="en-AU" i="1" dirty="0"/>
              <a:t>Recommends positions to LMSC on ISO/IEC JTC 1/SC 6 actions affecting IEEE 802</a:t>
            </a:r>
          </a:p>
          <a:p>
            <a:pPr lvl="2">
              <a:spcBef>
                <a:spcPts val="600"/>
              </a:spcBef>
            </a:pPr>
            <a:r>
              <a:rPr lang="en-AU" i="1" dirty="0"/>
              <a:t>Note that IEEE holds the liaison to SC 6, not the IEEE 802 LMSC or 802.11 WG</a:t>
            </a:r>
          </a:p>
          <a:p>
            <a:pPr lvl="1">
              <a:spcBef>
                <a:spcPts val="600"/>
              </a:spcBef>
            </a:pPr>
            <a:r>
              <a:rPr lang="en-AU" i="1" dirty="0"/>
              <a:t>Participates in dialog with IEEE staff and IEEE 802 LMSC on issues concerning IEEE’s relationship with ISO/IEC</a:t>
            </a:r>
          </a:p>
          <a:p>
            <a:pPr lvl="1">
              <a:spcBef>
                <a:spcPts val="600"/>
              </a:spcBef>
            </a:pPr>
            <a:r>
              <a:rPr lang="en-AU" i="1" dirty="0"/>
              <a:t>Organises IEEE 802 participants to contribute to liaisons and other documents relevant to the ISO/IEC JTC 1/SC 6 members</a:t>
            </a:r>
          </a:p>
          <a:p>
            <a:pPr lvl="1">
              <a:spcBef>
                <a:spcPts val="600"/>
              </a:spcBef>
            </a:pPr>
            <a:r>
              <a:rPr lang="en-AU" i="1" dirty="0"/>
              <a:t>Participation in the SC is open to all IEEE 802 participants</a:t>
            </a:r>
          </a:p>
          <a:p>
            <a:pPr marL="1588" lvl="1" indent="0">
              <a:buNone/>
            </a:pPr>
            <a:r>
              <a:rPr lang="en-AU" b="1" dirty="0"/>
              <a:t>… that were reaffirmed by the IEEE 802 LMSC in Mar 2014, July 2018, Nov 2020 &amp; July 2024</a:t>
            </a:r>
          </a:p>
        </p:txBody>
      </p:sp>
      <p:sp>
        <p:nvSpPr>
          <p:cNvPr id="5" name="Footer Placeholder 4"/>
          <p:cNvSpPr>
            <a:spLocks noGrp="1"/>
          </p:cNvSpPr>
          <p:nvPr>
            <p:ph type="ftr" sz="quarter" idx="10"/>
          </p:nvPr>
        </p:nvSpPr>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802.3bn is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802.3bn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 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802.3bv is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802.3bv D3.1 was liaised to SC 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Std 802.3bv-2017 (ISO TC22 SC32) and may be interested in ensuring it is approved in SC 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802.3bu is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802.3bu D3.2 was liaised to SC 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143</a:t>
            </a:fld>
            <a:endParaRPr lang="en-US"/>
          </a:p>
        </p:txBody>
      </p:sp>
    </p:spTree>
    <p:extLst>
      <p:ext uri="{BB962C8B-B14F-4D97-AF65-F5344CB8AC3E}">
        <p14:creationId xmlns:p14="http://schemas.microsoft.com/office/powerpoint/2010/main" val="277085799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sent to SC 6: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 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144</a:t>
            </a:fld>
            <a:endParaRPr lang="en-US"/>
          </a:p>
        </p:txBody>
      </p:sp>
    </p:spTree>
    <p:extLst>
      <p:ext uri="{BB962C8B-B14F-4D97-AF65-F5344CB8AC3E}">
        <p14:creationId xmlns:p14="http://schemas.microsoft.com/office/powerpoint/2010/main" val="422320007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145</a:t>
            </a:fld>
            <a:endParaRPr lang="en-US"/>
          </a:p>
        </p:txBody>
      </p:sp>
    </p:spTree>
    <p:extLst>
      <p:ext uri="{BB962C8B-B14F-4D97-AF65-F5344CB8AC3E}">
        <p14:creationId xmlns:p14="http://schemas.microsoft.com/office/powerpoint/2010/main" val="234058752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802.1Qci has been published as ISO/IEC/IEEE 8802-1Q:2016/</a:t>
            </a:r>
            <a:r>
              <a:rPr lang="en-AU" err="1"/>
              <a:t>Amd</a:t>
            </a:r>
            <a:r>
              <a:rPr lang="en-AU"/>
              <a:t> 6:2019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146</a:t>
            </a:fld>
            <a:endParaRPr lang="en-US"/>
          </a:p>
        </p:txBody>
      </p:sp>
    </p:spTree>
    <p:extLst>
      <p:ext uri="{BB962C8B-B14F-4D97-AF65-F5344CB8AC3E}">
        <p14:creationId xmlns:p14="http://schemas.microsoft.com/office/powerpoint/2010/main" val="240066286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802.1Qch has been published as ISO/IEC/IEEE 8802-1Q:2016/</a:t>
            </a:r>
            <a:r>
              <a:rPr lang="en-AU" err="1"/>
              <a:t>Amd</a:t>
            </a:r>
            <a:r>
              <a:rPr lang="en-AU"/>
              <a:t> 7:2019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147</a:t>
            </a:fld>
            <a:endParaRPr lang="en-US"/>
          </a:p>
        </p:txBody>
      </p:sp>
    </p:spTree>
    <p:extLst>
      <p:ext uri="{BB962C8B-B14F-4D97-AF65-F5344CB8AC3E}">
        <p14:creationId xmlns:p14="http://schemas.microsoft.com/office/powerpoint/2010/main" val="202925854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802.3bs has been published as ISO/IEC/IEEE 8802-3:2017/</a:t>
            </a:r>
            <a:r>
              <a:rPr lang="en-AU" err="1"/>
              <a:t>Amd</a:t>
            </a:r>
            <a:r>
              <a:rPr lang="en-AU"/>
              <a:t> 10:2019</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148</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802.3cc has been published as ISO/IEC/IEEE 8802-3:2017/</a:t>
            </a:r>
            <a:r>
              <a:rPr lang="en-AU" err="1"/>
              <a:t>Amd</a:t>
            </a:r>
            <a:r>
              <a:rPr lang="en-AU"/>
              <a:t> 11:2019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115300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The IEEE 802 WGs continue to liaise drafts to SC 6 for their information</a:t>
            </a:r>
          </a:p>
        </p:txBody>
      </p:sp>
      <p:sp>
        <p:nvSpPr>
          <p:cNvPr id="8" name="Content Placeholder 7"/>
          <p:cNvSpPr>
            <a:spLocks noGrp="1"/>
          </p:cNvSpPr>
          <p:nvPr>
            <p:ph idx="1"/>
          </p:nvPr>
        </p:nvSpPr>
        <p:spPr/>
        <p:txBody>
          <a:bodyPr/>
          <a:lstStyle/>
          <a:p>
            <a:pPr lvl="1"/>
            <a:r>
              <a:rPr lang="en-AU" dirty="0"/>
              <a:t>IEEE 802 has agreed (see N15606) to liaise to SC 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 6 will need a “permission statement” added to the front of the draft</a:t>
            </a:r>
          </a:p>
          <a:p>
            <a:pPr lvl="2"/>
            <a:r>
              <a:rPr lang="en-AU" dirty="0"/>
              <a:t>Please contact the program managers for each of the Working Groups</a:t>
            </a:r>
          </a:p>
        </p:txBody>
      </p:sp>
      <p:sp>
        <p:nvSpPr>
          <p:cNvPr id="5" name="Footer Placeholder 4"/>
          <p:cNvSpPr>
            <a:spLocks noGrp="1"/>
          </p:cNvSpPr>
          <p:nvPr>
            <p:ph type="ftr" sz="quarter" idx="10"/>
          </p:nvPr>
        </p:nvSpPr>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413894898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pPr lvl="1"/>
            <a:r>
              <a:rPr lang="en-AU"/>
              <a:t>…</a:t>
            </a:r>
          </a:p>
          <a:p>
            <a:pPr lvl="1"/>
            <a:r>
              <a:rPr lang="en-AU"/>
              <a:t>Unfortunately, errors in the publication process required a re-run of the 60-day pre-ballot, which passed on 1 Sept 2017 (N16697)</a:t>
            </a:r>
          </a:p>
          <a:p>
            <a:pPr lvl="2"/>
            <a:r>
              <a:rPr lang="en-AU"/>
              <a:t>Need? 9/1/11</a:t>
            </a:r>
          </a:p>
          <a:p>
            <a:pPr lvl="2"/>
            <a:r>
              <a:rPr lang="en-AU"/>
              <a:t>Submission? 9/1/11</a:t>
            </a:r>
          </a:p>
          <a:p>
            <a:pPr lvl="1"/>
            <a:r>
              <a:rPr lang="en-AU">
                <a:solidFill>
                  <a:schemeClr val="tx2"/>
                </a:solidFill>
              </a:rPr>
              <a:t>China voted “no” with the usual security related comment</a:t>
            </a:r>
          </a:p>
          <a:p>
            <a:pPr lvl="2"/>
            <a:r>
              <a:rPr lang="en-AU">
                <a:solidFill>
                  <a:schemeClr val="tx2"/>
                </a:solidFill>
              </a:rPr>
              <a:t>Response (</a:t>
            </a:r>
            <a:r>
              <a:rPr lang="en-US">
                <a:hlinkClick r:id="rId2"/>
              </a:rPr>
              <a:t>11-17/1398r0</a:t>
            </a:r>
            <a:r>
              <a:rPr lang="en-US"/>
              <a:t>)</a:t>
            </a:r>
            <a:r>
              <a:rPr lang="en-AU">
                <a:solidFill>
                  <a:schemeClr val="tx2"/>
                </a:solidFill>
              </a:rPr>
              <a:t> has been approved was sent in Oct 2017 (N16725)</a:t>
            </a:r>
          </a:p>
          <a:p>
            <a:r>
              <a:rPr lang="en-AU"/>
              <a:t>FDIS ballot: </a:t>
            </a:r>
            <a:r>
              <a:rPr lang="en-AU">
                <a:solidFill>
                  <a:srgbClr val="00B050"/>
                </a:solidFill>
              </a:rPr>
              <a:t>passed &amp; published</a:t>
            </a:r>
          </a:p>
          <a:p>
            <a:pPr lvl="1"/>
            <a:r>
              <a:rPr lang="en-AU"/>
              <a:t>FDIS ballot passed 9/1/9 on 26 Dec 2018 (N16982)</a:t>
            </a:r>
          </a:p>
          <a:p>
            <a:pPr lvl="2"/>
            <a:r>
              <a:rPr lang="en-AU"/>
              <a:t>China voted no</a:t>
            </a:r>
          </a:p>
          <a:p>
            <a:pPr lvl="1"/>
            <a:r>
              <a:rPr lang="en-AU"/>
              <a:t>A response was sent in Feb 2019 (N16888) – see </a:t>
            </a:r>
            <a:r>
              <a:rPr lang="en-AU">
                <a:hlinkClick r:id="rId3"/>
              </a:rPr>
              <a:t>11-19-0062-01</a:t>
            </a:r>
            <a:endParaRPr lang="en-AU"/>
          </a:p>
          <a:p>
            <a:pPr lvl="1"/>
            <a:r>
              <a:rPr lang="en-AU"/>
              <a:t>Published as ISO/IEC/IEEE 8802-11:2018/</a:t>
            </a:r>
            <a:r>
              <a:rPr lang="en-AU" err="1"/>
              <a:t>Amd</a:t>
            </a:r>
            <a:r>
              <a:rPr lang="en-AU"/>
              <a:t> 1</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277131772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802c has been published as ISO/IEC/IEEE 8802-A:2015/</a:t>
            </a:r>
            <a:r>
              <a:rPr lang="en-AU" err="1"/>
              <a:t>Amd</a:t>
            </a:r>
            <a:r>
              <a:rPr lang="en-AU"/>
              <a:t> 2:2019</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140662244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802.11ah has been published as ISO/IEC/IEEE 8802-11:2018/</a:t>
            </a:r>
            <a:r>
              <a:rPr lang="en-AU" err="1"/>
              <a:t>Amd</a:t>
            </a:r>
            <a:r>
              <a:rPr lang="en-AU"/>
              <a:t> 2</a:t>
            </a:r>
            <a:br>
              <a:rPr lang="en-AU"/>
            </a:b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187047836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357531377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802.15.6-2012 published as ISO/IEC/IEEE 8802-15-6:2017</a:t>
            </a:r>
            <a:endParaRPr lang="en-AU">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 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22365210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1AR-Rev</a:t>
            </a:r>
            <a:r>
              <a:rPr lang="en-AU"/>
              <a:t> is published as ISO/IEC/IEEE 8802-1AR </a:t>
            </a:r>
            <a:br>
              <a:rPr lang="en-AU"/>
            </a:b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48260552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1AC/Cor-1</a:t>
            </a:r>
            <a:r>
              <a:rPr lang="en-AU"/>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425217684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sent to SC 6: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315149627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1AE-Rev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2874901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 6 of various new projects</a:t>
            </a:r>
          </a:p>
        </p:txBody>
      </p:sp>
      <p:sp>
        <p:nvSpPr>
          <p:cNvPr id="3" name="Content Placeholder 2"/>
          <p:cNvSpPr>
            <a:spLocks noGrp="1"/>
          </p:cNvSpPr>
          <p:nvPr>
            <p:ph idx="1"/>
          </p:nvPr>
        </p:nvSpPr>
        <p:spPr/>
        <p:txBody>
          <a:bodyPr/>
          <a:lstStyle/>
          <a:p>
            <a:pPr lvl="1"/>
            <a:r>
              <a:rPr lang="en-AU" dirty="0"/>
              <a:t>IEEE 802 has agreed to notify SC 6 when IEEE 802 starts new projects</a:t>
            </a:r>
          </a:p>
          <a:p>
            <a:pPr lvl="1"/>
            <a:r>
              <a:rPr lang="en-AU" dirty="0"/>
              <a:t>The benefit to IEEE 802 is that it might cause SC 6 members to participate in or contribute to IEEE 802 activities</a:t>
            </a:r>
          </a:p>
          <a:p>
            <a:pPr lvl="1"/>
            <a:r>
              <a:rPr lang="en-AU" dirty="0"/>
              <a:t>After the July 2024 plenary in Montréal, the IEEE 802 LMSC Recording Secretary notified (in N18289) the approval of:</a:t>
            </a:r>
          </a:p>
          <a:p>
            <a:pPr lvl="2"/>
            <a:r>
              <a:rPr lang="en-US" dirty="0">
                <a:effectLst/>
                <a:latin typeface="Arial" panose="020B0604020202020204" pitchFamily="34" charset="0"/>
              </a:rPr>
              <a:t>IEEE 802.3 Power cabling restrictions (PCR) Study Group</a:t>
            </a:r>
          </a:p>
          <a:p>
            <a:pPr lvl="2"/>
            <a:r>
              <a:rPr lang="en-US" dirty="0">
                <a:effectLst/>
                <a:latin typeface="Arial" panose="020B0604020202020204" pitchFamily="34" charset="0"/>
              </a:rPr>
              <a:t>IEEE 802.11 Enhanced Light Communications (ELC) Study Group</a:t>
            </a:r>
            <a:endParaRPr lang="en-AU" i="1"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3:2020 (802.11aj)</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16329326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4:2020 (802.11ak)</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327065229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5:2020 (802.11aq)</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214556396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1Xck</a:t>
            </a:r>
            <a:r>
              <a:rPr lang="en-AU"/>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420483707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25498353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802.1AE-2018/Cor1-2020 was published in Jun 2021</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165</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 6 for information in January, however we are considering NOT sending 802.1Qcx-2020 for adoption because it will be included in the IEEE 802.1Q-Revision project that is planning to start WG balloting very soon (and is expected to progress quickly). </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283270670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311479235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802.1Qcp-2018 was published as </a:t>
            </a:r>
            <a:r>
              <a:rPr lang="en-AU" sz="2400">
                <a:effectLst/>
                <a:latin typeface="+mj-lt"/>
                <a:ea typeface="Calibri" panose="020F0502020204030204" pitchFamily="34" charset="0"/>
              </a:rPr>
              <a:t>ISO/IEC/IEEE 8802-1Q:2020/AMD 2:2021 in Sep 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170742308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sent to SC 6: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2528079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a:xfrm>
            <a:off x="685800" y="2057400"/>
            <a:ext cx="7772400" cy="4114800"/>
          </a:xfrm>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1"/>
            <a:r>
              <a:rPr lang="en-AU" dirty="0" err="1"/>
              <a:t>iMeet</a:t>
            </a:r>
            <a:r>
              <a:rPr lang="en-AU" dirty="0"/>
              <a:t> also contains links to a </a:t>
            </a:r>
            <a:r>
              <a:rPr lang="en-AU" dirty="0">
                <a:hlinkClick r:id="rId3"/>
              </a:rPr>
              <a:t>document</a:t>
            </a:r>
            <a:r>
              <a:rPr lang="en-AU" dirty="0"/>
              <a:t> that explains processes for interactions between SC 6 &amp; IEEE 802:</a:t>
            </a:r>
          </a:p>
          <a:p>
            <a:pPr lvl="2"/>
            <a:r>
              <a:rPr lang="en-AU" dirty="0"/>
              <a:t>How does a WG send a liaison to SC 6?</a:t>
            </a:r>
          </a:p>
          <a:p>
            <a:pPr lvl="2"/>
            <a:r>
              <a:rPr lang="en-AU" dirty="0"/>
              <a:t>How does a WG send a document to SC 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a:t>
            </a:r>
            <a:r>
              <a:rPr lang="en-AU" dirty="0" err="1"/>
              <a:t>D'Ambrosia</a:t>
            </a:r>
            <a:r>
              <a:rPr lang="en-AU" dirty="0"/>
              <a:t> has developed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1AX-Rev</a:t>
            </a:r>
            <a:r>
              <a:rPr lang="en-AU"/>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351483189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802.1Qcc was published as </a:t>
            </a:r>
            <a:r>
              <a:rPr lang="en-AU" sz="2400">
                <a:effectLst/>
                <a:latin typeface="+mj-lt"/>
                <a:ea typeface="Calibri" panose="020F0502020204030204" pitchFamily="34" charset="0"/>
              </a:rPr>
              <a:t>ISO/IEC/IEEE 8802-1Q:2020/AMD 31:2021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73529566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1AS-Rev</a:t>
            </a:r>
            <a:r>
              <a:rPr lang="en-AU"/>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401948644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802.1CMde </a:t>
            </a:r>
            <a:r>
              <a:rPr lang="en-AU">
                <a:solidFill>
                  <a:schemeClr val="accent6"/>
                </a:solidFill>
                <a:latin typeface="+mj-lt"/>
              </a:rPr>
              <a:t>published </a:t>
            </a:r>
            <a:r>
              <a:rPr lang="en-US">
                <a:solidFill>
                  <a:schemeClr val="accent6"/>
                </a:solidFill>
                <a:latin typeface="+mj-lt"/>
              </a:rPr>
              <a:t>as ISO/IEC/IEEE 8802-1CM:2019/</a:t>
            </a:r>
            <a:r>
              <a:rPr lang="en-US" err="1">
                <a:solidFill>
                  <a:schemeClr val="accent6"/>
                </a:solidFill>
                <a:latin typeface="+mj-lt"/>
              </a:rPr>
              <a:t>Amd</a:t>
            </a:r>
            <a:r>
              <a:rPr lang="en-US">
                <a:solidFill>
                  <a:schemeClr val="accent6"/>
                </a:solidFill>
                <a:latin typeface="+mj-lt"/>
              </a:rPr>
              <a:t> 1:2021</a:t>
            </a:r>
            <a:endParaRPr lang="en-AU" b="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386434475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802.3cn-2019 was published as </a:t>
            </a:r>
            <a:r>
              <a:rPr lang="en-US"/>
              <a:t>ISO/IEC/IEEE 8802-3:2021/</a:t>
            </a:r>
            <a:r>
              <a:rPr lang="en-US" err="1"/>
              <a:t>Amd</a:t>
            </a:r>
            <a:r>
              <a:rPr lang="en-US"/>
              <a:t> 4:2021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220571891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802.3cq-2020 was published as </a:t>
            </a:r>
            <a:r>
              <a:rPr lang="en-US">
                <a:solidFill>
                  <a:schemeClr val="accent6"/>
                </a:solidFill>
              </a:rPr>
              <a:t>ISO/IEC/IEEE 8802-3:2021/</a:t>
            </a:r>
            <a:r>
              <a:rPr lang="en-US" err="1">
                <a:solidFill>
                  <a:schemeClr val="accent6"/>
                </a:solidFill>
              </a:rPr>
              <a:t>Amd</a:t>
            </a:r>
            <a:r>
              <a:rPr lang="en-US">
                <a:solidFill>
                  <a:schemeClr val="accent6"/>
                </a:solidFill>
              </a:rPr>
              <a:t> 6:2021 </a:t>
            </a:r>
            <a:endParaRPr lang="en-AU">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204982112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802.3cm-2020 was published as </a:t>
            </a:r>
            <a:r>
              <a:rPr lang="en-US">
                <a:solidFill>
                  <a:schemeClr val="accent6"/>
                </a:solidFill>
              </a:rPr>
              <a:t>ISO/IEC/IEEE 8802-3:2021/</a:t>
            </a:r>
            <a:r>
              <a:rPr lang="en-US" err="1">
                <a:solidFill>
                  <a:schemeClr val="accent6"/>
                </a:solidFill>
              </a:rPr>
              <a:t>Amd</a:t>
            </a:r>
            <a:r>
              <a:rPr lang="en-US">
                <a:solidFill>
                  <a:schemeClr val="accent6"/>
                </a:solidFill>
              </a:rPr>
              <a:t> 7:2021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3222481215"/>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802.3ch-2020 is published as </a:t>
            </a:r>
            <a:r>
              <a:rPr lang="en-US">
                <a:solidFill>
                  <a:schemeClr val="accent6"/>
                </a:solidFill>
              </a:rPr>
              <a:t>ISO/IEC/IEEE 8802-3:2021/</a:t>
            </a:r>
            <a:r>
              <a:rPr lang="en-US" err="1">
                <a:solidFill>
                  <a:schemeClr val="accent6"/>
                </a:solidFill>
              </a:rPr>
              <a:t>Amd</a:t>
            </a:r>
            <a:r>
              <a:rPr lang="en-US">
                <a:solidFill>
                  <a:schemeClr val="accent6"/>
                </a:solidFill>
              </a:rPr>
              <a:t> 8:2021 </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146292715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802.3.2-2019 </a:t>
            </a:r>
            <a:r>
              <a:rPr lang="en-AU">
                <a:solidFill>
                  <a:schemeClr val="accent6"/>
                </a:solidFill>
              </a:rPr>
              <a:t>was published as </a:t>
            </a:r>
            <a:r>
              <a:rPr lang="en-US">
                <a:solidFill>
                  <a:schemeClr val="accent6"/>
                </a:solidFill>
              </a:rPr>
              <a:t>ISO/IEC/IEEE 8802-3-2:2021:2021 </a:t>
            </a: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2729440237"/>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802.3cb-2018 is published as </a:t>
            </a:r>
            <a:r>
              <a:rPr lang="en-US"/>
              <a:t>ISO/IEC/IEEE 8802-3:2021/</a:t>
            </a:r>
            <a:r>
              <a:rPr lang="en-US" err="1"/>
              <a:t>Amd</a:t>
            </a:r>
            <a:r>
              <a:rPr lang="en-US"/>
              <a:t> 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2800384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108 standards through the PSDO adoption process, with 31 in-process</a:t>
            </a:r>
            <a:endParaRPr lang="en-AU" dirty="0">
              <a:solidFill>
                <a:srgbClr val="FF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86602590"/>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a:t>WG</a:t>
                      </a:r>
                    </a:p>
                  </a:txBody>
                  <a:tcPr/>
                </a:tc>
                <a:tc>
                  <a:txBody>
                    <a:bodyPr/>
                    <a:lstStyle/>
                    <a:p>
                      <a:pPr algn="ctr"/>
                      <a:r>
                        <a:rPr lang="en-AU"/>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52</a:t>
                      </a:r>
                    </a:p>
                  </a:txBody>
                  <a:tcPr/>
                </a:tc>
                <a:tc>
                  <a:txBody>
                    <a:bodyPr/>
                    <a:lstStyle/>
                    <a:p>
                      <a:pPr algn="ctr"/>
                      <a:r>
                        <a:rPr lang="en-US" dirty="0"/>
                        <a:t>15</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32</a:t>
                      </a:r>
                    </a:p>
                  </a:txBody>
                  <a:tcPr/>
                </a:tc>
                <a:tc>
                  <a:txBody>
                    <a:bodyPr/>
                    <a:lstStyle/>
                    <a:p>
                      <a:pPr algn="ctr"/>
                      <a:r>
                        <a:rPr lang="en-AU" dirty="0"/>
                        <a:t>8</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13</a:t>
                      </a:r>
                    </a:p>
                  </a:txBody>
                  <a:tcPr/>
                </a:tc>
                <a:tc>
                  <a:txBody>
                    <a:bodyPr/>
                    <a:lstStyle/>
                    <a:p>
                      <a:pPr algn="ctr"/>
                      <a:r>
                        <a:rPr lang="en-AU" dirty="0"/>
                        <a:t>0</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4</a:t>
                      </a:r>
                    </a:p>
                  </a:txBody>
                  <a:tcPr/>
                </a:tc>
                <a:tc>
                  <a:txBody>
                    <a:bodyPr/>
                    <a:lstStyle/>
                    <a:p>
                      <a:pPr algn="ctr"/>
                      <a:r>
                        <a:rPr lang="en-AU" dirty="0"/>
                        <a:t>7</a:t>
                      </a:r>
                    </a:p>
                  </a:txBody>
                  <a:tcPr/>
                </a:tc>
                <a:extLst>
                  <a:ext uri="{0D108BD9-81ED-4DB2-BD59-A6C34878D82A}">
                    <a16:rowId xmlns:a16="http://schemas.microsoft.com/office/drawing/2014/main" val="2187709932"/>
                  </a:ext>
                </a:extLst>
              </a:tr>
              <a:tr h="370840">
                <a:tc>
                  <a:txBody>
                    <a:bodyPr/>
                    <a:lstStyle/>
                    <a:p>
                      <a:pPr algn="ctr"/>
                      <a:r>
                        <a:rPr lang="en-AU" b="1"/>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a:t>All</a:t>
                      </a:r>
                    </a:p>
                  </a:txBody>
                  <a:tcPr/>
                </a:tc>
                <a:tc>
                  <a:txBody>
                    <a:bodyPr/>
                    <a:lstStyle/>
                    <a:p>
                      <a:pPr algn="ctr"/>
                      <a:r>
                        <a:rPr lang="en-AU" b="1" dirty="0"/>
                        <a:t>108</a:t>
                      </a:r>
                    </a:p>
                  </a:txBody>
                  <a:tcPr>
                    <a:lnT w="12700" cap="flat" cmpd="sng" algn="ctr">
                      <a:solidFill>
                        <a:schemeClr val="tx1"/>
                      </a:solidFill>
                      <a:prstDash val="solid"/>
                      <a:round/>
                      <a:headEnd type="none" w="med" len="med"/>
                      <a:tailEnd type="none" w="med" len="med"/>
                    </a:lnT>
                  </a:tcPr>
                </a:tc>
                <a:tc>
                  <a:txBody>
                    <a:bodyPr/>
                    <a:lstStyle/>
                    <a:p>
                      <a:pPr algn="ctr"/>
                      <a:r>
                        <a:rPr lang="en-US" b="1" dirty="0"/>
                        <a:t>30</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802.3bt-2018 is published as </a:t>
            </a:r>
            <a:r>
              <a:rPr lang="en-US"/>
              <a:t>ISO/IEC/IEEE 8802-3:2021/</a:t>
            </a:r>
            <a:r>
              <a:rPr lang="en-US" err="1"/>
              <a:t>Amd</a:t>
            </a:r>
            <a:r>
              <a:rPr lang="en-US"/>
              <a:t> 2:2021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2054734426"/>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802.3cd-2018 is published as </a:t>
            </a:r>
            <a:r>
              <a:rPr lang="en-US"/>
              <a:t>ISO/IEC/IEEE 8802-3:2021/</a:t>
            </a:r>
            <a:r>
              <a:rPr lang="en-US" err="1"/>
              <a:t>Amd</a:t>
            </a:r>
            <a:r>
              <a:rPr lang="en-US"/>
              <a:t> 3:2021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390960923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802.3cg-2019 is published as </a:t>
            </a:r>
            <a:r>
              <a:rPr lang="en-US"/>
              <a:t>ISO/IEC/IEEE 8802-3:2021/</a:t>
            </a:r>
            <a:r>
              <a:rPr lang="en-US" err="1"/>
              <a:t>Amd</a:t>
            </a:r>
            <a:r>
              <a:rPr lang="en-US"/>
              <a:t> 5:2021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399963472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solidFill>
                  <a:schemeClr val="accent6"/>
                </a:solidFill>
              </a:rPr>
              <a:t>IEEE 802.3ca-2020 is published as </a:t>
            </a:r>
            <a:r>
              <a:rPr lang="en-US">
                <a:solidFill>
                  <a:schemeClr val="accent6"/>
                </a:solidFill>
              </a:rPr>
              <a:t>ISO/IEC/IEEE 8802-3:2021/</a:t>
            </a:r>
            <a:r>
              <a:rPr lang="en-US" err="1">
                <a:solidFill>
                  <a:schemeClr val="accent6"/>
                </a:solidFill>
              </a:rPr>
              <a:t>Amd</a:t>
            </a:r>
            <a:r>
              <a:rPr lang="en-US">
                <a:solidFill>
                  <a:schemeClr val="accent6"/>
                </a:solidFill>
              </a:rPr>
              <a:t> 9:2021</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2924383250"/>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802.1X-2020 was published as </a:t>
            </a:r>
            <a:r>
              <a:rPr lang="en-AU">
                <a:latin typeface="+mj-lt"/>
                <a:ea typeface="Calibri" panose="020F0502020204030204" pitchFamily="34" charset="0"/>
              </a:rPr>
              <a:t>ISO/IEC/IEEE 8802-1X:2021</a:t>
            </a:r>
            <a:endParaRPr lang="en-AU"/>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A </a:t>
            </a:r>
            <a:r>
              <a:rPr lang="en-AU" dirty="0">
                <a:hlinkClick r:id="rId2"/>
              </a:rPr>
              <a:t>response</a:t>
            </a:r>
            <a:r>
              <a:rPr lang="en-AU" dirty="0"/>
              <a:t> was sent in Mar 2022 (N17741)</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355252743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1CS</a:t>
            </a:r>
            <a:r>
              <a:rPr lang="en-AU" dirty="0"/>
              <a:t> FDIS ballot passed on 4 Jun 2022</a:t>
            </a:r>
          </a:p>
          <a:p>
            <a:pPr lvl="2"/>
            <a:r>
              <a:rPr lang="en-AU" dirty="0"/>
              <a:t>Passed 9/0/10</a:t>
            </a:r>
          </a:p>
          <a:p>
            <a:pPr lvl="1"/>
            <a:r>
              <a:rPr lang="en-AU" dirty="0"/>
              <a:t>Published as </a:t>
            </a:r>
            <a:r>
              <a:rPr lang="en-AU" sz="1800" dirty="0">
                <a:effectLst/>
                <a:latin typeface="Calibri" panose="020F0502020204030204" pitchFamily="34" charset="0"/>
                <a:ea typeface="Calibri" panose="020F0502020204030204" pitchFamily="34" charset="0"/>
              </a:rPr>
              <a:t>ISO/IEC/IEEE 8802-1CS:2022</a:t>
            </a:r>
            <a:endParaRPr lang="en-AU" dirty="0">
              <a:solidFill>
                <a:srgbClr val="FF0000"/>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201100134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802.3cr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802.3cr FDIS ballot passed on 4 Jun 2022</a:t>
            </a:r>
          </a:p>
          <a:p>
            <a:pPr lvl="2"/>
            <a:r>
              <a:rPr lang="en-AU" dirty="0"/>
              <a:t>Passed 9/0/10</a:t>
            </a:r>
            <a:endParaRPr lang="en-US" dirty="0"/>
          </a:p>
          <a:p>
            <a:pPr lvl="1"/>
            <a:r>
              <a:rPr lang="en-US" dirty="0"/>
              <a:t>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2429731674"/>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802.3cu has been published</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802.3cu FDIS ballot passed on 4 Jun 2022</a:t>
            </a:r>
          </a:p>
          <a:p>
            <a:pPr lvl="2"/>
            <a:r>
              <a:rPr lang="en-AU" dirty="0"/>
              <a:t>Passed 9/0/10 </a:t>
            </a:r>
          </a:p>
          <a:p>
            <a:pPr lvl="1"/>
            <a:r>
              <a:rPr lang="en-US" dirty="0"/>
              <a:t>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1833389301"/>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802.22-2019 has been published</a:t>
            </a: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a:t>
            </a:r>
          </a:p>
          <a:p>
            <a:pPr lvl="3"/>
            <a:r>
              <a:rPr lang="en-AU" dirty="0"/>
              <a:t>Comment resolution was sent in late Dec 2020 (N17405)</a:t>
            </a:r>
          </a:p>
          <a:p>
            <a:r>
              <a:rPr lang="en-AU" dirty="0"/>
              <a:t>FDIS ballot: </a:t>
            </a:r>
            <a:r>
              <a:rPr lang="en-AU" dirty="0">
                <a:solidFill>
                  <a:srgbClr val="00B050"/>
                </a:solidFill>
              </a:rPr>
              <a:t>passed &amp; published &amp; response sent</a:t>
            </a:r>
          </a:p>
          <a:p>
            <a:pPr lvl="1"/>
            <a:r>
              <a:rPr lang="en-AU" dirty="0"/>
              <a:t>IEEE 802.22-2019 FDIS ballot passed on 18 Mar 2022 (</a:t>
            </a:r>
            <a:r>
              <a:rPr lang="en-AU" dirty="0">
                <a:latin typeface="+mj-lt"/>
              </a:rPr>
              <a:t>N</a:t>
            </a:r>
            <a:r>
              <a:rPr lang="en-AU" sz="1800" dirty="0">
                <a:effectLst/>
                <a:latin typeface="+mj-lt"/>
                <a:ea typeface="Calibri" panose="020F0502020204030204" pitchFamily="34" charset="0"/>
              </a:rPr>
              <a:t>17685</a:t>
            </a:r>
            <a:r>
              <a:rPr lang="en-AU" sz="1800" dirty="0">
                <a:solidFill>
                  <a:srgbClr val="222222"/>
                </a:solidFill>
                <a:effectLst/>
                <a:latin typeface="Arial" panose="020B0604020202020204" pitchFamily="34" charset="0"/>
                <a:ea typeface="Calibri" panose="020F0502020204030204" pitchFamily="34" charset="0"/>
              </a:rPr>
              <a:t>)</a:t>
            </a:r>
            <a:endParaRPr lang="en-AU" dirty="0"/>
          </a:p>
          <a:p>
            <a:pPr lvl="2"/>
            <a:r>
              <a:rPr lang="en-AU" dirty="0"/>
              <a:t>Passed 9/1/9</a:t>
            </a:r>
          </a:p>
          <a:p>
            <a:pPr lvl="2"/>
            <a:r>
              <a:rPr lang="en-AU" dirty="0"/>
              <a:t>China NB voted “no” with a repeat of the previous comment</a:t>
            </a:r>
          </a:p>
          <a:p>
            <a:pPr lvl="2"/>
            <a:r>
              <a:rPr lang="en-AU" dirty="0"/>
              <a:t>A proposed response was liaised in Aug 2022 (see </a:t>
            </a:r>
            <a:r>
              <a:rPr lang="en-AU" dirty="0">
                <a:effectLst/>
                <a:latin typeface="+mj-lt"/>
                <a:ea typeface="Calibri" panose="020F0502020204030204" pitchFamily="34" charset="0"/>
                <a:hlinkClick r:id="rId2"/>
              </a:rPr>
              <a:t>11-22-0806-02</a:t>
            </a:r>
            <a:r>
              <a:rPr lang="en-AU" dirty="0">
                <a:effectLst/>
                <a:latin typeface="+mj-lt"/>
                <a:ea typeface="Calibri" panose="020F0502020204030204" pitchFamily="34" charset="0"/>
              </a:rPr>
              <a:t>) (N</a:t>
            </a:r>
            <a:r>
              <a:rPr lang="en-AU" dirty="0">
                <a:latin typeface="+mj-lt"/>
                <a:ea typeface="Calibri" panose="020F0502020204030204" pitchFamily="34" charset="0"/>
              </a:rPr>
              <a:t>17855</a:t>
            </a:r>
            <a:r>
              <a:rPr lang="en-AU" dirty="0">
                <a:effectLst/>
                <a:latin typeface="+mj-lt"/>
                <a:ea typeface="Calibri" panose="020F0502020204030204" pitchFamily="34" charset="0"/>
              </a:rPr>
              <a:t>)</a:t>
            </a:r>
            <a:endParaRPr lang="en-AU" dirty="0"/>
          </a:p>
          <a:p>
            <a:pPr lvl="1"/>
            <a:r>
              <a:rPr lang="en-US" dirty="0"/>
              <a:t>Published as ISO/IEC/IEEE 8802-22:2022</a:t>
            </a:r>
            <a:endParaRPr lang="en-AU" dirty="0"/>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1169263738"/>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Routing Packets in IEEE 802.15.4 Dynamically Changing Wireless Networks</a:t>
            </a:r>
            <a:br>
              <a:rPr lang="en-AU">
                <a:solidFill>
                  <a:schemeClr val="accent6"/>
                </a:solidFill>
              </a:rPr>
            </a:br>
            <a:r>
              <a:rPr lang="en-AU">
                <a:solidFill>
                  <a:schemeClr val="accent6"/>
                </a:solidFill>
              </a:rPr>
              <a:t>IEEE 802.15.10-2017 will not be submitted into the PSDO process</a:t>
            </a:r>
            <a:br>
              <a:rPr lang="en-AU">
                <a:solidFill>
                  <a:schemeClr val="accent6"/>
                </a:solidFill>
              </a:rPr>
            </a:br>
            <a:endParaRPr lang="en-AU">
              <a:solidFill>
                <a:schemeClr val="accent6"/>
              </a:solidFill>
            </a:endParaRPr>
          </a:p>
        </p:txBody>
      </p:sp>
      <p:sp>
        <p:nvSpPr>
          <p:cNvPr id="10" name="Content Placeholder 9"/>
          <p:cNvSpPr>
            <a:spLocks noGrp="1"/>
          </p:cNvSpPr>
          <p:nvPr>
            <p:ph idx="1"/>
          </p:nvPr>
        </p:nvSpPr>
        <p:spPr/>
        <p:txBody>
          <a:bodyPr/>
          <a:lstStyle/>
          <a:p>
            <a:r>
              <a:rPr lang="en-AU" dirty="0"/>
              <a:t> Drafts sent to SC 6: </a:t>
            </a:r>
            <a:r>
              <a:rPr lang="en-AU" dirty="0">
                <a:solidFill>
                  <a:srgbClr val="00B050"/>
                </a:solidFill>
              </a:rPr>
              <a:t>no need</a:t>
            </a:r>
          </a:p>
          <a:p>
            <a:pPr lvl="1"/>
            <a:r>
              <a:rPr lang="en-AU" dirty="0"/>
              <a:t>(Sep 2022) It was suggested that 802.15.10 (and 10a) be submitted into PSDO process – however, it is a recommended practice, which is not covered by PSDO agreement</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spTree>
    <p:extLst>
      <p:ext uri="{BB962C8B-B14F-4D97-AF65-F5344CB8AC3E}">
        <p14:creationId xmlns:p14="http://schemas.microsoft.com/office/powerpoint/2010/main" val="4249945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52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10444">
                <a:tc>
                  <a:txBody>
                    <a:bodyPr/>
                    <a:lstStyle/>
                    <a:p>
                      <a:r>
                        <a:rPr lang="en-AU" sz="1600" b="0"/>
                        <a:t>802</a:t>
                      </a:r>
                      <a:endParaRPr lang="en-AU" sz="1600" b="0">
                        <a:latin typeface="+mj-lt"/>
                        <a:cs typeface="Arial" panose="020B0604020202020204" pitchFamily="34" charset="0"/>
                      </a:endParaRPr>
                    </a:p>
                  </a:txBody>
                  <a:tcPr marL="115147" marR="115147"/>
                </a:tc>
                <a:tc>
                  <a:txBody>
                    <a:bodyPr/>
                    <a:lstStyle/>
                    <a:p>
                      <a:pPr algn="ctr"/>
                      <a:r>
                        <a:rPr lang="en-AU" sz="1600" b="0" kern="1200">
                          <a:solidFill>
                            <a:srgbClr val="00B050"/>
                          </a:solidFill>
                        </a:rPr>
                        <a:t>Oct 2014</a:t>
                      </a:r>
                      <a:endParaRPr lang="en-AU" sz="1600" b="0" kern="120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Nov 2015</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a:t>802.1X</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a:t>802.1AE</a:t>
                      </a:r>
                    </a:p>
                  </a:txBody>
                  <a:tcPr marL="115147" marR="115147"/>
                </a:tc>
                <a:tc>
                  <a:txBody>
                    <a:bodyPr/>
                    <a:lstStyle/>
                    <a:p>
                      <a:pPr algn="ctr"/>
                      <a:r>
                        <a:rPr lang="en-AU" sz="1600" b="0" baseline="0">
                          <a:solidFill>
                            <a:srgbClr val="00B050"/>
                          </a:solidFill>
                        </a:rPr>
                        <a:t>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a:t>802.1AB</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a:t>802.1AR</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a:t>802.1AS</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a:t>
                      </a:r>
                      <a:r>
                        <a:rPr lang="en-AU" sz="1600" b="0" baseline="0">
                          <a:solidFill>
                            <a:srgbClr val="00B050"/>
                          </a:solidFill>
                        </a:rPr>
                        <a:t>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solidFill>
                  <a:schemeClr val="accent6"/>
                </a:solidFill>
              </a:rPr>
              <a:t>IEEE 802.11-2020 FDIS passed, a response liaised &amp; published</a:t>
            </a:r>
          </a:p>
        </p:txBody>
      </p:sp>
      <p:sp>
        <p:nvSpPr>
          <p:cNvPr id="10" name="Content Placeholder 9"/>
          <p:cNvSpPr>
            <a:spLocks noGrp="1"/>
          </p:cNvSpPr>
          <p:nvPr>
            <p:ph idx="1"/>
          </p:nvPr>
        </p:nvSpPr>
        <p:spPr>
          <a:xfrm>
            <a:off x="685800" y="1447800"/>
            <a:ext cx="8229600" cy="4114800"/>
          </a:xfrm>
        </p:spPr>
        <p:txBody>
          <a:bodyPr/>
          <a:lstStyle/>
          <a:p>
            <a:r>
              <a:rPr lang="en-AU" dirty="0"/>
              <a:t>Drafts sent to SC 6: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11-2020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liaised in Aug 2021 (N17600)</a:t>
            </a:r>
            <a:endParaRPr lang="en-AU" dirty="0"/>
          </a:p>
          <a:p>
            <a:r>
              <a:rPr lang="en-AU" dirty="0"/>
              <a:t>FDIS ballot: </a:t>
            </a:r>
            <a:r>
              <a:rPr lang="en-AU" dirty="0">
                <a:solidFill>
                  <a:srgbClr val="00B050"/>
                </a:solidFill>
              </a:rPr>
              <a:t>passed, response sent &amp; published</a:t>
            </a:r>
          </a:p>
          <a:p>
            <a:pPr lvl="1"/>
            <a:r>
              <a:rPr lang="en-AU" dirty="0"/>
              <a:t> </a:t>
            </a:r>
            <a:r>
              <a:rPr lang="en-AU" dirty="0">
                <a:cs typeface="Arial" panose="020B0604020202020204" pitchFamily="34" charset="0"/>
              </a:rPr>
              <a:t>802.11-2020</a:t>
            </a:r>
            <a:r>
              <a:rPr lang="en-AU" dirty="0"/>
              <a:t> FDIS ballot passed on 23 Jun 2022 (N17748)</a:t>
            </a:r>
          </a:p>
          <a:p>
            <a:pPr lvl="2"/>
            <a:r>
              <a:rPr lang="en-AU" dirty="0"/>
              <a:t>Passed 8/2/8, negative votes from Japan NB &amp; China NB</a:t>
            </a:r>
          </a:p>
          <a:p>
            <a:pPr lvl="2"/>
            <a:r>
              <a:rPr lang="en-AU" dirty="0"/>
              <a:t>Technical responses were </a:t>
            </a:r>
            <a:r>
              <a:rPr lang="en-AU" dirty="0">
                <a:latin typeface="+mj-lt"/>
              </a:rPr>
              <a:t>liaised (N17853) in Jul 2022</a:t>
            </a:r>
          </a:p>
          <a:p>
            <a:pPr lvl="2"/>
            <a:r>
              <a:rPr lang="en-AU" dirty="0"/>
              <a:t>Japan NB’s IPR related, non tech comments need to be dealt with by ISO staff</a:t>
            </a:r>
          </a:p>
          <a:p>
            <a:pPr lvl="1"/>
            <a:r>
              <a:rPr lang="en-AU" dirty="0"/>
              <a:t>It has been published as ISO/IEC/IEEE 802-11:2022 (July 2022)</a:t>
            </a:r>
          </a:p>
          <a:p>
            <a:endParaRPr lang="en-AU" dirty="0"/>
          </a:p>
        </p:txBody>
      </p:sp>
      <p:sp>
        <p:nvSpPr>
          <p:cNvPr id="5" name="Footer Placeholder 4"/>
          <p:cNvSpPr>
            <a:spLocks noGrp="1"/>
          </p:cNvSpPr>
          <p:nvPr>
            <p:ph type="ftr" sz="quarter" idx="10"/>
          </p:nvPr>
        </p:nvSpPr>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2394495177"/>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Power over Ethernet</a:t>
            </a:r>
            <a:br>
              <a:rPr lang="en-AU"/>
            </a:br>
            <a:r>
              <a:rPr lang="en-AU"/>
              <a:t>IEEE 802.3cv has been published as </a:t>
            </a:r>
            <a:r>
              <a:rPr lang="en-US"/>
              <a:t>ISO/IEC/IEEE 8802-3:2021/</a:t>
            </a:r>
            <a:r>
              <a:rPr lang="en-US" err="1"/>
              <a:t>Amd</a:t>
            </a:r>
            <a:r>
              <a:rPr lang="en-US"/>
              <a:t> 12:2022</a:t>
            </a:r>
            <a:br>
              <a:rPr lang="en-AU">
                <a:solidFill>
                  <a:schemeClr val="accent2"/>
                </a:solidFill>
              </a:rPr>
            </a:br>
            <a:endParaRPr lang="en-AU">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802.3cv</a:t>
            </a:r>
            <a:r>
              <a:rPr lang="en-AU" dirty="0"/>
              <a:t> FDIS ballot passed on 1 Sep 2022 (N17849)</a:t>
            </a:r>
          </a:p>
          <a:p>
            <a:pPr lvl="2"/>
            <a:r>
              <a:rPr lang="en-AU" dirty="0"/>
              <a:t>Passed 10/1/8, negative vote China NB (same security comments)</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12:2022</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191</a:t>
            </a:fld>
            <a:endParaRPr lang="en-US"/>
          </a:p>
        </p:txBody>
      </p:sp>
    </p:spTree>
    <p:extLst>
      <p:ext uri="{BB962C8B-B14F-4D97-AF65-F5344CB8AC3E}">
        <p14:creationId xmlns:p14="http://schemas.microsoft.com/office/powerpoint/2010/main" val="2857470031"/>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Operation over DWDM Systems</a:t>
            </a:r>
            <a:br>
              <a:rPr lang="en-US"/>
            </a:br>
            <a:r>
              <a:rPr lang="en-AU"/>
              <a:t>IEEE 802.3ct published as </a:t>
            </a:r>
            <a:r>
              <a:rPr lang="en-US"/>
              <a:t>ISO/IEC/IEEE 8802-3:2021/</a:t>
            </a:r>
            <a:r>
              <a:rPr lang="en-US" err="1"/>
              <a:t>Amd</a:t>
            </a:r>
            <a:r>
              <a:rPr lang="en-US"/>
              <a:t> 13:2022</a:t>
            </a:r>
            <a:endParaRPr lang="en-AU">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802.3ct</a:t>
            </a:r>
            <a:r>
              <a:rPr lang="en-AU" dirty="0"/>
              <a:t> FDIS ballot passed on 2 Sep 2022 (N17844)</a:t>
            </a:r>
          </a:p>
          <a:p>
            <a:pPr lvl="2"/>
            <a:r>
              <a:rPr lang="en-AU" dirty="0"/>
              <a:t>Passed 10/1/8, negative vote China NB (same security comments as 802.3cv/cp, even incorrectly references 802.3cp)</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13:2022</a:t>
            </a:r>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192</a:t>
            </a:fld>
            <a:endParaRPr lang="en-US"/>
          </a:p>
        </p:txBody>
      </p:sp>
    </p:spTree>
    <p:extLst>
      <p:ext uri="{BB962C8B-B14F-4D97-AF65-F5344CB8AC3E}">
        <p14:creationId xmlns:p14="http://schemas.microsoft.com/office/powerpoint/2010/main" val="284687464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Bidirectional 10 Gb/s, 25 Gb/s, and 50 Gb/s Optical Access PHYs</a:t>
            </a:r>
            <a:br>
              <a:rPr lang="en-US" dirty="0"/>
            </a:br>
            <a:r>
              <a:rPr lang="en-AU" dirty="0"/>
              <a:t>IEEE 802.3cp published as </a:t>
            </a:r>
            <a:r>
              <a:rPr lang="en-US" dirty="0"/>
              <a:t>ISO/IEC/IEEE 8802-3:2021/</a:t>
            </a:r>
            <a:r>
              <a:rPr lang="en-US" dirty="0" err="1"/>
              <a:t>Amd</a:t>
            </a:r>
            <a:r>
              <a:rPr lang="en-US" dirty="0"/>
              <a:t> 14:2022</a:t>
            </a: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802.3cp</a:t>
            </a:r>
            <a:r>
              <a:rPr lang="en-AU" dirty="0"/>
              <a:t> FDIS ballot passed on 2 Sep 2022 (N17846)</a:t>
            </a:r>
          </a:p>
          <a:p>
            <a:pPr lvl="2"/>
            <a:r>
              <a:rPr lang="en-AU" dirty="0"/>
              <a:t>Passed 10/1/8, negative vote China NB (same security comments as 802.3cv)</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14:2022</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193</a:t>
            </a:fld>
            <a:endParaRPr lang="en-US"/>
          </a:p>
        </p:txBody>
      </p:sp>
    </p:spTree>
    <p:extLst>
      <p:ext uri="{BB962C8B-B14F-4D97-AF65-F5344CB8AC3E}">
        <p14:creationId xmlns:p14="http://schemas.microsoft.com/office/powerpoint/2010/main" val="383576773"/>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7FBE-14F5-2E26-B641-88383301E809}"/>
              </a:ext>
            </a:extLst>
          </p:cNvPr>
          <p:cNvSpPr>
            <a:spLocks noGrp="1"/>
          </p:cNvSpPr>
          <p:nvPr>
            <p:ph type="title"/>
          </p:nvPr>
        </p:nvSpPr>
        <p:spPr/>
        <p:txBody>
          <a:bodyPr/>
          <a:lstStyle/>
          <a:p>
            <a:r>
              <a:rPr lang="en-AU" dirty="0"/>
              <a:t>A number of ISO/IEC/IEEE standards are subject to systematic review</a:t>
            </a:r>
          </a:p>
        </p:txBody>
      </p:sp>
      <p:sp>
        <p:nvSpPr>
          <p:cNvPr id="3" name="Content Placeholder 2">
            <a:extLst>
              <a:ext uri="{FF2B5EF4-FFF2-40B4-BE49-F238E27FC236}">
                <a16:creationId xmlns:a16="http://schemas.microsoft.com/office/drawing/2014/main" id="{E1A49BA4-477F-2D01-9A5E-3BFFC13E78E2}"/>
              </a:ext>
            </a:extLst>
          </p:cNvPr>
          <p:cNvSpPr>
            <a:spLocks noGrp="1"/>
          </p:cNvSpPr>
          <p:nvPr>
            <p:ph idx="1"/>
          </p:nvPr>
        </p:nvSpPr>
        <p:spPr/>
        <p:txBody>
          <a:bodyPr/>
          <a:lstStyle/>
          <a:p>
            <a:r>
              <a:rPr lang="en-AU" dirty="0"/>
              <a:t>Systematic review ballots</a:t>
            </a:r>
          </a:p>
          <a:p>
            <a:pPr lvl="1"/>
            <a:r>
              <a:rPr lang="de-DE" dirty="0">
                <a:latin typeface="+mj-lt"/>
              </a:rPr>
              <a:t>ISO/IEC/IEEE 8802-1AB:2017 SR was </a:t>
            </a:r>
            <a:r>
              <a:rPr lang="de-DE" dirty="0" err="1">
                <a:latin typeface="+mj-lt"/>
              </a:rPr>
              <a:t>confirmed</a:t>
            </a:r>
            <a:r>
              <a:rPr lang="de-DE" dirty="0">
                <a:latin typeface="+mj-lt"/>
              </a:rPr>
              <a:t> on 2 </a:t>
            </a:r>
            <a:r>
              <a:rPr lang="de-DE" dirty="0" err="1">
                <a:latin typeface="+mj-lt"/>
              </a:rPr>
              <a:t>Dec</a:t>
            </a:r>
            <a:r>
              <a:rPr lang="de-DE" dirty="0">
                <a:latin typeface="+mj-lt"/>
              </a:rPr>
              <a:t> 2022</a:t>
            </a:r>
          </a:p>
          <a:p>
            <a:pPr lvl="2"/>
            <a:r>
              <a:rPr lang="de-DE" dirty="0">
                <a:latin typeface="+mj-lt"/>
              </a:rPr>
              <a:t>The China NB </a:t>
            </a:r>
            <a:r>
              <a:rPr lang="de-DE" dirty="0" err="1">
                <a:latin typeface="+mj-lt"/>
              </a:rPr>
              <a:t>commented</a:t>
            </a:r>
            <a:r>
              <a:rPr lang="de-DE" dirty="0">
                <a:latin typeface="+mj-lt"/>
              </a:rPr>
              <a:t> </a:t>
            </a:r>
            <a:r>
              <a:rPr lang="de-DE" dirty="0" err="1">
                <a:latin typeface="+mj-lt"/>
              </a:rPr>
              <a:t>about</a:t>
            </a:r>
            <a:r>
              <a:rPr lang="de-DE" dirty="0">
                <a:latin typeface="+mj-lt"/>
              </a:rPr>
              <a:t> </a:t>
            </a:r>
            <a:r>
              <a:rPr lang="de-DE" dirty="0" err="1">
                <a:latin typeface="+mj-lt"/>
              </a:rPr>
              <a:t>security</a:t>
            </a:r>
            <a:r>
              <a:rPr lang="de-DE" dirty="0">
                <a:latin typeface="+mj-lt"/>
              </a:rPr>
              <a:t> </a:t>
            </a:r>
            <a:r>
              <a:rPr lang="de-DE" dirty="0" err="1">
                <a:latin typeface="+mj-lt"/>
              </a:rPr>
              <a:t>of</a:t>
            </a:r>
            <a:r>
              <a:rPr lang="de-DE" dirty="0">
                <a:latin typeface="+mj-lt"/>
              </a:rPr>
              <a:t> </a:t>
            </a:r>
            <a:r>
              <a:rPr lang="de-DE" dirty="0" err="1">
                <a:latin typeface="+mj-lt"/>
              </a:rPr>
              <a:t>the</a:t>
            </a:r>
            <a:r>
              <a:rPr lang="de-DE" dirty="0">
                <a:latin typeface="+mj-lt"/>
              </a:rPr>
              <a:t> IS, “T</a:t>
            </a:r>
            <a:r>
              <a:rPr lang="en-US" b="0" i="1" dirty="0">
                <a:effectLst/>
                <a:latin typeface="+mj-lt"/>
              </a:rPr>
              <a:t>his standard shall be used together with IEEE 802.1X and IEEE 802.1AE standards with</a:t>
            </a:r>
            <a:br>
              <a:rPr lang="en-US" i="1" dirty="0">
                <a:latin typeface="+mj-lt"/>
              </a:rPr>
            </a:br>
            <a:r>
              <a:rPr lang="en-US" b="0" i="1" dirty="0">
                <a:effectLst/>
                <a:latin typeface="+mj-lt"/>
              </a:rPr>
              <a:t>security defects, it should no longer be valid</a:t>
            </a:r>
            <a:r>
              <a:rPr lang="en-US" b="0" i="0" dirty="0">
                <a:effectLst/>
                <a:latin typeface="+mj-lt"/>
              </a:rPr>
              <a:t>”</a:t>
            </a:r>
          </a:p>
          <a:p>
            <a:pPr lvl="2"/>
            <a:r>
              <a:rPr lang="en-US" dirty="0">
                <a:latin typeface="+mj-lt"/>
              </a:rPr>
              <a:t>However, the China NB also commented, “</a:t>
            </a:r>
            <a:r>
              <a:rPr lang="en-US" i="1" dirty="0">
                <a:latin typeface="+mj-lt"/>
              </a:rPr>
              <a:t>Th</a:t>
            </a:r>
            <a:r>
              <a:rPr lang="en-US" b="0" i="1" dirty="0">
                <a:effectLst/>
                <a:latin typeface="+mj-lt"/>
              </a:rPr>
              <a:t>is international standard is being modified and adopted as the national standard of China, and the state of the national standard of China is under approval.</a:t>
            </a:r>
            <a:r>
              <a:rPr lang="en-US" b="0" i="0" dirty="0">
                <a:effectLst/>
                <a:latin typeface="+mj-lt"/>
              </a:rPr>
              <a:t>” …</a:t>
            </a:r>
          </a:p>
          <a:p>
            <a:pPr lvl="2"/>
            <a:r>
              <a:rPr lang="en-US" dirty="0">
                <a:latin typeface="+mj-lt"/>
              </a:rPr>
              <a:t>… </a:t>
            </a:r>
            <a:r>
              <a:rPr lang="en-US" b="0" i="0" dirty="0">
                <a:effectLst/>
                <a:latin typeface="+mj-lt"/>
              </a:rPr>
              <a:t>with the modifications specified as, “</a:t>
            </a:r>
            <a:r>
              <a:rPr lang="en-US" b="0" i="1" dirty="0">
                <a:effectLst/>
                <a:latin typeface="+mj-lt"/>
              </a:rPr>
              <a:t>China's national standards modify the security mechanism of this international standards</a:t>
            </a:r>
            <a:r>
              <a:rPr lang="en-US" b="0" dirty="0">
                <a:effectLst/>
                <a:latin typeface="+mj-lt"/>
              </a:rPr>
              <a:t>”</a:t>
            </a:r>
          </a:p>
          <a:p>
            <a:pPr lvl="2"/>
            <a:r>
              <a:rPr lang="en-US" dirty="0">
                <a:latin typeface="+mj-lt"/>
              </a:rPr>
              <a:t>IEEE has notified ISO as any national body must seek permission from IEEE to modify an IEEE standard adopted by ISO under the PSDO agreement</a:t>
            </a:r>
            <a:endParaRPr lang="en-AU" dirty="0">
              <a:latin typeface="+mj-lt"/>
            </a:endParaRPr>
          </a:p>
        </p:txBody>
      </p:sp>
      <p:sp>
        <p:nvSpPr>
          <p:cNvPr id="4" name="Footer Placeholder 3">
            <a:extLst>
              <a:ext uri="{FF2B5EF4-FFF2-40B4-BE49-F238E27FC236}">
                <a16:creationId xmlns:a16="http://schemas.microsoft.com/office/drawing/2014/main" id="{FB409B43-4B5B-929C-CAAD-5FE497235F97}"/>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8889BFF6-E4AC-9899-65D9-B5931BB1604B}"/>
              </a:ext>
            </a:extLst>
          </p:cNvPr>
          <p:cNvSpPr>
            <a:spLocks noGrp="1"/>
          </p:cNvSpPr>
          <p:nvPr>
            <p:ph type="sldNum" sz="quarter" idx="11"/>
          </p:nvPr>
        </p:nvSpPr>
        <p:spPr/>
        <p:txBody>
          <a:bodyPr/>
          <a:lstStyle/>
          <a:p>
            <a:r>
              <a:rPr lang="en-US" dirty="0"/>
              <a:t>Slide </a:t>
            </a:r>
            <a:fld id="{EF4002E7-DB4D-4CC3-8382-1939D19420D8}" type="slidenum">
              <a:rPr lang="en-US" smtClean="0"/>
              <a:pPr/>
              <a:t>194</a:t>
            </a:fld>
            <a:endParaRPr lang="en-US" dirty="0"/>
          </a:p>
        </p:txBody>
      </p:sp>
    </p:spTree>
    <p:extLst>
      <p:ext uri="{BB962C8B-B14F-4D97-AF65-F5344CB8AC3E}">
        <p14:creationId xmlns:p14="http://schemas.microsoft.com/office/powerpoint/2010/main" val="3303965819"/>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Frame Replication &amp; Elimination for Reliability: Extended Stream Identification Functions</a:t>
            </a:r>
            <a:br>
              <a:rPr lang="en-AU" sz="1600" dirty="0"/>
            </a:br>
            <a:r>
              <a:rPr lang="en-AU" dirty="0"/>
              <a:t>IEEE 802.1CBdb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802.1CBdb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802.1CBdb 60-day ballot passed on 14 Jun 2022 (N17750)</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802.1CBdb FDIS ballot passed on 16 Jan 23 (N17949)</a:t>
            </a:r>
          </a:p>
          <a:p>
            <a:pPr lvl="2"/>
            <a:r>
              <a:rPr lang="en-AU" dirty="0"/>
              <a:t>Passed 9/0/10</a:t>
            </a:r>
          </a:p>
          <a:p>
            <a:pPr lvl="2"/>
            <a:r>
              <a:rPr lang="en-AU" dirty="0"/>
              <a:t>No comments</a:t>
            </a:r>
            <a:endParaRPr lang="en-US" b="1" dirty="0"/>
          </a:p>
          <a:p>
            <a:pPr lvl="1"/>
            <a:r>
              <a:rPr lang="en-US" dirty="0"/>
              <a:t>P</a:t>
            </a:r>
            <a:r>
              <a:rPr lang="en-US" b="0" dirty="0"/>
              <a:t>ublished as ISO/IEC/IEEE 8802-1CB:2019/</a:t>
            </a:r>
            <a:r>
              <a:rPr lang="en-US" b="0" dirty="0" err="1"/>
              <a:t>Amd</a:t>
            </a:r>
            <a:r>
              <a:rPr lang="en-US" b="0" dirty="0"/>
              <a:t> 2:2023</a:t>
            </a:r>
            <a:endParaRPr lang="en-AU" b="0" dirty="0">
              <a:solidFill>
                <a:schemeClr val="accent2"/>
              </a:solidFill>
            </a:endParaRPr>
          </a:p>
          <a:p>
            <a:pPr>
              <a:buFont typeface="Arial" panose="020B0604020202020204" pitchFamily="34" charset="0"/>
              <a:buChar char="•"/>
            </a:pP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195</a:t>
            </a:fld>
            <a:endParaRPr lang="en-US"/>
          </a:p>
        </p:txBody>
      </p:sp>
    </p:spTree>
    <p:extLst>
      <p:ext uri="{BB962C8B-B14F-4D97-AF65-F5344CB8AC3E}">
        <p14:creationId xmlns:p14="http://schemas.microsoft.com/office/powerpoint/2010/main" val="2248122105"/>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Information model, YANG data model, &amp; management information base module</a:t>
            </a:r>
            <a:br>
              <a:rPr lang="en-US" dirty="0"/>
            </a:br>
            <a:r>
              <a:rPr lang="en-AU" dirty="0"/>
              <a:t>IEEE 802.1CBcv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802.1CBcv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802.1CBcv 60-day ballot passed on 14 Jun 22 (N17749)</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802.1CBcv FDIS ballot passed on 16 Jan 20 (N17950)</a:t>
            </a:r>
          </a:p>
          <a:p>
            <a:pPr lvl="2"/>
            <a:r>
              <a:rPr lang="en-AU" dirty="0"/>
              <a:t>Passed 9/0/10</a:t>
            </a:r>
          </a:p>
          <a:p>
            <a:pPr lvl="2"/>
            <a:r>
              <a:rPr lang="en-AU" dirty="0"/>
              <a:t>No comments</a:t>
            </a:r>
            <a:endParaRPr lang="en-US" dirty="0"/>
          </a:p>
          <a:p>
            <a:pPr lvl="1"/>
            <a:r>
              <a:rPr lang="en-US" dirty="0"/>
              <a:t>Published as ISO/IEC/IEEE 8802-1CB:2019/</a:t>
            </a:r>
            <a:r>
              <a:rPr lang="en-US" dirty="0" err="1"/>
              <a:t>Amd</a:t>
            </a:r>
            <a:r>
              <a:rPr lang="en-US" dirty="0"/>
              <a:t> 1:2023</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196</a:t>
            </a:fld>
            <a:endParaRPr lang="en-US"/>
          </a:p>
        </p:txBody>
      </p:sp>
    </p:spTree>
    <p:extLst>
      <p:ext uri="{BB962C8B-B14F-4D97-AF65-F5344CB8AC3E}">
        <p14:creationId xmlns:p14="http://schemas.microsoft.com/office/powerpoint/2010/main" val="1343134646"/>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Audio Video Bridging (AVB) Systems</a:t>
            </a:r>
            <a:br>
              <a:rPr lang="en-US" sz="1600" dirty="0">
                <a:effectLst/>
                <a:latin typeface="Calibri" panose="020F0502020204030204" pitchFamily="34" charset="0"/>
                <a:ea typeface="Calibri" panose="020F0502020204030204" pitchFamily="34" charset="0"/>
              </a:rPr>
            </a:br>
            <a:r>
              <a:rPr lang="en-AU" dirty="0"/>
              <a:t>IEEE 802.1BA-Rev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802.1BA-Rev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802.1BA 60-day ballot passed on 24 Jun 2022 (N17847)</a:t>
            </a:r>
          </a:p>
          <a:p>
            <a:pPr lvl="2"/>
            <a:r>
              <a:rPr lang="en-AU" dirty="0"/>
              <a:t>Passed 8/0/11 on need for ISO standard</a:t>
            </a:r>
          </a:p>
          <a:p>
            <a:pPr lvl="2"/>
            <a:r>
              <a:rPr lang="en-AU" dirty="0"/>
              <a:t>Passed 7/1/10 on support for submission to FDIS</a:t>
            </a:r>
          </a:p>
          <a:p>
            <a:pPr lvl="1"/>
            <a:r>
              <a:rPr lang="en-AU" dirty="0"/>
              <a:t>China NB voted “no: with usual security related comments</a:t>
            </a:r>
          </a:p>
          <a:p>
            <a:pPr lvl="2"/>
            <a:r>
              <a:rPr lang="en-AU" dirty="0"/>
              <a:t>A response was sent in Jul 2022 (N17852)</a:t>
            </a:r>
          </a:p>
          <a:p>
            <a:r>
              <a:rPr lang="en-AU" dirty="0"/>
              <a:t>FDIS ballot: </a:t>
            </a:r>
            <a:r>
              <a:rPr lang="en-AU" dirty="0">
                <a:solidFill>
                  <a:schemeClr val="accent2"/>
                </a:solidFill>
              </a:rPr>
              <a:t>closed 24 Mar 2023</a:t>
            </a:r>
          </a:p>
          <a:p>
            <a:pPr lvl="1"/>
            <a:r>
              <a:rPr lang="en-US" b="0" dirty="0"/>
              <a:t>One negative from the China NB for the usual reason (see </a:t>
            </a:r>
            <a:r>
              <a:rPr lang="en-US" dirty="0"/>
              <a:t>N18054)</a:t>
            </a:r>
            <a:r>
              <a:rPr lang="en-US" b="0" dirty="0"/>
              <a:t>. Response to be recycled after approval during the July plenary.</a:t>
            </a:r>
          </a:p>
          <a:p>
            <a:pPr lvl="1"/>
            <a:r>
              <a:rPr lang="en-US" b="0" dirty="0"/>
              <a:t>Was published as ISO/IEC/IEEE 8802-1BA:2023 in March 2023</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197</a:t>
            </a:fld>
            <a:endParaRPr lang="en-US"/>
          </a:p>
        </p:txBody>
      </p:sp>
    </p:spTree>
    <p:extLst>
      <p:ext uri="{BB962C8B-B14F-4D97-AF65-F5344CB8AC3E}">
        <p14:creationId xmlns:p14="http://schemas.microsoft.com/office/powerpoint/2010/main" val="339522926"/>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MAC Service Definition: Support for IEEE Std 802.15.3</a:t>
            </a:r>
            <a:br>
              <a:rPr lang="en-AU" dirty="0"/>
            </a:br>
            <a:r>
              <a:rPr lang="en-AU" dirty="0"/>
              <a:t>IEEE 802.1ACct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802.1ACct D2.0 </a:t>
            </a:r>
            <a:r>
              <a:rPr lang="en-US" dirty="0"/>
              <a:t>was liaised for information on 23 Sep 2021 (N17614)</a:t>
            </a:r>
          </a:p>
          <a:p>
            <a:r>
              <a:rPr lang="en-US" dirty="0"/>
              <a:t>60-day</a:t>
            </a:r>
            <a:r>
              <a:rPr lang="en-AU" dirty="0"/>
              <a:t> pre-ballot: </a:t>
            </a:r>
            <a:r>
              <a:rPr lang="en-AU" dirty="0">
                <a:solidFill>
                  <a:srgbClr val="00B050"/>
                </a:solidFill>
              </a:rPr>
              <a:t>passed &amp; response sent</a:t>
            </a:r>
          </a:p>
          <a:p>
            <a:pPr lvl="1"/>
            <a:r>
              <a:rPr lang="en-AU" dirty="0"/>
              <a:t>802.1ACct 60-day ballot passed on 10 Apr 2022 (N17703)</a:t>
            </a:r>
          </a:p>
          <a:p>
            <a:pPr lvl="2"/>
            <a:r>
              <a:rPr lang="en-AU" dirty="0"/>
              <a:t>Passed 8/0/11 on need for ISO standard</a:t>
            </a:r>
          </a:p>
          <a:p>
            <a:pPr lvl="2"/>
            <a:r>
              <a:rPr lang="en-AU" dirty="0"/>
              <a:t>Passed 7/1/11 on support for submission to FDIS </a:t>
            </a:r>
          </a:p>
          <a:p>
            <a:pPr lvl="1"/>
            <a:r>
              <a:rPr lang="en-AU" dirty="0"/>
              <a:t>China NB had usual comments that needed a response</a:t>
            </a:r>
          </a:p>
          <a:p>
            <a:pPr lvl="2"/>
            <a:r>
              <a:rPr lang="en-AU" dirty="0"/>
              <a:t>A response was sent in Jul 2022 (N17856)</a:t>
            </a:r>
          </a:p>
          <a:p>
            <a:r>
              <a:rPr lang="en-AU" dirty="0"/>
              <a:t>FDIS ballot: </a:t>
            </a:r>
            <a:r>
              <a:rPr lang="en-AU" dirty="0">
                <a:solidFill>
                  <a:schemeClr val="accent2"/>
                </a:solidFill>
              </a:rPr>
              <a:t>closed 24 Mar 2023</a:t>
            </a:r>
          </a:p>
          <a:p>
            <a:pPr lvl="1"/>
            <a:r>
              <a:rPr lang="en-US" b="0" dirty="0"/>
              <a:t>Passed with repeated comments from the China NB (see </a:t>
            </a:r>
            <a:r>
              <a:rPr lang="en-US" dirty="0"/>
              <a:t>N18055). Repeated response to be sent after approval during July plenary.</a:t>
            </a:r>
            <a:endParaRPr lang="en-US" b="0" dirty="0"/>
          </a:p>
          <a:p>
            <a:pPr lvl="1"/>
            <a:r>
              <a:rPr lang="en-US" b="0" dirty="0"/>
              <a:t>Has been published as ISO/IEC/IEEE 8802-1AC:2018/</a:t>
            </a:r>
            <a:r>
              <a:rPr lang="en-US" b="0" dirty="0" err="1"/>
              <a:t>Amd</a:t>
            </a:r>
            <a:r>
              <a:rPr lang="en-US" b="0" dirty="0"/>
              <a:t> 1:2023</a:t>
            </a:r>
            <a:endParaRPr lang="en-AU" b="0"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198</a:t>
            </a:fld>
            <a:endParaRPr lang="en-US"/>
          </a:p>
        </p:txBody>
      </p:sp>
    </p:spTree>
    <p:extLst>
      <p:ext uri="{BB962C8B-B14F-4D97-AF65-F5344CB8AC3E}">
        <p14:creationId xmlns:p14="http://schemas.microsoft.com/office/powerpoint/2010/main" val="256175289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802.15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it-IT" dirty="0"/>
              <a:t>ISO/IEC/IEEE 8802-15-4:2018 – </a:t>
            </a:r>
            <a:r>
              <a:rPr lang="en-US" dirty="0"/>
              <a:t>closed </a:t>
            </a:r>
            <a:r>
              <a:rPr lang="it-IT" dirty="0"/>
              <a:t>4 June 2023</a:t>
            </a:r>
          </a:p>
          <a:p>
            <a:pPr lvl="2"/>
            <a:r>
              <a:rPr lang="it-IT" dirty="0"/>
              <a:t>Vote 6/0/0/1/12/0 </a:t>
            </a:r>
            <a:r>
              <a:rPr lang="en-US" dirty="0"/>
              <a:t>(Confirm/Revise/Withdraw/Abst1/Abst2/Stabilize) (N18086)</a:t>
            </a:r>
            <a:endParaRPr lang="en-AU" dirty="0"/>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199</a:t>
            </a:fld>
            <a:endParaRPr lang="en-US"/>
          </a:p>
        </p:txBody>
      </p:sp>
    </p:spTree>
    <p:extLst>
      <p:ext uri="{BB962C8B-B14F-4D97-AF65-F5344CB8AC3E}">
        <p14:creationId xmlns:p14="http://schemas.microsoft.com/office/powerpoint/2010/main" val="3259996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November 2024</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81B19452-AD8F-4A10-B8E5-1701707FC4DF}"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52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a:t>802.1Qbu</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a:t>802.1Qbz</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a:latin typeface="+mj-lt"/>
                          <a:cs typeface="Arial" panose="020B0604020202020204" pitchFamily="34" charset="0"/>
                        </a:rPr>
                        <a:t>802.1Qcd</a:t>
                      </a:r>
                      <a:endParaRPr lang="en-AU" sz="1600" b="0"/>
                    </a:p>
                  </a:txBody>
                  <a:tcPr marL="115147" marR="115147"/>
                </a:tc>
                <a:tc>
                  <a:txBody>
                    <a:bodyPr/>
                    <a:lstStyle/>
                    <a:p>
                      <a:pPr algn="ctr"/>
                      <a:r>
                        <a:rPr lang="en-AU" sz="1600" b="0">
                          <a:solidFill>
                            <a:srgbClr val="00B050"/>
                          </a:solidFill>
                        </a:rPr>
                        <a:t>Oct</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a:t>802.1Q-Cor1</a:t>
                      </a:r>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dk1"/>
                          </a:solidFill>
                          <a:latin typeface="+mn-lt"/>
                          <a:ea typeface="+mn-ea"/>
                          <a:cs typeface="+mn-cs"/>
                        </a:rPr>
                        <a:t>802.1AC-Rev</a:t>
                      </a:r>
                    </a:p>
                  </a:txBody>
                  <a:tcPr marL="115147" marR="0"/>
                </a:tc>
                <a:tc>
                  <a:txBody>
                    <a:bodyPr/>
                    <a:lstStyle/>
                    <a:p>
                      <a:pPr algn="ctr"/>
                      <a:r>
                        <a:rPr lang="en-AU" sz="1600" b="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a:t>802d</a:t>
                      </a:r>
                    </a:p>
                  </a:txBody>
                  <a:tcPr marL="115147" marR="0"/>
                </a:tc>
                <a:tc>
                  <a:txBody>
                    <a:bodyPr/>
                    <a:lstStyle/>
                    <a:p>
                      <a:pPr algn="ctr"/>
                      <a:r>
                        <a:rPr lang="en-AU" sz="1600" b="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a:t>802.1AX/Cor1 </a:t>
                      </a:r>
                      <a:endParaRPr lang="en-AU" sz="1600" b="0"/>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a:t>802.1AEcg</a:t>
                      </a:r>
                    </a:p>
                  </a:txBody>
                  <a:tcPr marL="115147" marR="0"/>
                </a:tc>
                <a:tc>
                  <a:txBody>
                    <a:bodyPr/>
                    <a:lstStyle/>
                    <a:p>
                      <a:pPr algn="ctr"/>
                      <a:r>
                        <a:rPr lang="en-AU" sz="1600" b="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8802-1AC:2018 – closed 3 September 2023</a:t>
            </a:r>
          </a:p>
          <a:p>
            <a:pPr lvl="2"/>
            <a:r>
              <a:rPr lang="en-US" dirty="0"/>
              <a:t>Vote 6/0/1/1/11/0 (Confirm/Revise/Withdraw/Abst1/Abst2/Stabilize) (N18109)</a:t>
            </a:r>
          </a:p>
          <a:p>
            <a:pPr lvl="2"/>
            <a:r>
              <a:rPr lang="en-US" dirty="0"/>
              <a:t>Votes to confirm from: Canada, Japan, South Korea, [Nigeria], Ukraine, United Kingdom, and United States</a:t>
            </a:r>
          </a:p>
          <a:p>
            <a:pPr lvl="2"/>
            <a:r>
              <a:rPr lang="en-US" dirty="0"/>
              <a:t>The vote to withdraw came from the China National Body (based on reliance on the IEEE 802.11(!) architecture and IEEE 802.1AE)</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200</a:t>
            </a:fld>
            <a:endParaRPr lang="en-US"/>
          </a:p>
        </p:txBody>
      </p:sp>
    </p:spTree>
    <p:extLst>
      <p:ext uri="{BB962C8B-B14F-4D97-AF65-F5344CB8AC3E}">
        <p14:creationId xmlns:p14="http://schemas.microsoft.com/office/powerpoint/2010/main" val="1230500218"/>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t>MAC Connectivity Discovery: YANG Data Model</a:t>
            </a:r>
            <a:br>
              <a:rPr lang="en-AU" dirty="0"/>
            </a:br>
            <a:r>
              <a:rPr lang="en-AU" dirty="0"/>
              <a:t>IEEE 802.1ABcu passed FDIS ballot in June 2023</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802.1ABcu </a:t>
            </a:r>
            <a:r>
              <a:rPr lang="en-US" dirty="0"/>
              <a:t>D2.0 was sent for information on 23 Jul 2021 (N17613)</a:t>
            </a:r>
          </a:p>
          <a:p>
            <a:r>
              <a:rPr lang="en-US" dirty="0"/>
              <a:t>60-day</a:t>
            </a:r>
            <a:r>
              <a:rPr lang="en-AU" dirty="0"/>
              <a:t> pre-ballot: </a:t>
            </a:r>
            <a:r>
              <a:rPr lang="en-AU" dirty="0">
                <a:solidFill>
                  <a:srgbClr val="00B050"/>
                </a:solidFill>
              </a:rPr>
              <a:t>passed</a:t>
            </a:r>
          </a:p>
          <a:p>
            <a:pPr lvl="1"/>
            <a:r>
              <a:rPr lang="en-AU" dirty="0"/>
              <a:t>802.1ABcu 60-day ballot passed on 22 Jul 2022 (N17845)</a:t>
            </a:r>
          </a:p>
          <a:p>
            <a:pPr lvl="2"/>
            <a:r>
              <a:rPr lang="en-AU" dirty="0"/>
              <a:t>Passed 7/0/12 on need for ISO standard</a:t>
            </a:r>
          </a:p>
          <a:p>
            <a:pPr lvl="2"/>
            <a:r>
              <a:rPr lang="en-AU" dirty="0"/>
              <a:t>Passed 7/0/12 on support for submission to FDIS </a:t>
            </a:r>
          </a:p>
          <a:p>
            <a:r>
              <a:rPr lang="en-AU" dirty="0"/>
              <a:t>FDIS ballot: </a:t>
            </a:r>
            <a:r>
              <a:rPr lang="en-AU" dirty="0">
                <a:solidFill>
                  <a:srgbClr val="00B050"/>
                </a:solidFill>
              </a:rPr>
              <a:t>passed</a:t>
            </a:r>
          </a:p>
          <a:p>
            <a:pPr marL="173038" indent="-173038">
              <a:buFont typeface="Arial" panose="020B0604020202020204" pitchFamily="34" charset="0"/>
              <a:buChar char="•"/>
            </a:pPr>
            <a:r>
              <a:rPr lang="en-AU" b="0" dirty="0"/>
              <a:t>802.1ABcu 5-month FDIS ballot passed on 21 June 2023 (N18088)</a:t>
            </a:r>
          </a:p>
          <a:p>
            <a:pPr lvl="2"/>
            <a:r>
              <a:rPr lang="en-AU" dirty="0">
                <a:solidFill>
                  <a:srgbClr val="000000"/>
                </a:solidFill>
              </a:rPr>
              <a:t>Passed 10/0/9 without comments</a:t>
            </a:r>
            <a:endParaRPr lang="en-AU" b="0" dirty="0"/>
          </a:p>
          <a:p>
            <a:pPr lvl="1"/>
            <a:r>
              <a:rPr lang="en-US" b="0" dirty="0"/>
              <a:t>Has been published as ISO/IEC/IEEE 8802-1AB:2017/</a:t>
            </a:r>
            <a:r>
              <a:rPr lang="en-US" b="0" dirty="0" err="1"/>
              <a:t>Amd</a:t>
            </a:r>
            <a:r>
              <a:rPr lang="en-US" b="0" dirty="0"/>
              <a:t> 1:2023</a:t>
            </a:r>
            <a:endParaRPr lang="en-US" b="0"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201</a:t>
            </a:fld>
            <a:endParaRPr lang="en-US"/>
          </a:p>
        </p:txBody>
      </p:sp>
    </p:spTree>
    <p:extLst>
      <p:ext uri="{BB962C8B-B14F-4D97-AF65-F5344CB8AC3E}">
        <p14:creationId xmlns:p14="http://schemas.microsoft.com/office/powerpoint/2010/main" val="3755482795"/>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Support for Multi-frame Protocol Data Units</a:t>
            </a:r>
            <a:br>
              <a:rPr lang="en-AU" dirty="0"/>
            </a:br>
            <a:r>
              <a:rPr lang="en-AU" dirty="0"/>
              <a:t>IEEE 802.1ABdh passed FDIS ballot in June 2023</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802.1ABdh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802.1ABdh 60-day ballot passed on 22 Jul 2022 (N17848)</a:t>
            </a:r>
          </a:p>
          <a:p>
            <a:pPr lvl="2"/>
            <a:r>
              <a:rPr lang="en-AU" dirty="0"/>
              <a:t>Passed 7/0/12 on need for ISO standard</a:t>
            </a:r>
          </a:p>
          <a:p>
            <a:pPr lvl="2"/>
            <a:r>
              <a:rPr lang="en-AU" dirty="0"/>
              <a:t>Passed 7/0/12 on support for submission to FDIS </a:t>
            </a:r>
            <a:endParaRPr lang="en-AU" dirty="0">
              <a:solidFill>
                <a:schemeClr val="accent2"/>
              </a:solidFill>
            </a:endParaRPr>
          </a:p>
          <a:p>
            <a:r>
              <a:rPr lang="en-AU" dirty="0"/>
              <a:t>FDIS ballot: </a:t>
            </a:r>
            <a:r>
              <a:rPr lang="en-AU" dirty="0">
                <a:solidFill>
                  <a:srgbClr val="00B050"/>
                </a:solidFill>
              </a:rPr>
              <a:t>passed 21 June 2023</a:t>
            </a:r>
          </a:p>
          <a:p>
            <a:pPr lvl="1"/>
            <a:r>
              <a:rPr lang="en-US" dirty="0"/>
              <a:t>802.1ABdh 5-month FDIS ballot passed on 21 June 2023 (N18087)</a:t>
            </a:r>
          </a:p>
          <a:p>
            <a:pPr lvl="2"/>
            <a:r>
              <a:rPr lang="en-US" dirty="0"/>
              <a:t>Passed 10/0/9 without comments</a:t>
            </a:r>
          </a:p>
          <a:p>
            <a:pPr lvl="1"/>
            <a:r>
              <a:rPr lang="en-US" dirty="0"/>
              <a:t>Has been published as ISO/IEC/IEEE 8802-1AB:2017/</a:t>
            </a:r>
            <a:r>
              <a:rPr lang="en-US" dirty="0" err="1"/>
              <a:t>Amd</a:t>
            </a:r>
            <a:r>
              <a:rPr lang="en-US" dirty="0"/>
              <a:t> 2:2023</a:t>
            </a:r>
          </a:p>
          <a:p>
            <a:pPr lvl="2"/>
            <a:endParaRPr lang="en-US"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202</a:t>
            </a:fld>
            <a:endParaRPr lang="en-US"/>
          </a:p>
        </p:txBody>
      </p:sp>
    </p:spTree>
    <p:extLst>
      <p:ext uri="{BB962C8B-B14F-4D97-AF65-F5344CB8AC3E}">
        <p14:creationId xmlns:p14="http://schemas.microsoft.com/office/powerpoint/2010/main" val="2234238361"/>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versions of two IEEE 802.21 standards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8802-21:2018 – closed 3 September 2023</a:t>
            </a:r>
          </a:p>
          <a:p>
            <a:pPr lvl="2"/>
            <a:r>
              <a:rPr lang="en-US" dirty="0"/>
              <a:t>Vote 6/0/0/1/12/0 (Confirm/Revise/Withdraw/Abst1/Abst2/Stabilize) (N18110)</a:t>
            </a:r>
          </a:p>
          <a:p>
            <a:pPr lvl="1"/>
            <a:r>
              <a:rPr lang="en-US" dirty="0"/>
              <a:t>ISO/IEC/IEEE 8802-21-1:2018 – closed 3 September 2023</a:t>
            </a:r>
          </a:p>
          <a:p>
            <a:pPr lvl="2"/>
            <a:r>
              <a:rPr lang="en-US" dirty="0"/>
              <a:t>Vote 6/0/0/1/12/0 (Confirm/Revise/Withdraw/Abst1/Abst2/Stabilize) (N18111)</a:t>
            </a:r>
          </a:p>
          <a:p>
            <a:pPr lvl="2"/>
            <a:r>
              <a:rPr lang="en-US" dirty="0"/>
              <a:t>In favor were Canada, Japan, South Korea, [Nigeria], Ukraine, United Kingdom, and United States.</a:t>
            </a:r>
          </a:p>
          <a:p>
            <a:pPr lvl="2"/>
            <a:r>
              <a:rPr lang="en-US" dirty="0"/>
              <a:t>The China National Body voted for withdrawal (owing to reliance on IEEE 802.1X)</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203</a:t>
            </a:fld>
            <a:endParaRPr lang="en-US"/>
          </a:p>
        </p:txBody>
      </p:sp>
    </p:spTree>
    <p:extLst>
      <p:ext uri="{BB962C8B-B14F-4D97-AF65-F5344CB8AC3E}">
        <p14:creationId xmlns:p14="http://schemas.microsoft.com/office/powerpoint/2010/main" val="181258793"/>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31BD301-6DCC-A4CC-43AF-75C4B5E95424}"/>
              </a:ext>
            </a:extLst>
          </p:cNvPr>
          <p:cNvSpPr>
            <a:spLocks noGrp="1"/>
          </p:cNvSpPr>
          <p:nvPr>
            <p:ph type="title"/>
          </p:nvPr>
        </p:nvSpPr>
        <p:spPr/>
        <p:txBody>
          <a:bodyPr/>
          <a:lstStyle/>
          <a:p>
            <a:r>
              <a:rPr lang="en-AU" dirty="0"/>
              <a:t>The AG4 convenor sent IEEE 802 a request in relation to MCS issues in Ethernet</a:t>
            </a:r>
          </a:p>
        </p:txBody>
      </p:sp>
      <p:sp>
        <p:nvSpPr>
          <p:cNvPr id="3" name="Content Placeholder 2">
            <a:extLst>
              <a:ext uri="{FF2B5EF4-FFF2-40B4-BE49-F238E27FC236}">
                <a16:creationId xmlns:a16="http://schemas.microsoft.com/office/drawing/2014/main" id="{EC29D4A4-BC83-18EB-DAE8-E752F7471591}"/>
              </a:ext>
            </a:extLst>
          </p:cNvPr>
          <p:cNvSpPr>
            <a:spLocks noGrp="1"/>
          </p:cNvSpPr>
          <p:nvPr>
            <p:ph idx="1"/>
          </p:nvPr>
        </p:nvSpPr>
        <p:spPr/>
        <p:txBody>
          <a:bodyPr/>
          <a:lstStyle/>
          <a:p>
            <a:pPr lvl="1"/>
            <a:r>
              <a:rPr lang="en-AU" dirty="0"/>
              <a:t>The convenor (Kingston Zhang - </a:t>
            </a:r>
            <a:r>
              <a:rPr lang="en-AU" dirty="0">
                <a:hlinkClick r:id="rId2"/>
              </a:rPr>
              <a:t>kingston_zhang1999@126.com</a:t>
            </a:r>
            <a:r>
              <a:rPr lang="en-AU" dirty="0"/>
              <a:t>) of ISO/IEC JTC 1/SC 6 AG4 sent the following</a:t>
            </a:r>
          </a:p>
          <a:p>
            <a:pPr lvl="2"/>
            <a:r>
              <a:rPr lang="en-AU" i="1" dirty="0"/>
              <a:t>As the convenor of ISO/IEC JTC 1/SC 6 advisory group 4 on MCS Innovation (AG 4), I am writing to ask for your attention to the activities of AG 4 since its foundation on July 1, 2022. The group has held two meetings and a third meeting is scheduled for 15 Feb. 2023. On 4 Oct. 2022, SC 6 Secretariat issued a call for AG 4 membership registration (6N17860), but IEEE has not registered delegate in the group. </a:t>
            </a:r>
          </a:p>
          <a:p>
            <a:pPr lvl="2"/>
            <a:r>
              <a:rPr lang="en-AU" i="1" dirty="0"/>
              <a:t>AG 4 is formed based on the constructive discussions between SC 6 and IEEE on WLAN MCS challenges. In the </a:t>
            </a:r>
            <a:r>
              <a:rPr lang="en-AU" i="1" dirty="0" err="1"/>
              <a:t>ToR</a:t>
            </a:r>
            <a:r>
              <a:rPr lang="en-AU" i="1" dirty="0"/>
              <a:t>, AG 4 needs to extend the scope of the MCS deficiency analysis to other representative application fields.  During the second meeting, LAN (Ethernet) MCS challenge is seen as a significant field for study. If a contribution is received on this subject, I will add it to the agenda of the third meeting. IEEE's participation in the discussion will be very beneficial</a:t>
            </a:r>
          </a:p>
          <a:p>
            <a:pPr lvl="1"/>
            <a:r>
              <a:rPr lang="en-AU" dirty="0"/>
              <a:t>See following pages for context</a:t>
            </a:r>
          </a:p>
          <a:p>
            <a:endParaRPr lang="en-AU" dirty="0"/>
          </a:p>
        </p:txBody>
      </p:sp>
      <p:sp>
        <p:nvSpPr>
          <p:cNvPr id="4" name="Footer Placeholder 3">
            <a:extLst>
              <a:ext uri="{FF2B5EF4-FFF2-40B4-BE49-F238E27FC236}">
                <a16:creationId xmlns:a16="http://schemas.microsoft.com/office/drawing/2014/main" id="{D0F6DACA-E8A1-F44B-3CC0-85B2E9EDC6A1}"/>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6BB55560-EBA7-CE4D-D2CB-7CBD652E47C9}"/>
              </a:ext>
            </a:extLst>
          </p:cNvPr>
          <p:cNvSpPr>
            <a:spLocks noGrp="1"/>
          </p:cNvSpPr>
          <p:nvPr>
            <p:ph type="sldNum" sz="quarter" idx="11"/>
          </p:nvPr>
        </p:nvSpPr>
        <p:spPr/>
        <p:txBody>
          <a:bodyPr/>
          <a:lstStyle/>
          <a:p>
            <a:r>
              <a:rPr lang="en-US"/>
              <a:t>Slide </a:t>
            </a:r>
            <a:fld id="{EF4002E7-DB4D-4CC3-8382-1939D19420D8}" type="slidenum">
              <a:rPr lang="en-US" smtClean="0"/>
              <a:pPr/>
              <a:t>204</a:t>
            </a:fld>
            <a:endParaRPr lang="en-US"/>
          </a:p>
        </p:txBody>
      </p:sp>
    </p:spTree>
    <p:extLst>
      <p:ext uri="{BB962C8B-B14F-4D97-AF65-F5344CB8AC3E}">
        <p14:creationId xmlns:p14="http://schemas.microsoft.com/office/powerpoint/2010/main" val="4165921765"/>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LS sent in response to the HK NB submission WG1 N289 was discussed by SC 6/WG 1 in Feb 2022</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err="1"/>
              <a:t>wrt</a:t>
            </a:r>
            <a:r>
              <a:rPr lang="en-AU" dirty="0"/>
              <a: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 6 start a research program on “</a:t>
            </a:r>
            <a:r>
              <a:rPr lang="en-AU" i="1" dirty="0"/>
              <a:t>the challenges of MCS schemes and the ways to continuously improve efficiencies of communication and network systems</a:t>
            </a:r>
            <a:r>
              <a:rPr lang="en-AU" dirty="0"/>
              <a:t>” </a:t>
            </a:r>
          </a:p>
          <a:p>
            <a:pPr lvl="1"/>
            <a:r>
              <a:rPr lang="en-AU" dirty="0"/>
              <a:t>The 802.11 WG and 802 EC subsequently approved a LS</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2"/>
              </a:rPr>
              <a:t>11-21-1450-06</a:t>
            </a:r>
            <a:r>
              <a:rPr lang="en-AU" dirty="0"/>
              <a:t> (WG1 N297 and N17619)</a:t>
            </a:r>
          </a:p>
          <a:p>
            <a:pPr lvl="1"/>
            <a:r>
              <a:rPr lang="en-AU" dirty="0"/>
              <a:t>The LS was discussed at the SC 6/WG 1 meeting in Feb 2022</a:t>
            </a:r>
          </a:p>
          <a:p>
            <a:pPr lvl="2"/>
            <a:r>
              <a:rPr lang="en-AU" dirty="0"/>
              <a:t>It was agreed the labelling issue was minor and/or trivial</a:t>
            </a:r>
          </a:p>
          <a:p>
            <a:pPr lvl="2"/>
            <a:r>
              <a:rPr lang="en-AU" dirty="0"/>
              <a:t>China NB stated they intended to propose a research project on QAM mechanisms</a:t>
            </a:r>
          </a:p>
          <a:p>
            <a:pPr lvl="2"/>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205</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11" name="Object 10">
                        <a:extLst>
                          <a:ext uri="{FF2B5EF4-FFF2-40B4-BE49-F238E27FC236}">
                            <a16:creationId xmlns:a16="http://schemas.microsoft.com/office/drawing/2014/main" id="{622F8EC5-EF50-49B7-8331-F93A56274075}"/>
                          </a:ext>
                        </a:extLst>
                      </p:cNvPr>
                      <p:cNvPicPr/>
                      <p:nvPr/>
                    </p:nvPicPr>
                    <p:blipFill>
                      <a:blip/>
                      <a:stretch>
                        <a:fillRect/>
                      </a:stretch>
                    </p:blipFill>
                    <p:spPr>
                      <a:xfrm>
                        <a:off x="6477000" y="2133600"/>
                        <a:ext cx="914400" cy="806450"/>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5938A27F-E5CC-1DFC-70FC-9DCBF422DBDA}"/>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3089607879"/>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a:t>The HK NB proposal an Advisory Group on </a:t>
            </a:r>
            <a:r>
              <a:rPr lang="en-AU" i="1"/>
              <a:t>MCS Innovation</a:t>
            </a:r>
            <a:r>
              <a:rPr lang="en-AU"/>
              <a:t> has been accepted?</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latin typeface="+mj-lt"/>
              </a:rPr>
              <a:t>The HK NB submitted a document in late Mar 2022 proposing an Advisory Group on </a:t>
            </a:r>
            <a:r>
              <a:rPr lang="en-AU" i="1" dirty="0">
                <a:latin typeface="+mj-lt"/>
              </a:rPr>
              <a:t>MCS Innovation</a:t>
            </a:r>
          </a:p>
          <a:p>
            <a:pPr lvl="2"/>
            <a:r>
              <a:rPr lang="en-AU" dirty="0">
                <a:latin typeface="+mj-lt"/>
              </a:rPr>
              <a:t>See N</a:t>
            </a:r>
            <a:r>
              <a:rPr lang="en-AU" dirty="0">
                <a:effectLst/>
                <a:latin typeface="+mj-lt"/>
                <a:ea typeface="Times New Roman" panose="02020603050405020304" pitchFamily="18" charset="0"/>
                <a:cs typeface="Calibri" panose="020F0502020204030204" pitchFamily="34" charset="0"/>
              </a:rPr>
              <a:t>17684</a:t>
            </a:r>
          </a:p>
          <a:p>
            <a:pPr lvl="1"/>
            <a:r>
              <a:rPr lang="en-AU" dirty="0">
                <a:latin typeface="+mj-lt"/>
              </a:rPr>
              <a:t>In July 2022, SC 6 approved the </a:t>
            </a:r>
            <a:r>
              <a:rPr lang="en-US" sz="1800" i="1" dirty="0">
                <a:effectLst/>
                <a:latin typeface="+mj-lt"/>
                <a:ea typeface="Batang" panose="02030600000101010101" pitchFamily="18" charset="-127"/>
              </a:rPr>
              <a:t>Establishment of a SC 6 Advisory Group on MCS Innovation</a:t>
            </a:r>
          </a:p>
          <a:p>
            <a:pPr lvl="2"/>
            <a:r>
              <a:rPr lang="en-US" dirty="0">
                <a:latin typeface="+mj-lt"/>
                <a:ea typeface="Batang" panose="02030600000101010101" pitchFamily="18" charset="-127"/>
              </a:rPr>
              <a:t>See </a:t>
            </a:r>
            <a:r>
              <a:rPr lang="en-AU" dirty="0">
                <a:latin typeface="+mj-lt"/>
              </a:rPr>
              <a:t>N</a:t>
            </a:r>
            <a:r>
              <a:rPr lang="en-AU" dirty="0">
                <a:effectLst/>
                <a:latin typeface="+mj-lt"/>
                <a:ea typeface="Times New Roman" panose="02020603050405020304" pitchFamily="18" charset="0"/>
                <a:cs typeface="Calibri" panose="020F0502020204030204" pitchFamily="34" charset="0"/>
              </a:rPr>
              <a:t>17817 for summary</a:t>
            </a:r>
          </a:p>
          <a:p>
            <a:pPr lvl="2"/>
            <a:r>
              <a:rPr lang="en-AU" dirty="0">
                <a:latin typeface="+mj-lt"/>
                <a:ea typeface="Times New Roman" panose="02020603050405020304" pitchFamily="18" charset="0"/>
                <a:cs typeface="Calibri" panose="020F0502020204030204" pitchFamily="34" charset="0"/>
              </a:rPr>
              <a:t>See N17834 for </a:t>
            </a:r>
            <a:r>
              <a:rPr lang="en-AU" dirty="0" err="1">
                <a:latin typeface="+mj-lt"/>
                <a:ea typeface="Times New Roman" panose="02020603050405020304" pitchFamily="18" charset="0"/>
                <a:cs typeface="Calibri" panose="020F0502020204030204" pitchFamily="34" charset="0"/>
              </a:rPr>
              <a:t>ToR</a:t>
            </a:r>
            <a:endParaRPr lang="en-AU" dirty="0">
              <a:effectLst/>
              <a:latin typeface="+mj-lt"/>
              <a:ea typeface="Times New Roman" panose="02020603050405020304" pitchFamily="18" charset="0"/>
              <a:cs typeface="Calibri" panose="020F0502020204030204" pitchFamily="34" charset="0"/>
            </a:endParaRPr>
          </a:p>
          <a:p>
            <a:pPr lvl="1"/>
            <a:r>
              <a:rPr lang="en-AU" dirty="0">
                <a:latin typeface="+mj-lt"/>
                <a:cs typeface="Calibri" panose="020F0502020204030204" pitchFamily="34" charset="0"/>
              </a:rPr>
              <a:t>The proposed mission (with a three-year time horizon) is</a:t>
            </a:r>
          </a:p>
          <a:p>
            <a:pPr lvl="2"/>
            <a:r>
              <a:rPr lang="en-AU" i="1" dirty="0"/>
              <a:t>The Mission of AG-MCS is to study the challenges of MCS schemes, to explore ways to, continuously improve MCS efficiencies of communication and network systems, and to find new MCS technologies and propose standardization projects for SC 6</a:t>
            </a:r>
          </a:p>
          <a:p>
            <a:pPr lvl="1"/>
            <a:r>
              <a:rPr lang="en-AU" dirty="0">
                <a:latin typeface="+mj-lt"/>
                <a:cs typeface="Calibri" panose="020F0502020204030204" pitchFamily="34" charset="0"/>
              </a:rPr>
              <a:t>It is suggested that IEEE 802 monitor this activity</a:t>
            </a:r>
          </a:p>
          <a:p>
            <a:pPr lvl="2"/>
            <a:endParaRPr lang="en-AU" dirty="0">
              <a:effectLst/>
              <a:latin typeface="+mj-lt"/>
              <a:ea typeface="Batang" panose="02030600000101010101" pitchFamily="18" charset="-127"/>
            </a:endParaRPr>
          </a:p>
          <a:p>
            <a:pPr lvl="1"/>
            <a:endParaRPr lang="en-AU" dirty="0">
              <a:latin typeface="+mj-lt"/>
            </a:endParaRP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206</a:t>
            </a:fld>
            <a:endParaRPr lang="en-US"/>
          </a:p>
        </p:txBody>
      </p:sp>
      <p:graphicFrame>
        <p:nvGraphicFramePr>
          <p:cNvPr id="2" name="Object 1">
            <a:extLst>
              <a:ext uri="{FF2B5EF4-FFF2-40B4-BE49-F238E27FC236}">
                <a16:creationId xmlns:a16="http://schemas.microsoft.com/office/drawing/2014/main" id="{AD106017-8A7A-41E4-9982-6E1BDC1952ED}"/>
              </a:ext>
            </a:extLst>
          </p:cNvPr>
          <p:cNvGraphicFramePr>
            <a:graphicFrameLocks noChangeAspect="1"/>
          </p:cNvGraphicFramePr>
          <p:nvPr/>
        </p:nvGraphicFramePr>
        <p:xfrm>
          <a:off x="4572000" y="23622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2" name="Object 1">
                        <a:extLst>
                          <a:ext uri="{FF2B5EF4-FFF2-40B4-BE49-F238E27FC236}">
                            <a16:creationId xmlns:a16="http://schemas.microsoft.com/office/drawing/2014/main" id="{AD106017-8A7A-41E4-9982-6E1BDC1952ED}"/>
                          </a:ext>
                        </a:extLst>
                      </p:cNvPr>
                      <p:cNvPicPr/>
                      <p:nvPr/>
                    </p:nvPicPr>
                    <p:blipFill>
                      <a:blip/>
                      <a:stretch>
                        <a:fillRect/>
                      </a:stretch>
                    </p:blipFill>
                    <p:spPr>
                      <a:xfrm>
                        <a:off x="4572000" y="2362200"/>
                        <a:ext cx="914400" cy="8064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C5E290D-4994-9DBF-F4CD-45890B154457}"/>
              </a:ext>
            </a:extLst>
          </p:cNvPr>
          <p:cNvGraphicFramePr>
            <a:graphicFrameLocks noChangeAspect="1"/>
          </p:cNvGraphicFramePr>
          <p:nvPr/>
        </p:nvGraphicFramePr>
        <p:xfrm>
          <a:off x="4610100" y="3330454"/>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6" name="Object 5">
                        <a:extLst>
                          <a:ext uri="{FF2B5EF4-FFF2-40B4-BE49-F238E27FC236}">
                            <a16:creationId xmlns:a16="http://schemas.microsoft.com/office/drawing/2014/main" id="{1C5E290D-4994-9DBF-F4CD-45890B154457}"/>
                          </a:ext>
                        </a:extLst>
                      </p:cNvPr>
                      <p:cNvPicPr/>
                      <p:nvPr/>
                    </p:nvPicPr>
                    <p:blipFill>
                      <a:blip/>
                      <a:stretch>
                        <a:fillRect/>
                      </a:stretch>
                    </p:blipFill>
                    <p:spPr>
                      <a:xfrm>
                        <a:off x="4610100" y="3330454"/>
                        <a:ext cx="9144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D93AD9D-9CCA-8AB3-42E3-28071E8A55B1}"/>
              </a:ext>
            </a:extLst>
          </p:cNvPr>
          <p:cNvGraphicFramePr>
            <a:graphicFrameLocks noChangeAspect="1"/>
          </p:cNvGraphicFramePr>
          <p:nvPr/>
        </p:nvGraphicFramePr>
        <p:xfrm>
          <a:off x="4610746" y="388482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4" imgW="914597" imgH="806311" progId="Acrobat.Document.DC">
                  <p:embed/>
                </p:oleObj>
              </mc:Choice>
              <mc:Fallback>
                <p:oleObj name="Acrobat Document" showAsIcon="1" r:id="rId4" imgW="914597" imgH="806311" progId="Acrobat.Document.DC">
                  <p:embed/>
                  <p:pic>
                    <p:nvPicPr>
                      <p:cNvPr id="7" name="Object 6">
                        <a:extLst>
                          <a:ext uri="{FF2B5EF4-FFF2-40B4-BE49-F238E27FC236}">
                            <a16:creationId xmlns:a16="http://schemas.microsoft.com/office/drawing/2014/main" id="{7D93AD9D-9CCA-8AB3-42E3-28071E8A55B1}"/>
                          </a:ext>
                        </a:extLst>
                      </p:cNvPr>
                      <p:cNvPicPr/>
                      <p:nvPr/>
                    </p:nvPicPr>
                    <p:blipFill>
                      <a:blip/>
                      <a:stretch>
                        <a:fillRect/>
                      </a:stretch>
                    </p:blipFill>
                    <p:spPr>
                      <a:xfrm>
                        <a:off x="4610746" y="3884821"/>
                        <a:ext cx="914400" cy="806450"/>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CAB6C71B-9006-5124-EA1A-180E047D9608}"/>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2658381972"/>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5BAB-A77B-3AC8-59D8-E4061E60CE4F}"/>
              </a:ext>
            </a:extLst>
          </p:cNvPr>
          <p:cNvSpPr>
            <a:spLocks noGrp="1"/>
          </p:cNvSpPr>
          <p:nvPr>
            <p:ph type="title"/>
          </p:nvPr>
        </p:nvSpPr>
        <p:spPr/>
        <p:txBody>
          <a:bodyPr/>
          <a:lstStyle/>
          <a:p>
            <a:r>
              <a:rPr lang="en-AU"/>
              <a:t>Is there any interest for someone to join the AG 4 global directory to monitor the MCS activity</a:t>
            </a:r>
          </a:p>
        </p:txBody>
      </p:sp>
      <p:sp>
        <p:nvSpPr>
          <p:cNvPr id="3" name="Content Placeholder 2">
            <a:extLst>
              <a:ext uri="{FF2B5EF4-FFF2-40B4-BE49-F238E27FC236}">
                <a16:creationId xmlns:a16="http://schemas.microsoft.com/office/drawing/2014/main" id="{EFC74E25-F4C5-1F54-E90F-2F5BE14D81B3}"/>
              </a:ext>
            </a:extLst>
          </p:cNvPr>
          <p:cNvSpPr>
            <a:spLocks noGrp="1"/>
          </p:cNvSpPr>
          <p:nvPr>
            <p:ph idx="1"/>
          </p:nvPr>
        </p:nvSpPr>
        <p:spPr/>
        <p:txBody>
          <a:bodyPr/>
          <a:lstStyle/>
          <a:p>
            <a:pPr lvl="1"/>
            <a:r>
              <a:rPr lang="en-AU"/>
              <a:t>Previously we agreed to monitor this activity</a:t>
            </a:r>
          </a:p>
          <a:p>
            <a:pPr lvl="1"/>
            <a:r>
              <a:rPr lang="en-AU"/>
              <a:t>Monitoring requires someone to join the AG 4 global directory (via the SC 6 secretary) … and reporting back</a:t>
            </a:r>
          </a:p>
          <a:p>
            <a:pPr lvl="1"/>
            <a:r>
              <a:rPr lang="en-AU"/>
              <a:t>George Zimmerman has attended one session</a:t>
            </a:r>
          </a:p>
          <a:p>
            <a:pPr lvl="1"/>
            <a:r>
              <a:rPr lang="en-AU"/>
              <a:t>Is there any other interest? </a:t>
            </a:r>
          </a:p>
        </p:txBody>
      </p:sp>
      <p:sp>
        <p:nvSpPr>
          <p:cNvPr id="4" name="Footer Placeholder 3">
            <a:extLst>
              <a:ext uri="{FF2B5EF4-FFF2-40B4-BE49-F238E27FC236}">
                <a16:creationId xmlns:a16="http://schemas.microsoft.com/office/drawing/2014/main" id="{25F0A219-2D58-F0FC-9A35-339FAA3581E1}"/>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8377621E-8801-9473-C178-C8298029AEF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207</a:t>
            </a:fld>
            <a:endParaRPr lang="en-US"/>
          </a:p>
        </p:txBody>
      </p:sp>
    </p:spTree>
    <p:extLst>
      <p:ext uri="{BB962C8B-B14F-4D97-AF65-F5344CB8AC3E}">
        <p14:creationId xmlns:p14="http://schemas.microsoft.com/office/powerpoint/2010/main" val="916902672"/>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7F96-47B6-E8BB-EC0A-3935E38AC4BE}"/>
              </a:ext>
            </a:extLst>
          </p:cNvPr>
          <p:cNvSpPr>
            <a:spLocks noGrp="1"/>
          </p:cNvSpPr>
          <p:nvPr>
            <p:ph type="title"/>
          </p:nvPr>
        </p:nvSpPr>
        <p:spPr/>
        <p:txBody>
          <a:bodyPr/>
          <a:lstStyle/>
          <a:p>
            <a:r>
              <a:rPr lang="en-AU" dirty="0"/>
              <a:t>SC 6 concluded voting on the </a:t>
            </a:r>
            <a:r>
              <a:rPr lang="en-AU" i="1" dirty="0"/>
              <a:t>Deterministic wireless industrial network</a:t>
            </a:r>
            <a:r>
              <a:rPr lang="en-AU" dirty="0"/>
              <a:t> PWI</a:t>
            </a:r>
            <a:br>
              <a:rPr lang="en-AU" dirty="0"/>
            </a:br>
            <a:endParaRPr lang="en-AU" dirty="0"/>
          </a:p>
        </p:txBody>
      </p:sp>
      <p:sp>
        <p:nvSpPr>
          <p:cNvPr id="3" name="Content Placeholder 2">
            <a:extLst>
              <a:ext uri="{FF2B5EF4-FFF2-40B4-BE49-F238E27FC236}">
                <a16:creationId xmlns:a16="http://schemas.microsoft.com/office/drawing/2014/main" id="{FC81EE9A-5A8B-9E35-A977-D06ACA3FACF4}"/>
              </a:ext>
            </a:extLst>
          </p:cNvPr>
          <p:cNvSpPr>
            <a:spLocks noGrp="1"/>
          </p:cNvSpPr>
          <p:nvPr>
            <p:ph idx="1"/>
          </p:nvPr>
        </p:nvSpPr>
        <p:spPr/>
        <p:txBody>
          <a:bodyPr/>
          <a:lstStyle/>
          <a:p>
            <a:r>
              <a:rPr lang="en-AU" dirty="0"/>
              <a:t>PWI</a:t>
            </a:r>
          </a:p>
          <a:p>
            <a:pPr lvl="1"/>
            <a:r>
              <a:rPr lang="en-AU" dirty="0"/>
              <a:t>Deterministic wireless industrial network</a:t>
            </a:r>
          </a:p>
          <a:p>
            <a:r>
              <a:rPr lang="en-US" dirty="0"/>
              <a:t>Scope</a:t>
            </a:r>
          </a:p>
          <a:p>
            <a:pPr lvl="1"/>
            <a:r>
              <a:rPr lang="en-US" i="1" dirty="0"/>
              <a:t>This standard defines the physical layer (PHY) and medium access control (MAC) sublayer specifications of the deterministic wireless industrial network operating in unlicensed band for the discrete manufacturing that guarantees 250 us bounded end-to-end latency and 125 us cycle time and is capable to be integrated to the wired TSN.</a:t>
            </a:r>
          </a:p>
          <a:p>
            <a:r>
              <a:rPr lang="en-US" dirty="0"/>
              <a:t>Plan</a:t>
            </a:r>
          </a:p>
          <a:p>
            <a:pPr lvl="1"/>
            <a:r>
              <a:rPr lang="en-US" dirty="0"/>
              <a:t> PHY &amp; MAC by Dec 2024</a:t>
            </a:r>
          </a:p>
          <a:p>
            <a:r>
              <a:rPr lang="en-US" dirty="0"/>
              <a:t>Ballot</a:t>
            </a:r>
          </a:p>
          <a:p>
            <a:pPr lvl="1"/>
            <a:r>
              <a:rPr lang="en-US" dirty="0"/>
              <a:t>Closed 27 Jan 2023. Result: 4/3/12</a:t>
            </a:r>
          </a:p>
        </p:txBody>
      </p:sp>
      <p:sp>
        <p:nvSpPr>
          <p:cNvPr id="4" name="Footer Placeholder 3">
            <a:extLst>
              <a:ext uri="{FF2B5EF4-FFF2-40B4-BE49-F238E27FC236}">
                <a16:creationId xmlns:a16="http://schemas.microsoft.com/office/drawing/2014/main" id="{6764BDF3-63BB-A10B-180A-9901775F9F44}"/>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C7E10386-DAB8-E200-F11E-DF9A73A864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208</a:t>
            </a:fld>
            <a:endParaRPr lang="en-US"/>
          </a:p>
        </p:txBody>
      </p:sp>
    </p:spTree>
    <p:extLst>
      <p:ext uri="{BB962C8B-B14F-4D97-AF65-F5344CB8AC3E}">
        <p14:creationId xmlns:p14="http://schemas.microsoft.com/office/powerpoint/2010/main" val="611320285"/>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i="1" dirty="0"/>
              <a:t> </a:t>
            </a:r>
            <a:r>
              <a:rPr lang="en-US" dirty="0"/>
              <a:t>Resolution 6.0.1 Request a report on adoption of IEEE standards</a:t>
            </a:r>
          </a:p>
          <a:p>
            <a:pPr lvl="2"/>
            <a:r>
              <a:rPr lang="en-US" i="1" dirty="0"/>
              <a:t>Asks ISO/CS to report on the status of the following IEEE standards with negative </a:t>
            </a:r>
            <a:r>
              <a:rPr lang="en-US" i="1" dirty="0" err="1"/>
              <a:t>LoAs</a:t>
            </a:r>
            <a:r>
              <a:rPr lang="en-US" i="1" dirty="0"/>
              <a:t>: IEEE 802.11ai, IEEE 802.11ah, IEEE 802.11af, IEEE 802.11ah, IEEE 802.11-2016 (incorporating IEEE 802.11ae, 802.11aa, 802.11ad, 802.11ac, 802.11af into IEEE 802.11-2012), IEEE 802.11ax, and IEEE 802.11ay. No mention of IEEE 802.11ba.</a:t>
            </a:r>
          </a:p>
          <a:p>
            <a:pPr lvl="2"/>
            <a:r>
              <a:rPr lang="en-US" i="1" dirty="0"/>
              <a:t>Approved</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209</a:t>
            </a:fld>
            <a:endParaRPr lang="en-US"/>
          </a:p>
        </p:txBody>
      </p:sp>
    </p:spTree>
    <p:extLst>
      <p:ext uri="{BB962C8B-B14F-4D97-AF65-F5344CB8AC3E}">
        <p14:creationId xmlns:p14="http://schemas.microsoft.com/office/powerpoint/2010/main" val="2217128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52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32187636"/>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9</a:t>
                      </a:r>
                      <a:r>
                        <a:rPr lang="en-AU" sz="1600" b="0" kern="1200" baseline="0">
                          <a:solidFill>
                            <a:srgbClr val="00B050"/>
                          </a:solidFill>
                          <a:latin typeface="+mn-lt"/>
                          <a:ea typeface="+mn-ea"/>
                          <a:cs typeface="+mn-cs"/>
                        </a:rPr>
                        <a:t> Dec 17</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a:t>
                      </a:r>
                      <a:r>
                        <a:rPr lang="en-AU" sz="1600" b="0" kern="1200" baseline="0">
                          <a:solidFill>
                            <a:srgbClr val="00B050"/>
                          </a:solidFill>
                          <a:latin typeface="+mn-lt"/>
                          <a:ea typeface="+mn-ea"/>
                          <a:cs typeface="+mn-cs"/>
                        </a:rPr>
                        <a:t> Feb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27</a:t>
                      </a:r>
                      <a:r>
                        <a:rPr lang="en-AU" sz="1600" b="0" baseline="0">
                          <a:solidFill>
                            <a:srgbClr val="00B050"/>
                          </a:solidFill>
                          <a:latin typeface="+mj-lt"/>
                        </a:rPr>
                        <a:t> Jun 19</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Nov 19</a:t>
                      </a:r>
                      <a:endParaRPr lang="en-AU" sz="1600" b="0" kern="120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802.1</a:t>
                      </a:r>
                      <a:r>
                        <a:rPr lang="en-AU" sz="1600">
                          <a:cs typeface="Arial" panose="020B0604020202020204" pitchFamily="34" charset="0"/>
                        </a:rPr>
                        <a:t>AC/Cor-1</a:t>
                      </a:r>
                      <a:r>
                        <a:rPr lang="en-AU" sz="1600"/>
                        <a:t> </a:t>
                      </a:r>
                      <a:endParaRPr lang="en-AU" sz="1600" kern="120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t>802.</a:t>
                      </a:r>
                      <a:r>
                        <a:rPr lang="en-AU" sz="1600">
                          <a:cs typeface="Arial" panose="020B0604020202020204" pitchFamily="34" charset="0"/>
                        </a:rPr>
                        <a:t>1Xck</a:t>
                      </a:r>
                      <a:r>
                        <a:rPr lang="en-AU" sz="1600"/>
                        <a:t> </a:t>
                      </a:r>
                      <a:endParaRPr lang="en-AU" sz="1600" kern="120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r h="291598">
                <a:tc>
                  <a:txBody>
                    <a:bodyPr/>
                    <a:lstStyle/>
                    <a:p>
                      <a:r>
                        <a:rPr lang="en-AU" sz="1600" dirty="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760739711"/>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6.0.2 Request to consider SC 6's feedback in the revision work of the ISO/IEEE PSDO Agreement</a:t>
            </a:r>
          </a:p>
          <a:p>
            <a:pPr lvl="2"/>
            <a:r>
              <a:rPr lang="en-US" i="1" dirty="0"/>
              <a:t>Ask ISO/CS to consider:</a:t>
            </a:r>
          </a:p>
          <a:p>
            <a:pPr lvl="3"/>
            <a:r>
              <a:rPr lang="en-US" dirty="0"/>
              <a:t>When submitting standards for fast-tracking via the FDIS process, IEEE should inform ISO whether a standard proposed for adoption has one or more negative </a:t>
            </a:r>
            <a:r>
              <a:rPr lang="en-US" dirty="0" err="1"/>
              <a:t>LoAs</a:t>
            </a:r>
            <a:r>
              <a:rPr lang="en-US" dirty="0"/>
              <a:t> prior to the initiation of balloting. ISO/CS should collaboratively work with IEEE on this issue.</a:t>
            </a:r>
          </a:p>
          <a:p>
            <a:pPr lvl="3"/>
            <a:r>
              <a:rPr lang="en-US" dirty="0"/>
              <a:t>To prevent confusion among SC 6 members, IEEE standards with one or more negative </a:t>
            </a:r>
            <a:r>
              <a:rPr lang="en-US" dirty="0" err="1"/>
              <a:t>LoAs</a:t>
            </a:r>
            <a:r>
              <a:rPr lang="en-US" dirty="0"/>
              <a:t> should not be initiated in the ISO fast track adoption process</a:t>
            </a:r>
          </a:p>
          <a:p>
            <a:pPr lvl="2"/>
            <a:r>
              <a:rPr lang="en-US" i="1" dirty="0"/>
              <a:t>Approved over objections by the US and UK National Bodies</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210</a:t>
            </a:fld>
            <a:endParaRPr lang="en-US"/>
          </a:p>
        </p:txBody>
      </p:sp>
    </p:spTree>
    <p:extLst>
      <p:ext uri="{BB962C8B-B14F-4D97-AF65-F5344CB8AC3E}">
        <p14:creationId xmlns:p14="http://schemas.microsoft.com/office/powerpoint/2010/main" val="2243194984"/>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US" dirty="0"/>
              <a:t>US NB's late comments on SC 6 N 17954 for SC 6 Plenary and SC 6/WG 1 Meeting</a:t>
            </a:r>
            <a:endParaRPr lang="en-AU" dirty="0"/>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US NB submitted N 17994 making the following points:</a:t>
            </a:r>
          </a:p>
          <a:p>
            <a:pPr lvl="2"/>
            <a:r>
              <a:rPr lang="en-US" dirty="0"/>
              <a:t>SC 6 should not request ISO look at the negative </a:t>
            </a:r>
            <a:r>
              <a:rPr lang="en-US" dirty="0" err="1"/>
              <a:t>LoAs</a:t>
            </a:r>
            <a:r>
              <a:rPr lang="en-US" dirty="0"/>
              <a:t> on published standards.</a:t>
            </a:r>
          </a:p>
          <a:p>
            <a:pPr lvl="2"/>
            <a:r>
              <a:rPr lang="en-US" dirty="0"/>
              <a:t>SC 6 not request IEEE “propose solutions to such problems to ensure</a:t>
            </a:r>
            <a:br>
              <a:rPr lang="en-US" dirty="0"/>
            </a:br>
            <a:r>
              <a:rPr lang="en-US" dirty="0"/>
              <a:t>that proposals submitted to SC 6 are in compliance with ISO patent policy.”</a:t>
            </a:r>
          </a:p>
          <a:p>
            <a:pPr lvl="2"/>
            <a:r>
              <a:rPr lang="en-US" dirty="0"/>
              <a:t>SC 6 not attempt to suspend approval initiations under the PSDO agreement.</a:t>
            </a:r>
          </a:p>
          <a:p>
            <a:pPr lvl="1"/>
            <a:r>
              <a:rPr lang="en-AU" dirty="0"/>
              <a:t>It’s not clear to me whether this input was discussed. It certainly wasn’t accepted based on the previously reported resolutions. </a:t>
            </a:r>
            <a:endParaRPr lang="en-US"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211</a:t>
            </a:fld>
            <a:endParaRPr lang="en-US"/>
          </a:p>
        </p:txBody>
      </p:sp>
    </p:spTree>
    <p:extLst>
      <p:ext uri="{BB962C8B-B14F-4D97-AF65-F5344CB8AC3E}">
        <p14:creationId xmlns:p14="http://schemas.microsoft.com/office/powerpoint/2010/main" val="3184752980"/>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6.A.3 Appreciation to Andrew Myles</a:t>
            </a:r>
          </a:p>
          <a:p>
            <a:pPr lvl="2"/>
            <a:r>
              <a:rPr lang="en-US" dirty="0"/>
              <a:t>SC 6 expresses heartfelt gratitude to Andrew Myles for his fruitful collaboration with SC 6 on behalf of IEEE spanning two decades. His unwavering dedication has significantly contributed to the enhanced cooperation between SC 6 and IEEE.</a:t>
            </a:r>
          </a:p>
          <a:p>
            <a:pPr lvl="2"/>
            <a:r>
              <a:rPr lang="en-US" dirty="0"/>
              <a:t>Acclaimed</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212</a:t>
            </a:fld>
            <a:endParaRPr lang="en-US"/>
          </a:p>
        </p:txBody>
      </p:sp>
    </p:spTree>
    <p:extLst>
      <p:ext uri="{BB962C8B-B14F-4D97-AF65-F5344CB8AC3E}">
        <p14:creationId xmlns:p14="http://schemas.microsoft.com/office/powerpoint/2010/main" val="3172472136"/>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1DC2-9D07-933E-745D-6FF4408891E9}"/>
              </a:ext>
            </a:extLst>
          </p:cNvPr>
          <p:cNvSpPr>
            <a:spLocks noGrp="1"/>
          </p:cNvSpPr>
          <p:nvPr>
            <p:ph type="title"/>
          </p:nvPr>
        </p:nvSpPr>
        <p:spPr/>
        <p:txBody>
          <a:bodyPr/>
          <a:lstStyle/>
          <a:p>
            <a:r>
              <a:rPr lang="en-AU"/>
              <a:t>The 802.3 WG is likely to approve the liaising of multiple docs for information and then ratification </a:t>
            </a:r>
          </a:p>
        </p:txBody>
      </p:sp>
      <p:sp>
        <p:nvSpPr>
          <p:cNvPr id="3" name="Content Placeholder 2">
            <a:extLst>
              <a:ext uri="{FF2B5EF4-FFF2-40B4-BE49-F238E27FC236}">
                <a16:creationId xmlns:a16="http://schemas.microsoft.com/office/drawing/2014/main" id="{C95B22F2-213B-0C4C-EE41-61FF82A9F086}"/>
              </a:ext>
            </a:extLst>
          </p:cNvPr>
          <p:cNvSpPr>
            <a:spLocks noGrp="1"/>
          </p:cNvSpPr>
          <p:nvPr>
            <p:ph idx="1"/>
          </p:nvPr>
        </p:nvSpPr>
        <p:spPr/>
        <p:txBody>
          <a:bodyPr/>
          <a:lstStyle/>
          <a:p>
            <a:r>
              <a:rPr lang="en-AU"/>
              <a:t>Published</a:t>
            </a:r>
          </a:p>
          <a:p>
            <a:pPr lvl="1"/>
            <a:r>
              <a:rPr lang="en-AU"/>
              <a:t>IEEE Std 802.3-2022</a:t>
            </a:r>
          </a:p>
          <a:p>
            <a:pPr lvl="1"/>
            <a:r>
              <a:rPr lang="en-AU"/>
              <a:t>IEEE Std 802.3dd-2022</a:t>
            </a:r>
          </a:p>
          <a:p>
            <a:r>
              <a:rPr lang="en-AU"/>
              <a:t>On </a:t>
            </a:r>
            <a:r>
              <a:rPr lang="en-AU" err="1"/>
              <a:t>RevCom</a:t>
            </a:r>
            <a:r>
              <a:rPr lang="en-AU"/>
              <a:t> agenda</a:t>
            </a:r>
          </a:p>
          <a:p>
            <a:pPr lvl="1"/>
            <a:r>
              <a:rPr lang="en-AU"/>
              <a:t>IEEE P802.3cs</a:t>
            </a:r>
          </a:p>
          <a:p>
            <a:pPr lvl="1"/>
            <a:r>
              <a:rPr lang="en-AU"/>
              <a:t>IEEE P802.3db</a:t>
            </a:r>
          </a:p>
          <a:p>
            <a:pPr lvl="1"/>
            <a:r>
              <a:rPr lang="en-AU"/>
              <a:t>IEEE P802.3ck</a:t>
            </a:r>
          </a:p>
          <a:p>
            <a:pPr lvl="1"/>
            <a:r>
              <a:rPr lang="en-AU"/>
              <a:t>IEEE P802.3de</a:t>
            </a:r>
          </a:p>
          <a:p>
            <a:r>
              <a:rPr lang="en-AU"/>
              <a:t>In SA ballot</a:t>
            </a:r>
          </a:p>
          <a:p>
            <a:pPr lvl="1"/>
            <a:r>
              <a:rPr lang="en-AU"/>
              <a:t>IEEE P802.3cx</a:t>
            </a:r>
          </a:p>
          <a:p>
            <a:pPr lvl="1"/>
            <a:r>
              <a:rPr lang="en-AU"/>
              <a:t>IEEE P802.3cz</a:t>
            </a:r>
          </a:p>
          <a:p>
            <a:endParaRPr lang="en-AU"/>
          </a:p>
        </p:txBody>
      </p:sp>
      <p:sp>
        <p:nvSpPr>
          <p:cNvPr id="4" name="Footer Placeholder 3">
            <a:extLst>
              <a:ext uri="{FF2B5EF4-FFF2-40B4-BE49-F238E27FC236}">
                <a16:creationId xmlns:a16="http://schemas.microsoft.com/office/drawing/2014/main" id="{91D39B98-0BA3-0061-A049-53326E7F1C84}"/>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B6EFE649-E302-0017-9BB7-697063DC6EFE}"/>
              </a:ext>
            </a:extLst>
          </p:cNvPr>
          <p:cNvSpPr>
            <a:spLocks noGrp="1"/>
          </p:cNvSpPr>
          <p:nvPr>
            <p:ph type="sldNum" sz="quarter" idx="11"/>
          </p:nvPr>
        </p:nvSpPr>
        <p:spPr/>
        <p:txBody>
          <a:bodyPr/>
          <a:lstStyle/>
          <a:p>
            <a:r>
              <a:rPr lang="en-US"/>
              <a:t>Slide </a:t>
            </a:r>
            <a:fld id="{EF4002E7-DB4D-4CC3-8382-1939D19420D8}" type="slidenum">
              <a:rPr lang="en-US" smtClean="0"/>
              <a:pPr/>
              <a:t>213</a:t>
            </a:fld>
            <a:endParaRPr lang="en-US"/>
          </a:p>
        </p:txBody>
      </p:sp>
      <p:sp>
        <p:nvSpPr>
          <p:cNvPr id="6" name="Right Brace 5">
            <a:extLst>
              <a:ext uri="{FF2B5EF4-FFF2-40B4-BE49-F238E27FC236}">
                <a16:creationId xmlns:a16="http://schemas.microsoft.com/office/drawing/2014/main" id="{A840A472-37BA-3E2F-285D-9056DC56C9E6}"/>
              </a:ext>
            </a:extLst>
          </p:cNvPr>
          <p:cNvSpPr/>
          <p:nvPr/>
        </p:nvSpPr>
        <p:spPr bwMode="auto">
          <a:xfrm>
            <a:off x="3916878" y="2286000"/>
            <a:ext cx="228600" cy="457200"/>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E87E4687-391B-71FC-2545-897520A24279}"/>
              </a:ext>
            </a:extLst>
          </p:cNvPr>
          <p:cNvSpPr/>
          <p:nvPr/>
        </p:nvSpPr>
        <p:spPr bwMode="auto">
          <a:xfrm>
            <a:off x="4145478" y="2057400"/>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400">
                <a:effectLst/>
                <a:latin typeface="+mj-lt"/>
                <a:ea typeface="Calibri" panose="020F0502020204030204" pitchFamily="34" charset="0"/>
              </a:rPr>
              <a:t>Seek approval to send IEEE Std 802.3-2022 for preview at the IEEE 802.3 Ethernet WG interim meeting on 15 September and seek EC approval at the 4 October teleconference meeting</a:t>
            </a:r>
            <a:endParaRPr kumimoji="0" lang="en-AU" sz="1050" b="0" i="0" u="none" strike="noStrike" cap="none" normalizeH="0" baseline="0">
              <a:ln>
                <a:noFill/>
              </a:ln>
              <a:solidFill>
                <a:schemeClr val="tx1"/>
              </a:solidFill>
              <a:effectLst/>
              <a:latin typeface="+mj-lt"/>
            </a:endParaRPr>
          </a:p>
        </p:txBody>
      </p:sp>
      <p:sp>
        <p:nvSpPr>
          <p:cNvPr id="8" name="Right Brace 7">
            <a:extLst>
              <a:ext uri="{FF2B5EF4-FFF2-40B4-BE49-F238E27FC236}">
                <a16:creationId xmlns:a16="http://schemas.microsoft.com/office/drawing/2014/main" id="{7D4A2B10-F25D-1885-97B1-EBFB6A31ED1E}"/>
              </a:ext>
            </a:extLst>
          </p:cNvPr>
          <p:cNvSpPr/>
          <p:nvPr/>
        </p:nvSpPr>
        <p:spPr bwMode="auto">
          <a:xfrm>
            <a:off x="3916878" y="2902229"/>
            <a:ext cx="228600" cy="1898372"/>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363DCED4-4037-5AC4-3329-48B18577C0B7}"/>
              </a:ext>
            </a:extLst>
          </p:cNvPr>
          <p:cNvSpPr/>
          <p:nvPr/>
        </p:nvSpPr>
        <p:spPr bwMode="auto">
          <a:xfrm>
            <a:off x="4114800" y="3600696"/>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first </a:t>
            </a:r>
            <a:r>
              <a:rPr lang="en-US" sz="1400">
                <a:solidFill>
                  <a:srgbClr val="FF0000"/>
                </a:solidFill>
                <a:effectLst/>
                <a:latin typeface="+mj-lt"/>
                <a:ea typeface="Calibri" panose="020F0502020204030204" pitchFamily="34" charset="0"/>
              </a:rPr>
              <a:t>4 (tbc)</a:t>
            </a:r>
            <a:r>
              <a:rPr lang="en-US" sz="1400">
                <a:effectLst/>
                <a:latin typeface="+mj-lt"/>
                <a:ea typeface="Calibri" panose="020F0502020204030204" pitchFamily="34" charset="0"/>
              </a:rPr>
              <a:t> amendment standards/drafts for preview at the November plenary meeting</a:t>
            </a:r>
            <a:endParaRPr kumimoji="0" lang="en-AU" sz="1050" b="0" i="0" u="none" strike="noStrike" cap="none" normalizeH="0" baseline="0">
              <a:ln>
                <a:noFill/>
              </a:ln>
              <a:solidFill>
                <a:schemeClr val="tx1"/>
              </a:solidFill>
              <a:effectLst/>
              <a:latin typeface="+mj-lt"/>
            </a:endParaRPr>
          </a:p>
        </p:txBody>
      </p:sp>
      <p:sp>
        <p:nvSpPr>
          <p:cNvPr id="10" name="Right Brace 9">
            <a:extLst>
              <a:ext uri="{FF2B5EF4-FFF2-40B4-BE49-F238E27FC236}">
                <a16:creationId xmlns:a16="http://schemas.microsoft.com/office/drawing/2014/main" id="{42333B96-ADA9-0AA8-AFCD-B38BDF8DC36A}"/>
              </a:ext>
            </a:extLst>
          </p:cNvPr>
          <p:cNvSpPr/>
          <p:nvPr/>
        </p:nvSpPr>
        <p:spPr bwMode="auto">
          <a:xfrm>
            <a:off x="3916878" y="4876800"/>
            <a:ext cx="197922" cy="1478625"/>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CEFF2578-0FB6-4962-890F-064FECBD606E}"/>
              </a:ext>
            </a:extLst>
          </p:cNvPr>
          <p:cNvSpPr/>
          <p:nvPr/>
        </p:nvSpPr>
        <p:spPr bwMode="auto">
          <a:xfrm>
            <a:off x="4191000" y="5311313"/>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next </a:t>
            </a:r>
            <a:r>
              <a:rPr lang="en-US" sz="1400">
                <a:solidFill>
                  <a:srgbClr val="FF0000"/>
                </a:solidFill>
                <a:effectLst/>
                <a:latin typeface="+mj-lt"/>
                <a:ea typeface="Calibri" panose="020F0502020204030204" pitchFamily="34" charset="0"/>
              </a:rPr>
              <a:t>3 to 4 </a:t>
            </a:r>
            <a:r>
              <a:rPr lang="en-US" sz="1400">
                <a:effectLst/>
                <a:latin typeface="+mj-lt"/>
                <a:ea typeface="Calibri" panose="020F0502020204030204" pitchFamily="34" charset="0"/>
              </a:rPr>
              <a:t>(depending on project status) amendment standards/drafts for preview during the January 2023 (WG) and February 2023 (EC) meetings.</a:t>
            </a:r>
            <a:endParaRPr kumimoji="0" lang="en-AU" sz="1050" b="0" i="0" u="none" strike="noStrike" cap="none" normalizeH="0" baseline="0">
              <a:ln>
                <a:noFill/>
              </a:ln>
              <a:solidFill>
                <a:schemeClr val="tx1"/>
              </a:solidFill>
              <a:effectLst/>
              <a:latin typeface="+mj-lt"/>
            </a:endParaRPr>
          </a:p>
        </p:txBody>
      </p:sp>
    </p:spTree>
    <p:extLst>
      <p:ext uri="{BB962C8B-B14F-4D97-AF65-F5344CB8AC3E}">
        <p14:creationId xmlns:p14="http://schemas.microsoft.com/office/powerpoint/2010/main" val="393112197"/>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Power over Data Lines of Single Pair Ethernet</a:t>
            </a:r>
            <a:br>
              <a:rPr lang="en-US"/>
            </a:br>
            <a:r>
              <a:rPr lang="en-AU"/>
              <a:t>IEEE 802.3dd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 </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214</a:t>
            </a:fld>
            <a:endParaRPr lang="en-US"/>
          </a:p>
        </p:txBody>
      </p:sp>
    </p:spTree>
    <p:extLst>
      <p:ext uri="{BB962C8B-B14F-4D97-AF65-F5344CB8AC3E}">
        <p14:creationId xmlns:p14="http://schemas.microsoft.com/office/powerpoint/2010/main" val="2461557778"/>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Increased-reach Ethernet optical subscriber access (Super-PON)</a:t>
            </a:r>
            <a:br>
              <a:rPr lang="en-US"/>
            </a:br>
            <a:r>
              <a:rPr lang="en-AU"/>
              <a:t>IEEE 802.3cs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215</a:t>
            </a:fld>
            <a:endParaRPr lang="en-US"/>
          </a:p>
        </p:txBody>
      </p:sp>
    </p:spTree>
    <p:extLst>
      <p:ext uri="{BB962C8B-B14F-4D97-AF65-F5344CB8AC3E}">
        <p14:creationId xmlns:p14="http://schemas.microsoft.com/office/powerpoint/2010/main" val="3534903400"/>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Short Reach Fiber</a:t>
            </a:r>
            <a:br>
              <a:rPr lang="en-US"/>
            </a:br>
            <a:r>
              <a:rPr lang="en-AU"/>
              <a:t>IEEE 802.3db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216</a:t>
            </a:fld>
            <a:endParaRPr lang="en-US"/>
          </a:p>
        </p:txBody>
      </p:sp>
    </p:spTree>
    <p:extLst>
      <p:ext uri="{BB962C8B-B14F-4D97-AF65-F5344CB8AC3E}">
        <p14:creationId xmlns:p14="http://schemas.microsoft.com/office/powerpoint/2010/main" val="91990512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Electrical Interfaces</a:t>
            </a:r>
            <a:br>
              <a:rPr lang="en-US"/>
            </a:br>
            <a:r>
              <a:rPr lang="en-AU"/>
              <a:t>IEEE 802.3ck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217</a:t>
            </a:fld>
            <a:endParaRPr lang="en-US"/>
          </a:p>
        </p:txBody>
      </p:sp>
    </p:spTree>
    <p:extLst>
      <p:ext uri="{BB962C8B-B14F-4D97-AF65-F5344CB8AC3E}">
        <p14:creationId xmlns:p14="http://schemas.microsoft.com/office/powerpoint/2010/main" val="3414492314"/>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Time Synchronization for Point-to-Point Single Pair Ethernet</a:t>
            </a:r>
            <a:br>
              <a:rPr lang="en-US"/>
            </a:br>
            <a:r>
              <a:rPr lang="en-AU"/>
              <a:t>IEEE 802.3de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218</a:t>
            </a:fld>
            <a:endParaRPr lang="en-US"/>
          </a:p>
        </p:txBody>
      </p:sp>
    </p:spTree>
    <p:extLst>
      <p:ext uri="{BB962C8B-B14F-4D97-AF65-F5344CB8AC3E}">
        <p14:creationId xmlns:p14="http://schemas.microsoft.com/office/powerpoint/2010/main" val="1574854995"/>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Improved PTP Timestamping Accuracy</a:t>
            </a:r>
            <a:br>
              <a:rPr lang="en-AU"/>
            </a:br>
            <a:r>
              <a:rPr lang="en-AU"/>
              <a:t>IEEE 802.3cx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219</a:t>
            </a:fld>
            <a:endParaRPr lang="en-US"/>
          </a:p>
        </p:txBody>
      </p:sp>
    </p:spTree>
    <p:extLst>
      <p:ext uri="{BB962C8B-B14F-4D97-AF65-F5344CB8AC3E}">
        <p14:creationId xmlns:p14="http://schemas.microsoft.com/office/powerpoint/2010/main" val="1162215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52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09890170"/>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dirty="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dirty="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0270520"/>
                  </a:ext>
                </a:extLst>
              </a:tr>
              <a:tr h="291598">
                <a:tc>
                  <a:txBody>
                    <a:bodyPr/>
                    <a:lstStyle/>
                    <a:p>
                      <a:r>
                        <a:rPr lang="en-AU" sz="1600" dirty="0">
                          <a:latin typeface="+mj-lt"/>
                          <a:cs typeface="Arial" panose="020B0604020202020204" pitchFamily="34" charset="0"/>
                        </a:rPr>
                        <a:t>.1X-2020</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2022</a:t>
                      </a:r>
                      <a:endParaRPr lang="en-AU" sz="1600" b="0" dirty="0">
                        <a:solidFill>
                          <a:srgbClr val="00B050"/>
                        </a:solidFill>
                        <a:latin typeface="+mj-lt"/>
                      </a:endParaRPr>
                    </a:p>
                  </a:txBody>
                  <a:tcPr marL="115147" marR="115147"/>
                </a:tc>
                <a:extLst>
                  <a:ext uri="{0D108BD9-81ED-4DB2-BD59-A6C34878D82A}">
                    <a16:rowId xmlns:a16="http://schemas.microsoft.com/office/drawing/2014/main" val="2340695541"/>
                  </a:ext>
                </a:extLst>
              </a:tr>
              <a:tr h="291598">
                <a:tc>
                  <a:txBody>
                    <a:bodyPr/>
                    <a:lstStyle/>
                    <a:p>
                      <a:r>
                        <a:rPr lang="en-AU" sz="1600" dirty="0">
                          <a:latin typeface="+mj-lt"/>
                          <a:cs typeface="Arial" panose="020B0604020202020204" pitchFamily="34" charset="0"/>
                        </a:rPr>
                        <a:t>.1CS</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768450419"/>
                  </a:ext>
                </a:extLst>
              </a:tr>
              <a:tr h="291598">
                <a:tc>
                  <a:txBody>
                    <a:bodyPr/>
                    <a:lstStyle/>
                    <a:p>
                      <a:r>
                        <a:rPr lang="en-AU" sz="1600" dirty="0">
                          <a:latin typeface="+mj-lt"/>
                          <a:cs typeface="Arial" panose="020B0604020202020204" pitchFamily="34" charset="0"/>
                        </a:rPr>
                        <a:t>.1CBdb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446231868"/>
                  </a:ext>
                </a:extLst>
              </a:tr>
              <a:tr h="291598">
                <a:tc>
                  <a:txBody>
                    <a:bodyPr/>
                    <a:lstStyle/>
                    <a:p>
                      <a:r>
                        <a:rPr lang="en-AU" sz="1600" dirty="0">
                          <a:latin typeface="+mj-lt"/>
                          <a:cs typeface="Arial" panose="020B0604020202020204" pitchFamily="34" charset="0"/>
                        </a:rPr>
                        <a:t>.1CBcv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4048775855"/>
                  </a:ext>
                </a:extLst>
              </a:tr>
              <a:tr h="291598">
                <a:tc>
                  <a:txBody>
                    <a:bodyPr/>
                    <a:lstStyle/>
                    <a:p>
                      <a:r>
                        <a:rPr lang="en-AU" sz="1600" dirty="0">
                          <a:latin typeface="+mj-lt"/>
                          <a:cs typeface="Arial" panose="020B0604020202020204" pitchFamily="34" charset="0"/>
                        </a:rPr>
                        <a:t>.1AS/Cor-1</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2022</a:t>
                      </a:r>
                    </a:p>
                  </a:txBody>
                  <a:tcPr marL="115147" marR="115147"/>
                </a:tc>
                <a:extLst>
                  <a:ext uri="{0D108BD9-81ED-4DB2-BD59-A6C34878D82A}">
                    <a16:rowId xmlns:a16="http://schemas.microsoft.com/office/drawing/2014/main" val="381534753"/>
                  </a:ext>
                </a:extLst>
              </a:tr>
              <a:tr h="291598">
                <a:tc>
                  <a:txBody>
                    <a:bodyPr/>
                    <a:lstStyle/>
                    <a:p>
                      <a:r>
                        <a:rPr lang="en-AU" sz="1600" dirty="0">
                          <a:latin typeface="+mj-lt"/>
                          <a:cs typeface="Arial" panose="020B0604020202020204" pitchFamily="34" charset="0"/>
                        </a:rPr>
                        <a:t>.1BA-REV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Mar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2023</a:t>
                      </a:r>
                    </a:p>
                  </a:txBody>
                  <a:tcPr marL="115147" marR="115147"/>
                </a:tc>
                <a:extLst>
                  <a:ext uri="{0D108BD9-81ED-4DB2-BD59-A6C34878D82A}">
                    <a16:rowId xmlns:a16="http://schemas.microsoft.com/office/drawing/2014/main" val="518925435"/>
                  </a:ext>
                </a:extLst>
              </a:tr>
              <a:tr h="291598">
                <a:tc>
                  <a:txBody>
                    <a:bodyPr/>
                    <a:lstStyle/>
                    <a:p>
                      <a:r>
                        <a:rPr lang="en-AU" sz="1600" dirty="0">
                          <a:latin typeface="+mj-lt"/>
                          <a:cs typeface="Arial" panose="020B0604020202020204" pitchFamily="34" charset="0"/>
                        </a:rPr>
                        <a:t>802.1ACct</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Mar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2023</a:t>
                      </a:r>
                    </a:p>
                  </a:txBody>
                  <a:tcPr marL="115147" marR="115147"/>
                </a:tc>
                <a:extLst>
                  <a:ext uri="{0D108BD9-81ED-4DB2-BD59-A6C34878D82A}">
                    <a16:rowId xmlns:a16="http://schemas.microsoft.com/office/drawing/2014/main" val="2088480387"/>
                  </a:ext>
                </a:extLst>
              </a:tr>
            </a:tbl>
          </a:graphicData>
        </a:graphic>
      </p:graphicFrame>
    </p:spTree>
    <p:extLst>
      <p:ext uri="{BB962C8B-B14F-4D97-AF65-F5344CB8AC3E}">
        <p14:creationId xmlns:p14="http://schemas.microsoft.com/office/powerpoint/2010/main" val="680300131"/>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Multi-Gigabit Optical Automotive Ethernet</a:t>
            </a:r>
            <a:br>
              <a:rPr lang="en-AU"/>
            </a:br>
            <a:r>
              <a:rPr lang="en-AU"/>
              <a:t>IEEE 802.3cz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220</a:t>
            </a:fld>
            <a:endParaRPr lang="en-US"/>
          </a:p>
        </p:txBody>
      </p:sp>
    </p:spTree>
    <p:extLst>
      <p:ext uri="{BB962C8B-B14F-4D97-AF65-F5344CB8AC3E}">
        <p14:creationId xmlns:p14="http://schemas.microsoft.com/office/powerpoint/2010/main" val="1386970122"/>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There is no need to submit IEEE 802.15.3-2016 for ratification as an ISO/IEC/IEEE standard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no need</a:t>
            </a:r>
          </a:p>
          <a:p>
            <a:pPr lvl="1"/>
            <a:r>
              <a:rPr lang="en-US" dirty="0"/>
              <a:t>(Sep 2022) Discovered that IEEE 802.15.3-2016 already ratified as ISO/IEC 8802-15-3: 2017 (via JTC1/SC31, but now returned to SC 6); the new plan is to submit amendments (d/e/f) ASAP for information … and then PSDO submission in early 2023</a:t>
            </a:r>
          </a:p>
          <a:p>
            <a:pPr lvl="1"/>
            <a:r>
              <a:rPr lang="en-US" dirty="0"/>
              <a:t>(Dec 2022) A LS was sent specifying plan (N17926)</a:t>
            </a:r>
          </a:p>
          <a:p>
            <a:pPr lvl="2"/>
            <a:r>
              <a:rPr lang="en-US" dirty="0">
                <a:solidFill>
                  <a:srgbClr val="FF0000"/>
                </a:solidFill>
              </a:rPr>
              <a:t>Overtaken by events (see slide on 802.15.3-2023)</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221</a:t>
            </a:fld>
            <a:endParaRPr lang="en-US"/>
          </a:p>
        </p:txBody>
      </p:sp>
    </p:spTree>
    <p:extLst>
      <p:ext uri="{BB962C8B-B14F-4D97-AF65-F5344CB8AC3E}">
        <p14:creationId xmlns:p14="http://schemas.microsoft.com/office/powerpoint/2010/main" val="538925163"/>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PWI proposal: </a:t>
            </a:r>
            <a:r>
              <a:rPr lang="en-US" dirty="0"/>
              <a:t>Multi-Functional Reconfigurable Intelligent Surface for Wireless Communication</a:t>
            </a:r>
            <a:endParaRPr lang="en-AU" dirty="0"/>
          </a:p>
        </p:txBody>
      </p:sp>
      <p:sp>
        <p:nvSpPr>
          <p:cNvPr id="3" name="Content Placeholder 2"/>
          <p:cNvSpPr>
            <a:spLocks noGrp="1"/>
          </p:cNvSpPr>
          <p:nvPr>
            <p:ph idx="1"/>
          </p:nvPr>
        </p:nvSpPr>
        <p:spPr/>
        <p:txBody>
          <a:bodyPr/>
          <a:lstStyle/>
          <a:p>
            <a:pPr marL="0" indent="0"/>
            <a:r>
              <a:rPr lang="en-AU" dirty="0"/>
              <a:t>Proposed by the China National Body in </a:t>
            </a:r>
            <a:r>
              <a:rPr lang="en-US" dirty="0">
                <a:effectLst/>
                <a:latin typeface="Arial" panose="020B0604020202020204" pitchFamily="34" charset="0"/>
              </a:rPr>
              <a:t>ISO/IEC JTC 1/SC 6/WG 1 N 385</a:t>
            </a:r>
            <a:endParaRPr lang="en-AU" dirty="0"/>
          </a:p>
          <a:p>
            <a:pPr marL="0" indent="0"/>
            <a:r>
              <a:rPr lang="en-AU" dirty="0"/>
              <a:t>Difference from previous RIS schemes appears to be:</a:t>
            </a:r>
          </a:p>
          <a:p>
            <a:pPr marL="285750" indent="-285750">
              <a:buFont typeface="Arial" panose="020B0604020202020204" pitchFamily="34" charset="0"/>
              <a:buChar char="•"/>
            </a:pPr>
            <a:r>
              <a:rPr lang="en-AU" b="0" dirty="0"/>
              <a:t>Simultaneous amplification and reflection</a:t>
            </a:r>
          </a:p>
          <a:p>
            <a:pPr marL="285750" indent="-285750">
              <a:buFont typeface="Arial" panose="020B0604020202020204" pitchFamily="34" charset="0"/>
              <a:buChar char="•"/>
            </a:pPr>
            <a:r>
              <a:rPr lang="en-AU" b="0" dirty="0"/>
              <a:t>“</a:t>
            </a:r>
            <a:r>
              <a:rPr lang="en-US" b="0" dirty="0">
                <a:effectLst/>
                <a:latin typeface="Arial" panose="020B0604020202020204" pitchFamily="34" charset="0"/>
              </a:rPr>
              <a:t>The MF-RIS first amplifies the incident signals, then divides them into reflection and refraction parts by power split circuits.”</a:t>
            </a:r>
          </a:p>
          <a:p>
            <a:pPr marL="285750" indent="-285750">
              <a:buFont typeface="Arial" panose="020B0604020202020204" pitchFamily="34" charset="0"/>
              <a:buChar char="•"/>
            </a:pPr>
            <a:r>
              <a:rPr lang="en-US" b="0" dirty="0">
                <a:latin typeface="Arial" panose="020B0604020202020204" pitchFamily="34" charset="0"/>
              </a:rPr>
              <a:t>RIS presentations have been heard before in IEEE 802.11 WNG and IEEE 802.15 WNG.</a:t>
            </a:r>
            <a:endParaRPr lang="en-AU" b="0" dirty="0"/>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222</a:t>
            </a:fld>
            <a:endParaRPr lang="en-US"/>
          </a:p>
        </p:txBody>
      </p:sp>
    </p:spTree>
    <p:extLst>
      <p:ext uri="{BB962C8B-B14F-4D97-AF65-F5344CB8AC3E}">
        <p14:creationId xmlns:p14="http://schemas.microsoft.com/office/powerpoint/2010/main" val="692233157"/>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Arial" panose="020B0604020202020204" pitchFamily="34" charset="0"/>
              </a:rPr>
              <a:t>PWI report of PWI 21284 on Requirements for APGAN Wireless and Radio Communications</a:t>
            </a:r>
            <a:endParaRPr lang="en-AU" dirty="0"/>
          </a:p>
        </p:txBody>
      </p:sp>
      <p:sp>
        <p:nvSpPr>
          <p:cNvPr id="3" name="Content Placeholder 2"/>
          <p:cNvSpPr>
            <a:spLocks noGrp="1"/>
          </p:cNvSpPr>
          <p:nvPr>
            <p:ph idx="1"/>
          </p:nvPr>
        </p:nvSpPr>
        <p:spPr/>
        <p:txBody>
          <a:bodyPr/>
          <a:lstStyle/>
          <a:p>
            <a:pPr marL="0" indent="0"/>
            <a:r>
              <a:rPr lang="en-AU" dirty="0"/>
              <a:t>APGAN is Automobile Proving Ground Area Network</a:t>
            </a:r>
          </a:p>
          <a:p>
            <a:pPr marL="285750" indent="-285750">
              <a:buFont typeface="Arial" panose="020B0604020202020204" pitchFamily="34" charset="0"/>
              <a:buChar char="•"/>
            </a:pPr>
            <a:r>
              <a:rPr lang="en-AU" b="0" dirty="0"/>
              <a:t>Includes DSRC (IEEE 802.11p) as a Radio Access Technology</a:t>
            </a:r>
          </a:p>
          <a:p>
            <a:pPr marL="285750" indent="-285750">
              <a:buFont typeface="Arial" panose="020B0604020202020204" pitchFamily="34" charset="0"/>
              <a:buChar char="•"/>
            </a:pPr>
            <a:r>
              <a:rPr lang="en-AU" b="0" dirty="0"/>
              <a:t>Also covers ordinary IEEE 802.11 as a separate RAT</a:t>
            </a:r>
          </a:p>
          <a:p>
            <a:pPr marL="0" indent="0"/>
            <a:r>
              <a:rPr lang="en-AU" dirty="0"/>
              <a:t>Document was posted to show progress toward generating a </a:t>
            </a:r>
            <a:r>
              <a:rPr lang="en-US" b="1" dirty="0"/>
              <a:t>New work item proposal (</a:t>
            </a:r>
            <a:r>
              <a:rPr lang="en-AU" dirty="0"/>
              <a:t>NP)</a:t>
            </a:r>
          </a:p>
          <a:p>
            <a:pPr marL="0" indent="0"/>
            <a:r>
              <a:rPr lang="en-AU" dirty="0"/>
              <a:t>Project initiated in March 2023</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223</a:t>
            </a:fld>
            <a:endParaRPr lang="en-US"/>
          </a:p>
        </p:txBody>
      </p:sp>
    </p:spTree>
    <p:extLst>
      <p:ext uri="{BB962C8B-B14F-4D97-AF65-F5344CB8AC3E}">
        <p14:creationId xmlns:p14="http://schemas.microsoft.com/office/powerpoint/2010/main" val="2137862152"/>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Arial" panose="020B0604020202020204" pitchFamily="34" charset="0"/>
              </a:rPr>
              <a:t>Study report for PWI Proposal on Space </a:t>
            </a:r>
            <a:r>
              <a:rPr lang="en-US" dirty="0" err="1">
                <a:effectLst/>
                <a:latin typeface="Arial" panose="020B0604020202020204" pitchFamily="34" charset="0"/>
              </a:rPr>
              <a:t>Fibre</a:t>
            </a:r>
            <a:r>
              <a:rPr lang="en-US" dirty="0">
                <a:effectLst/>
                <a:latin typeface="Arial" panose="020B0604020202020204" pitchFamily="34" charset="0"/>
              </a:rPr>
              <a:t> Channel Network Time Synchronization Protocol</a:t>
            </a:r>
            <a:endParaRPr lang="en-AU" dirty="0"/>
          </a:p>
        </p:txBody>
      </p:sp>
      <p:sp>
        <p:nvSpPr>
          <p:cNvPr id="3" name="Content Placeholder 2"/>
          <p:cNvSpPr>
            <a:spLocks noGrp="1"/>
          </p:cNvSpPr>
          <p:nvPr>
            <p:ph idx="1"/>
          </p:nvPr>
        </p:nvSpPr>
        <p:spPr/>
        <p:txBody>
          <a:bodyPr/>
          <a:lstStyle/>
          <a:p>
            <a:pPr marL="0" indent="0"/>
            <a:r>
              <a:rPr lang="en-US" dirty="0"/>
              <a:t>Report surveys various time synchronization protocols (NTP, IEEE 1588, </a:t>
            </a:r>
            <a:r>
              <a:rPr lang="en-US" dirty="0">
                <a:effectLst/>
                <a:latin typeface="Arial" panose="020B0604020202020204" pitchFamily="34" charset="0"/>
              </a:rPr>
              <a:t>SAE AS6802, White Rabbit, 802.1AS, IEEE C37.238, IEEE C37.242, </a:t>
            </a:r>
            <a:r>
              <a:rPr lang="en-US" dirty="0" err="1">
                <a:effectLst/>
                <a:latin typeface="Arial" panose="020B0604020202020204" pitchFamily="34" charset="0"/>
              </a:rPr>
              <a:t>Fibre</a:t>
            </a:r>
            <a:r>
              <a:rPr lang="en-US" dirty="0">
                <a:effectLst/>
                <a:latin typeface="Arial" panose="020B0604020202020204" pitchFamily="34" charset="0"/>
              </a:rPr>
              <a:t> Channel Protocol FC-FS)</a:t>
            </a:r>
          </a:p>
          <a:p>
            <a:pPr marL="0" indent="0"/>
            <a:r>
              <a:rPr lang="en-US" dirty="0">
                <a:latin typeface="Arial" panose="020B0604020202020204" pitchFamily="34" charset="0"/>
              </a:rPr>
              <a:t>Notes publication of ISO/IEC/IEEE 8802-1AS:2021 as a reason why the FCTSP work should be done in ISO/IEC JTC 1/SC 6/WG 1</a:t>
            </a:r>
            <a:endParaRPr lang="en-AU" dirty="0"/>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224</a:t>
            </a:fld>
            <a:endParaRPr lang="en-US"/>
          </a:p>
        </p:txBody>
      </p:sp>
    </p:spTree>
    <p:extLst>
      <p:ext uri="{BB962C8B-B14F-4D97-AF65-F5344CB8AC3E}">
        <p14:creationId xmlns:p14="http://schemas.microsoft.com/office/powerpoint/2010/main" val="2034655825"/>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Call for Convenor for JTC 1/SC 6/WG 1</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b="0" dirty="0"/>
              <a:t>N18079 is a call for a new or continuing convenor for WG 1.</a:t>
            </a:r>
          </a:p>
          <a:p>
            <a:pPr>
              <a:buFont typeface="Arial" panose="020B0604020202020204" pitchFamily="34" charset="0"/>
              <a:buChar char="•"/>
            </a:pPr>
            <a:r>
              <a:rPr lang="en-US" b="0" dirty="0"/>
              <a:t>Deadline for application submission to the SC 6 Committee Manager is 30 September 2023.</a:t>
            </a:r>
          </a:p>
          <a:p>
            <a:pPr>
              <a:buFont typeface="Arial" panose="020B0604020202020204" pitchFamily="34" charset="0"/>
              <a:buChar char="•"/>
            </a:pPr>
            <a:r>
              <a:rPr lang="en-US" b="0" dirty="0"/>
              <a:t>A request was made on 3 October 2023 by the China NB to extend Mr. </a:t>
            </a:r>
            <a:r>
              <a:rPr lang="en-US" b="0" dirty="0" err="1"/>
              <a:t>Zhenhai</a:t>
            </a:r>
            <a:r>
              <a:rPr lang="en-US" b="0" dirty="0"/>
              <a:t> Huang as the convenor.</a:t>
            </a:r>
          </a:p>
          <a:p>
            <a:pPr>
              <a:buFont typeface="Arial" panose="020B0604020202020204" pitchFamily="34" charset="0"/>
              <a:buChar char="•"/>
            </a:pPr>
            <a:r>
              <a:rPr lang="en-US" b="0" dirty="0"/>
              <a:t>No other parties appear to have submitted requests for the convenorship.</a:t>
            </a:r>
          </a:p>
          <a:p>
            <a:pPr>
              <a:buFont typeface="Arial" panose="020B0604020202020204" pitchFamily="34" charset="0"/>
              <a:buChar char="•"/>
            </a:pPr>
            <a:r>
              <a:rPr lang="en-US" b="0" dirty="0"/>
              <a:t>Mr. Huang was reconfirmed as convenor.</a:t>
            </a:r>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225</a:t>
            </a:fld>
            <a:endParaRPr lang="en-US"/>
          </a:p>
        </p:txBody>
      </p:sp>
    </p:spTree>
    <p:extLst>
      <p:ext uri="{BB962C8B-B14F-4D97-AF65-F5344CB8AC3E}">
        <p14:creationId xmlns:p14="http://schemas.microsoft.com/office/powerpoint/2010/main" val="4203734101"/>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7 standards in the pipeline for adoption under the PSDO and 7 awaiting submission</a:t>
            </a:r>
          </a:p>
        </p:txBody>
      </p:sp>
      <p:graphicFrame>
        <p:nvGraphicFramePr>
          <p:cNvPr id="6" name="Content Placeholder 5"/>
          <p:cNvGraphicFramePr>
            <a:graphicFrameLocks noGrp="1"/>
          </p:cNvGraphicFramePr>
          <p:nvPr>
            <p:ph idx="1"/>
          </p:nvPr>
        </p:nvGraphicFramePr>
        <p:xfrm>
          <a:off x="190500" y="1916677"/>
          <a:ext cx="8839199" cy="439465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Std</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a:solidFill>
                            <a:schemeClr val="tx1"/>
                          </a:solidFill>
                          <a:latin typeface="+mj-lt"/>
                          <a:ea typeface="+mn-ea"/>
                          <a:cs typeface="Arial" panose="020B0604020202020204" pitchFamily="34" charset="0"/>
                        </a:rPr>
                        <a:t>D6.0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Passed</a:t>
                      </a:r>
                      <a:endParaRPr lang="en-AU" sz="1600" b="0" kern="120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Nov 2021</a:t>
                      </a:r>
                      <a:endParaRPr lang="en-AU" sz="1600" b="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a:solidFill>
                            <a:schemeClr val="tx1"/>
                          </a:solidFill>
                          <a:latin typeface="+mj-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Not approved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Apr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a:solidFill>
                            <a:schemeClr val="tx1"/>
                          </a:solidFill>
                          <a:latin typeface="+mn-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r h="359602">
                <a:tc>
                  <a:txBody>
                    <a:bodyPr/>
                    <a:lstStyle/>
                    <a:p>
                      <a:pPr algn="l"/>
                      <a:r>
                        <a:rPr lang="en-GB" sz="1600" b="0" dirty="0">
                          <a:solidFill>
                            <a:schemeClr val="tx1"/>
                          </a:solidFill>
                          <a:latin typeface="+mj-lt"/>
                        </a:rPr>
                        <a:t>.11bf</a:t>
                      </a:r>
                    </a:p>
                  </a:txBody>
                  <a:tcPr/>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1349516"/>
                  </a:ext>
                </a:extLst>
              </a:tr>
              <a:tr h="359602">
                <a:tc>
                  <a:txBody>
                    <a:bodyPr/>
                    <a:lstStyle/>
                    <a:p>
                      <a:pPr algn="l"/>
                      <a:r>
                        <a:rPr lang="en-AU" sz="1600" dirty="0"/>
                        <a:t>.11 Cor 1 </a:t>
                      </a:r>
                      <a:endParaRPr lang="en-GB" sz="1600" b="0" dirty="0">
                        <a:solidFill>
                          <a:schemeClr val="tx1"/>
                        </a:solidFill>
                        <a:latin typeface="+mj-lt"/>
                      </a:endParaRPr>
                    </a:p>
                  </a:txBody>
                  <a:tcPr/>
                </a:tc>
                <a:tc>
                  <a:txBody>
                    <a:bodyPr/>
                    <a:lstStyle/>
                    <a:p>
                      <a:pPr algn="ctr"/>
                      <a:r>
                        <a:rPr lang="en-AU" sz="1600" b="0" kern="1200">
                          <a:solidFill>
                            <a:schemeClr val="accent2"/>
                          </a:solidFill>
                          <a:latin typeface="+mn-lt"/>
                          <a:ea typeface="+mn-ea"/>
                          <a:cs typeface="Arial" panose="020B0604020202020204" pitchFamily="34" charset="0"/>
                        </a:rPr>
                        <a:t>Waiting</a:t>
                      </a:r>
                      <a:endParaRPr lang="en-AU" sz="1600" b="0">
                        <a:solidFill>
                          <a:schemeClr val="accent2"/>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94024959"/>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226</a:t>
            </a:fld>
            <a:endParaRPr lang="en-US"/>
          </a:p>
        </p:txBody>
      </p:sp>
    </p:spTree>
    <p:extLst>
      <p:ext uri="{BB962C8B-B14F-4D97-AF65-F5344CB8AC3E}">
        <p14:creationId xmlns:p14="http://schemas.microsoft.com/office/powerpoint/2010/main" val="2523211059"/>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7 standards in the pipeline for adoption under the PSDO and 7 awaiting submission (continued)</a:t>
            </a:r>
          </a:p>
        </p:txBody>
      </p:sp>
      <p:graphicFrame>
        <p:nvGraphicFramePr>
          <p:cNvPr id="6" name="Content Placeholder 5"/>
          <p:cNvGraphicFramePr>
            <a:graphicFrameLocks noGrp="1"/>
          </p:cNvGraphicFramePr>
          <p:nvPr>
            <p:ph idx="1"/>
          </p:nvPr>
        </p:nvGraphicFramePr>
        <p:xfrm>
          <a:off x="152399" y="2161466"/>
          <a:ext cx="8839199" cy="201752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.11bh</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.11bi</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.11bk</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.11bn</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131242658"/>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227</a:t>
            </a:fld>
            <a:endParaRPr lang="en-US"/>
          </a:p>
        </p:txBody>
      </p:sp>
    </p:spTree>
    <p:extLst>
      <p:ext uri="{BB962C8B-B14F-4D97-AF65-F5344CB8AC3E}">
        <p14:creationId xmlns:p14="http://schemas.microsoft.com/office/powerpoint/2010/main" val="2916424193"/>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Wi-Fi 6 </a:t>
            </a:r>
            <a:br>
              <a:rPr lang="en-AU"/>
            </a:br>
            <a:r>
              <a:rPr lang="en-AU"/>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(in relation to negative </a:t>
            </a:r>
            <a:r>
              <a:rPr lang="en-AU" dirty="0" err="1"/>
              <a:t>LoAs</a:t>
            </a:r>
            <a:r>
              <a:rPr lang="en-AU" dirty="0"/>
              <a:t>)</a:t>
            </a:r>
          </a:p>
          <a:p>
            <a:pPr lvl="2"/>
            <a:r>
              <a:rPr lang="en-AU" dirty="0"/>
              <a:t>A response was sent – awaiting resolution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228</a:t>
            </a:fld>
            <a:endParaRPr lang="en-US"/>
          </a:p>
        </p:txBody>
      </p:sp>
    </p:spTree>
    <p:extLst>
      <p:ext uri="{BB962C8B-B14F-4D97-AF65-F5344CB8AC3E}">
        <p14:creationId xmlns:p14="http://schemas.microsoft.com/office/powerpoint/2010/main" val="4070330725"/>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r>
              <a:rPr lang="en-AU" dirty="0"/>
              <a:t>Latest news (Nov 2021)</a:t>
            </a:r>
          </a:p>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 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non-technical IPR related comments</a:t>
            </a:r>
          </a:p>
          <a:p>
            <a:pPr lvl="2"/>
            <a:r>
              <a:rPr lang="en-AU" dirty="0"/>
              <a:t>It highlighted the importance of the issue to IEEE SA</a:t>
            </a:r>
          </a:p>
          <a:p>
            <a:pPr lvl="2"/>
            <a:r>
              <a:rPr lang="en-AU" dirty="0"/>
              <a:t>It meant responses were sent to SC 6 &amp; ISO quickly so that ISO/IEEE SA staff discussions could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229</a:t>
            </a:fld>
            <a:endParaRPr lang="en-US"/>
          </a:p>
        </p:txBody>
      </p:sp>
    </p:spTree>
    <p:extLst>
      <p:ext uri="{BB962C8B-B14F-4D97-AF65-F5344CB8AC3E}">
        <p14:creationId xmlns:p14="http://schemas.microsoft.com/office/powerpoint/2010/main" val="3614956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52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18952937"/>
              </p:ext>
            </p:extLst>
          </p:nvPr>
        </p:nvGraphicFramePr>
        <p:xfrm>
          <a:off x="761999" y="1712149"/>
          <a:ext cx="7696200" cy="192024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802.1ABcu</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2369403763"/>
                  </a:ext>
                </a:extLst>
              </a:tr>
              <a:tr h="291598">
                <a:tc>
                  <a:txBody>
                    <a:bodyPr/>
                    <a:lstStyle/>
                    <a:p>
                      <a:r>
                        <a:rPr lang="en-AU" sz="1600" dirty="0">
                          <a:latin typeface="+mj-lt"/>
                          <a:cs typeface="Arial" panose="020B0604020202020204" pitchFamily="34" charset="0"/>
                        </a:rPr>
                        <a:t>802.1ABdh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354456419"/>
                  </a:ext>
                </a:extLst>
              </a:tr>
              <a:tr h="291598">
                <a:tc>
                  <a:txBody>
                    <a:bodyPr/>
                    <a:lstStyle/>
                    <a:p>
                      <a:r>
                        <a:rPr lang="en-AU" sz="1600" dirty="0">
                          <a:latin typeface="+mj-lt"/>
                          <a:cs typeface="Arial" panose="020B0604020202020204" pitchFamily="34" charset="0"/>
                        </a:rPr>
                        <a:t>802.1Q</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July 2024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July 2024</a:t>
                      </a:r>
                    </a:p>
                  </a:txBody>
                  <a:tcPr marL="115147" marR="115147"/>
                </a:tc>
                <a:extLst>
                  <a:ext uri="{0D108BD9-81ED-4DB2-BD59-A6C34878D82A}">
                    <a16:rowId xmlns:a16="http://schemas.microsoft.com/office/drawing/2014/main" val="936899684"/>
                  </a:ext>
                </a:extLst>
              </a:tr>
              <a:tr h="291598">
                <a:tc>
                  <a:txBody>
                    <a:bodyPr/>
                    <a:lstStyle/>
                    <a:p>
                      <a:r>
                        <a:rPr lang="en-AU" sz="1600" dirty="0">
                          <a:latin typeface="+mj-lt"/>
                          <a:cs typeface="Arial" panose="020B0604020202020204" pitchFamily="34" charset="0"/>
                        </a:rPr>
                        <a:t>802.1Qcz</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Sept 2024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2024</a:t>
                      </a:r>
                    </a:p>
                  </a:txBody>
                  <a:tcPr marL="115147" marR="115147"/>
                </a:tc>
                <a:extLst>
                  <a:ext uri="{0D108BD9-81ED-4DB2-BD59-A6C34878D82A}">
                    <a16:rowId xmlns:a16="http://schemas.microsoft.com/office/drawing/2014/main" val="2753642783"/>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 … but there are ongoing discussions</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2023)</a:t>
            </a:r>
          </a:p>
          <a:p>
            <a:pPr lvl="1"/>
            <a:r>
              <a:rPr lang="en-AU" dirty="0"/>
              <a:t>There have lots of discussions between various stakeholders over the  last year or so … with limited progress so far</a:t>
            </a:r>
          </a:p>
          <a:p>
            <a:pPr lvl="1"/>
            <a:r>
              <a:rPr lang="en-AU" dirty="0"/>
              <a:t>It is now understood that the 802.11ax IPR related issue is still being discussed … and so hopefully good news can be reported in the future</a:t>
            </a:r>
          </a:p>
          <a:p>
            <a:pPr lvl="2"/>
            <a:endParaRPr lang="en-AU" i="1" dirty="0">
              <a:latin typeface="+mj-lt"/>
            </a:endParaRP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230</a:t>
            </a:fld>
            <a:endParaRPr lang="en-US"/>
          </a:p>
        </p:txBody>
      </p:sp>
    </p:spTree>
    <p:extLst>
      <p:ext uri="{BB962C8B-B14F-4D97-AF65-F5344CB8AC3E}">
        <p14:creationId xmlns:p14="http://schemas.microsoft.com/office/powerpoint/2010/main" val="1418131497"/>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Throughput for Operation in License-exempt Bands above 45 GHz</a:t>
            </a:r>
            <a:br>
              <a:rPr lang="en-US" dirty="0">
                <a:solidFill>
                  <a:schemeClr val="accent6"/>
                </a:solidFill>
              </a:rPr>
            </a:br>
            <a:r>
              <a:rPr lang="en-AU" dirty="0">
                <a:solidFill>
                  <a:schemeClr val="accent6"/>
                </a:solidFill>
              </a:rPr>
              <a:t>IEEE 802.11ay 60-day ballot not approved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not approved</a:t>
            </a:r>
          </a:p>
          <a:p>
            <a:pPr lvl="1"/>
            <a:r>
              <a:rPr lang="en-AU" dirty="0"/>
              <a:t>802.</a:t>
            </a:r>
            <a:r>
              <a:rPr lang="en-AU" dirty="0">
                <a:cs typeface="Arial" panose="020B0604020202020204" pitchFamily="34" charset="0"/>
              </a:rPr>
              <a:t>11ay</a:t>
            </a:r>
            <a:r>
              <a:rPr lang="en-AU" dirty="0"/>
              <a:t> 60-day ballot not approved on 9 Oct 2021 (N17628)</a:t>
            </a:r>
          </a:p>
          <a:p>
            <a:pPr lvl="2"/>
            <a:r>
              <a:rPr lang="en-AU" dirty="0"/>
              <a:t>Passed 10/1/8 (Belgium) on need for ISO standard</a:t>
            </a:r>
          </a:p>
          <a:p>
            <a:pPr lvl="2"/>
            <a:r>
              <a:rPr lang="en-AU" dirty="0"/>
              <a:t>Not approved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three blanket negative LOAs and one explicit negative LOA on 802.11ay caused a similar problem to the 802.11ax problem</a:t>
            </a:r>
          </a:p>
          <a:p>
            <a:pPr lvl="2"/>
            <a:r>
              <a:rPr lang="en-AU" dirty="0"/>
              <a:t>Not passing means the process will need to restart once the IPR issue is sorted</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231</a:t>
            </a:fld>
            <a:endParaRPr lang="en-US"/>
          </a:p>
        </p:txBody>
      </p:sp>
    </p:spTree>
    <p:extLst>
      <p:ext uri="{BB962C8B-B14F-4D97-AF65-F5344CB8AC3E}">
        <p14:creationId xmlns:p14="http://schemas.microsoft.com/office/powerpoint/2010/main" val="4074156720"/>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Next generation positioning</a:t>
            </a:r>
            <a:br>
              <a:rPr lang="en-AU"/>
            </a:br>
            <a:r>
              <a:rPr lang="en-AU"/>
              <a:t>IEEE 802.11az was liaised for information in Apr 2022 </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802.11az D4.0 was liaised for information on 8 Apr 2022 (N17742)</a:t>
            </a:r>
          </a:p>
          <a:p>
            <a:pPr lvl="1"/>
            <a:r>
              <a:rPr lang="en-AU" dirty="0"/>
              <a:t>(Nov 2022) Approved for submission to PSDO (after publication)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232</a:t>
            </a:fld>
            <a:endParaRPr lang="en-US"/>
          </a:p>
        </p:txBody>
      </p:sp>
    </p:spTree>
    <p:extLst>
      <p:ext uri="{BB962C8B-B14F-4D97-AF65-F5344CB8AC3E}">
        <p14:creationId xmlns:p14="http://schemas.microsoft.com/office/powerpoint/2010/main" val="2547205456"/>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sz="1600" dirty="0"/>
              <a:t>Wake up radio</a:t>
            </a:r>
            <a:br>
              <a:rPr lang="en-AU" dirty="0"/>
            </a:br>
            <a:r>
              <a:rPr lang="en-AU" dirty="0"/>
              <a:t>IEEE 802.11ba is waiting for start of 60-day ballot, but it will not start until IPR related issues are resolved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may run into the same IPR related issue as 802.11ay (and 802.11ax) because there are explicit negative </a:t>
            </a:r>
            <a:r>
              <a:rPr lang="en-AU" dirty="0" err="1"/>
              <a:t>LoAs</a:t>
            </a:r>
            <a:r>
              <a:rPr lang="en-AU" dirty="0"/>
              <a:t> associated with 802.11ba – and so it will not be progressed by IEEE 802 until the disagreement about negative </a:t>
            </a:r>
            <a:r>
              <a:rPr lang="en-AU" dirty="0" err="1"/>
              <a:t>LoAs</a:t>
            </a:r>
            <a:r>
              <a:rPr lang="en-AU" dirty="0"/>
              <a:t> is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233</a:t>
            </a:fld>
            <a:endParaRPr lang="en-US"/>
          </a:p>
        </p:txBody>
      </p:sp>
    </p:spTree>
    <p:extLst>
      <p:ext uri="{BB962C8B-B14F-4D97-AF65-F5344CB8AC3E}">
        <p14:creationId xmlns:p14="http://schemas.microsoft.com/office/powerpoint/2010/main" val="3406701603"/>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Light Communications</a:t>
            </a:r>
            <a:br>
              <a:rPr lang="en-AU"/>
            </a:br>
            <a:r>
              <a:rPr lang="en-AU"/>
              <a:t>IEEE 802.11bb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p>
          <a:p>
            <a:pPr marL="182880" indent="-182880">
              <a:buFont typeface="Arial" panose="020B0604020202020204" pitchFamily="34" charset="0"/>
              <a:buChar char="•"/>
            </a:pPr>
            <a:r>
              <a:rPr lang="en-AU" b="0" dirty="0"/>
              <a:t>(Nov 2023) Published by IEEE</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234</a:t>
            </a:fld>
            <a:endParaRPr lang="en-US"/>
          </a:p>
        </p:txBody>
      </p:sp>
    </p:spTree>
    <p:extLst>
      <p:ext uri="{BB962C8B-B14F-4D97-AF65-F5344CB8AC3E}">
        <p14:creationId xmlns:p14="http://schemas.microsoft.com/office/powerpoint/2010/main" val="2056967298"/>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Enhanced Broadcast Service</a:t>
            </a:r>
            <a:br>
              <a:rPr lang="en-AU"/>
            </a:br>
            <a:r>
              <a:rPr lang="en-AU"/>
              <a:t>IEEE 802.11bc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235</a:t>
            </a:fld>
            <a:endParaRPr lang="en-US"/>
          </a:p>
        </p:txBody>
      </p:sp>
    </p:spTree>
    <p:extLst>
      <p:ext uri="{BB962C8B-B14F-4D97-AF65-F5344CB8AC3E}">
        <p14:creationId xmlns:p14="http://schemas.microsoft.com/office/powerpoint/2010/main" val="2581237548"/>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Enhancements for Next Generation V2X</a:t>
            </a:r>
            <a:br>
              <a:rPr lang="en-US"/>
            </a:br>
            <a:r>
              <a:rPr lang="en-AU"/>
              <a:t>IEEE 802.11bd D4.0 was liaised for information in June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802.11bd D4.0 was liaised in June 2022 (N17743)</a:t>
            </a:r>
          </a:p>
          <a:p>
            <a:r>
              <a:rPr lang="en-US" dirty="0"/>
              <a:t>60-day</a:t>
            </a:r>
            <a:r>
              <a:rPr lang="en-AU" dirty="0"/>
              <a:t> pre-ballot: </a:t>
            </a:r>
            <a:r>
              <a:rPr lang="en-AU" dirty="0">
                <a:solidFill>
                  <a:schemeClr val="accent2"/>
                </a:solidFill>
              </a:rPr>
              <a:t>waiting</a:t>
            </a:r>
          </a:p>
          <a:p>
            <a:pPr lvl="1"/>
            <a:r>
              <a:rPr lang="en-AU" dirty="0"/>
              <a:t>(Nov 2022) Approved for submission to PSDO (after publication)</a:t>
            </a:r>
          </a:p>
          <a:p>
            <a:pPr lvl="2"/>
            <a:r>
              <a:rPr lang="en-AU" dirty="0"/>
              <a:t>[Realistically, this won’t happen because IEEE 802.11bd has negative </a:t>
            </a:r>
            <a:r>
              <a:rPr lang="en-AU" dirty="0" err="1"/>
              <a:t>LoAs</a:t>
            </a:r>
            <a:r>
              <a:rPr lang="en-AU" dirty="0"/>
              <a:t>]</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236</a:t>
            </a:fld>
            <a:endParaRPr lang="en-US"/>
          </a:p>
        </p:txBody>
      </p:sp>
    </p:spTree>
    <p:extLst>
      <p:ext uri="{BB962C8B-B14F-4D97-AF65-F5344CB8AC3E}">
        <p14:creationId xmlns:p14="http://schemas.microsoft.com/office/powerpoint/2010/main" val="1497056974"/>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Extremely High Throughput</a:t>
            </a:r>
            <a:br>
              <a:rPr lang="en-AU"/>
            </a:br>
            <a:r>
              <a:rPr lang="en-AU"/>
              <a:t>IEEE 802.11be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(Oct 2022)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237</a:t>
            </a:fld>
            <a:endParaRPr lang="en-US"/>
          </a:p>
        </p:txBody>
      </p:sp>
    </p:spTree>
    <p:extLst>
      <p:ext uri="{BB962C8B-B14F-4D97-AF65-F5344CB8AC3E}">
        <p14:creationId xmlns:p14="http://schemas.microsoft.com/office/powerpoint/2010/main" val="2130570996"/>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Correct IEEE 802.11ay Assignment of Protected Announce Support bit</a:t>
            </a:r>
            <a:br>
              <a:rPr lang="en-US"/>
            </a:br>
            <a:r>
              <a:rPr lang="en-AU"/>
              <a:t>IEEE 802.11-2020 Cor 1 will be liaised for approval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Probably only makes sense to liaise or submit after the 802.11ay IPR related issue is resolved</a:t>
            </a:r>
          </a:p>
          <a:p>
            <a:r>
              <a:rPr lang="en-US" dirty="0"/>
              <a:t>90-day </a:t>
            </a:r>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238</a:t>
            </a:fld>
            <a:endParaRPr lang="en-US"/>
          </a:p>
        </p:txBody>
      </p:sp>
    </p:spTree>
    <p:extLst>
      <p:ext uri="{BB962C8B-B14F-4D97-AF65-F5344CB8AC3E}">
        <p14:creationId xmlns:p14="http://schemas.microsoft.com/office/powerpoint/2010/main" val="2051525216"/>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WLAN Sensing</a:t>
            </a:r>
            <a:br>
              <a:rPr lang="en-AU" dirty="0"/>
            </a:br>
            <a:r>
              <a:rPr lang="en-AU" dirty="0"/>
              <a:t>IEEE 802.11bf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239</a:t>
            </a:fld>
            <a:endParaRPr lang="en-US"/>
          </a:p>
        </p:txBody>
      </p:sp>
    </p:spTree>
    <p:extLst>
      <p:ext uri="{BB962C8B-B14F-4D97-AF65-F5344CB8AC3E}">
        <p14:creationId xmlns:p14="http://schemas.microsoft.com/office/powerpoint/2010/main" val="2218696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802.3</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Oct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Jun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a:t>802.3/</a:t>
                      </a:r>
                      <a:r>
                        <a:rPr lang="en-AU" sz="1600" err="1"/>
                        <a:t>Cor</a:t>
                      </a:r>
                      <a:r>
                        <a:rPr lang="en-AU" sz="1600"/>
                        <a:t> 1 </a:t>
                      </a:r>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Randomized and Changing MAC Addresses (RCM)</a:t>
            </a:r>
            <a:br>
              <a:rPr lang="en-AU" dirty="0"/>
            </a:br>
            <a:r>
              <a:rPr lang="en-AU" dirty="0"/>
              <a:t>IEEE 802.11bh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240</a:t>
            </a:fld>
            <a:endParaRPr lang="en-US"/>
          </a:p>
        </p:txBody>
      </p:sp>
    </p:spTree>
    <p:extLst>
      <p:ext uri="{BB962C8B-B14F-4D97-AF65-F5344CB8AC3E}">
        <p14:creationId xmlns:p14="http://schemas.microsoft.com/office/powerpoint/2010/main" val="4194546003"/>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Enhanced Data Privacy (EDP)</a:t>
            </a:r>
            <a:br>
              <a:rPr lang="en-AU" sz="1600" dirty="0"/>
            </a:br>
            <a:r>
              <a:rPr lang="en-AU" dirty="0"/>
              <a:t>IEEE 802.11bi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241</a:t>
            </a:fld>
            <a:endParaRPr lang="en-US"/>
          </a:p>
        </p:txBody>
      </p:sp>
    </p:spTree>
    <p:extLst>
      <p:ext uri="{BB962C8B-B14F-4D97-AF65-F5344CB8AC3E}">
        <p14:creationId xmlns:p14="http://schemas.microsoft.com/office/powerpoint/2010/main" val="3885007329"/>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320 MHz Positioning</a:t>
            </a:r>
            <a:br>
              <a:rPr lang="en-AU" sz="1600" dirty="0"/>
            </a:br>
            <a:r>
              <a:rPr lang="en-AU" dirty="0"/>
              <a:t>IEEE 802.11bk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242</a:t>
            </a:fld>
            <a:endParaRPr lang="en-US"/>
          </a:p>
        </p:txBody>
      </p:sp>
    </p:spTree>
    <p:extLst>
      <p:ext uri="{BB962C8B-B14F-4D97-AF65-F5344CB8AC3E}">
        <p14:creationId xmlns:p14="http://schemas.microsoft.com/office/powerpoint/2010/main" val="2107972085"/>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Ultra High Reliability</a:t>
            </a:r>
            <a:br>
              <a:rPr lang="en-AU" sz="1600" dirty="0"/>
            </a:br>
            <a:r>
              <a:rPr lang="en-AU" dirty="0"/>
              <a:t>IEEE 802.11bn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(Nov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243</a:t>
            </a:fld>
            <a:endParaRPr lang="en-US"/>
          </a:p>
        </p:txBody>
      </p:sp>
    </p:spTree>
    <p:extLst>
      <p:ext uri="{BB962C8B-B14F-4D97-AF65-F5344CB8AC3E}">
        <p14:creationId xmlns:p14="http://schemas.microsoft.com/office/powerpoint/2010/main" val="2501291155"/>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 6/WG 1 had a virtual meeting on 7 May 2024</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244</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AU" dirty="0"/>
              <a:t>Agenda</a:t>
            </a:r>
          </a:p>
          <a:p>
            <a:pPr lvl="1"/>
            <a:r>
              <a:rPr lang="en-AU" dirty="0"/>
              <a:t>N 417</a:t>
            </a:r>
          </a:p>
          <a:p>
            <a:pPr lvl="2"/>
            <a:r>
              <a:rPr lang="en-AU" dirty="0"/>
              <a:t>Second PWI Report on APGAN (N 413)</a:t>
            </a:r>
          </a:p>
          <a:p>
            <a:pPr lvl="2"/>
            <a:r>
              <a:rPr lang="en-AU" dirty="0"/>
              <a:t>PWI Proposal for Drone Formation Flying Show - Communication</a:t>
            </a:r>
            <a:br>
              <a:rPr lang="en-AU" dirty="0"/>
            </a:br>
            <a:r>
              <a:rPr lang="en-AU" dirty="0"/>
              <a:t>Security Requirement (N 415)</a:t>
            </a:r>
          </a:p>
        </p:txBody>
      </p:sp>
    </p:spTree>
    <p:extLst>
      <p:ext uri="{BB962C8B-B14F-4D97-AF65-F5344CB8AC3E}">
        <p14:creationId xmlns:p14="http://schemas.microsoft.com/office/powerpoint/2010/main" val="3350541021"/>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Second PWI Report on APGAN</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245</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US" dirty="0"/>
              <a:t>Automotive Proving Group Area Network</a:t>
            </a:r>
          </a:p>
          <a:p>
            <a:pPr>
              <a:buFont typeface="Arial" panose="020B0604020202020204" pitchFamily="34" charset="0"/>
              <a:buChar char="•"/>
            </a:pPr>
            <a:r>
              <a:rPr lang="en-US" b="0" dirty="0"/>
              <a:t>Used for supporting experimentation and testing of intelligent transport systems and intelligent connected vehicles. Basically V2X.</a:t>
            </a:r>
          </a:p>
          <a:p>
            <a:pPr>
              <a:buFont typeface="Arial" panose="020B0604020202020204" pitchFamily="34" charset="0"/>
              <a:buChar char="•"/>
            </a:pPr>
            <a:r>
              <a:rPr lang="en-US" b="0" dirty="0"/>
              <a:t>RATs include DSRC, WLAN, 4G/5G, LTE-V/NR-V</a:t>
            </a:r>
          </a:p>
          <a:p>
            <a:pPr>
              <a:buFont typeface="Arial" panose="020B0604020202020204" pitchFamily="34" charset="0"/>
              <a:buChar char="•"/>
            </a:pPr>
            <a:r>
              <a:rPr lang="en-US" b="0" dirty="0"/>
              <a:t>Section 7.4.2 (Encryption Regulation): mentions WAPI and its underlying crypto algorithms</a:t>
            </a:r>
          </a:p>
          <a:p>
            <a:pPr>
              <a:buFont typeface="Arial" panose="020B0604020202020204" pitchFamily="34" charset="0"/>
              <a:buChar char="•"/>
            </a:pPr>
            <a:r>
              <a:rPr lang="en-US" b="0" dirty="0"/>
              <a:t>Section 8.3 (APGAN Security): mentions WEP/WPA/WPA2/WPA3 and WAPI</a:t>
            </a:r>
          </a:p>
          <a:p>
            <a:pPr>
              <a:buFont typeface="Arial" panose="020B0604020202020204" pitchFamily="34" charset="0"/>
              <a:buChar char="•"/>
            </a:pPr>
            <a:r>
              <a:rPr lang="en-US" b="0" dirty="0"/>
              <a:t>Section 8.4.2 (Stealthy Attack): Hiding attacks to avoid detection</a:t>
            </a:r>
          </a:p>
          <a:p>
            <a:pPr>
              <a:buFont typeface="Arial" panose="020B0604020202020204" pitchFamily="34" charset="0"/>
              <a:buChar char="•"/>
            </a:pPr>
            <a:r>
              <a:rPr lang="en-US" b="0" dirty="0"/>
              <a:t>Section 8.4.4 (Stealthy Defense Technical Requirements): one solution is MAC layer security equipment to protect data links</a:t>
            </a:r>
          </a:p>
          <a:p>
            <a:pPr marL="0" indent="0"/>
            <a:endParaRPr lang="en-US" b="0" dirty="0"/>
          </a:p>
        </p:txBody>
      </p:sp>
    </p:spTree>
    <p:extLst>
      <p:ext uri="{BB962C8B-B14F-4D97-AF65-F5344CB8AC3E}">
        <p14:creationId xmlns:p14="http://schemas.microsoft.com/office/powerpoint/2010/main" val="2700913202"/>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pPr lvl="2"/>
            <a:r>
              <a:rPr lang="en-AU" dirty="0"/>
              <a:t>PWI Proposal for Drone Formation Flying Show – Communication Security Requirement</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246</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AU" dirty="0"/>
              <a:t>Securing inter-drone and controller to drone communications</a:t>
            </a:r>
          </a:p>
          <a:p>
            <a:pPr>
              <a:buFont typeface="Arial" panose="020B0604020202020204" pitchFamily="34" charset="0"/>
              <a:buChar char="•"/>
            </a:pPr>
            <a:r>
              <a:rPr lang="en-AU" b="0" dirty="0"/>
              <a:t>Several drone shows have been disrupted. Outcome: drone crashes</a:t>
            </a:r>
          </a:p>
          <a:p>
            <a:pPr>
              <a:buFont typeface="Arial" panose="020B0604020202020204" pitchFamily="34" charset="0"/>
              <a:buChar char="•"/>
            </a:pPr>
            <a:r>
              <a:rPr lang="en-AU" b="0" dirty="0"/>
              <a:t>Possible causes: real-time kinematic failures, C2 link failures, active radio attacks and interference from hidden adversary</a:t>
            </a:r>
          </a:p>
          <a:p>
            <a:pPr>
              <a:buFont typeface="Arial" panose="020B0604020202020204" pitchFamily="34" charset="0"/>
              <a:buChar char="•"/>
            </a:pPr>
            <a:r>
              <a:rPr lang="en-AU" b="0" dirty="0"/>
              <a:t>DFFS uses WLAN technology and security, so it’s in SC6’s scope; JTC 1/AG 19 believes that there is no conflict ISO TC 20/SC 16’s work, although SC 16 has not stated this itself</a:t>
            </a:r>
          </a:p>
          <a:p>
            <a:pPr>
              <a:buFont typeface="Arial" panose="020B0604020202020204" pitchFamily="34" charset="0"/>
              <a:buChar char="•"/>
            </a:pPr>
            <a:r>
              <a:rPr lang="en-AU" b="0" dirty="0"/>
              <a:t>IEEE Communications Society/Unmanned Aerial Vehicles Communications Standards Committee(COM/</a:t>
            </a:r>
            <a:r>
              <a:rPr lang="en-AU" b="0" dirty="0" err="1"/>
              <a:t>AerCom</a:t>
            </a:r>
            <a:r>
              <a:rPr lang="en-AU" b="0" dirty="0"/>
              <a:t>-SC) interest (P1937.15)</a:t>
            </a:r>
          </a:p>
          <a:p>
            <a:pPr>
              <a:buFont typeface="Arial" panose="020B0604020202020204" pitchFamily="34" charset="0"/>
              <a:buChar char="•"/>
            </a:pPr>
            <a:r>
              <a:rPr lang="en-AU" b="0" dirty="0"/>
              <a:t>SC 6 might request in the NP ballot stage, a request may be made to ISO CS to reduce the five NB nomination rule due to the lack of expertise in DFFS operations</a:t>
            </a:r>
          </a:p>
          <a:p>
            <a:pPr>
              <a:buFont typeface="Arial" panose="020B0604020202020204" pitchFamily="34" charset="0"/>
              <a:buChar char="•"/>
            </a:pPr>
            <a:endParaRPr lang="en-AU" b="0" dirty="0"/>
          </a:p>
          <a:p>
            <a:endParaRPr lang="en-AU" dirty="0"/>
          </a:p>
        </p:txBody>
      </p:sp>
    </p:spTree>
    <p:extLst>
      <p:ext uri="{BB962C8B-B14F-4D97-AF65-F5344CB8AC3E}">
        <p14:creationId xmlns:p14="http://schemas.microsoft.com/office/powerpoint/2010/main" val="1556083126"/>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ISO/IEC PWI 11913 (Wearable Suit Area Network)</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247</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pPr>
              <a:buFont typeface="Arial" panose="020B0604020202020204" pitchFamily="34" charset="0"/>
              <a:buChar char="•"/>
            </a:pPr>
            <a:r>
              <a:rPr lang="en-US" b="0" dirty="0"/>
              <a:t>Network using conductive fabric layers</a:t>
            </a:r>
          </a:p>
          <a:p>
            <a:pPr>
              <a:buFont typeface="Arial" panose="020B0604020202020204" pitchFamily="34" charset="0"/>
              <a:buChar char="•"/>
            </a:pPr>
            <a:r>
              <a:rPr lang="en-US" b="0" dirty="0"/>
              <a:t>Speeds in the several Kbps range but defined up to 1 Mbps</a:t>
            </a:r>
          </a:p>
          <a:p>
            <a:pPr>
              <a:buFont typeface="Arial" panose="020B0604020202020204" pitchFamily="34" charset="0"/>
              <a:buChar char="•"/>
            </a:pPr>
            <a:r>
              <a:rPr lang="en-US" b="0" dirty="0"/>
              <a:t>Useful for body sensors, microphones, displays</a:t>
            </a:r>
          </a:p>
          <a:p>
            <a:pPr>
              <a:buFont typeface="Arial" panose="020B0604020202020204" pitchFamily="34" charset="0"/>
              <a:buChar char="•"/>
            </a:pPr>
            <a:r>
              <a:rPr lang="en-US" b="0" dirty="0"/>
              <a:t>Assumes wireless power transfer</a:t>
            </a:r>
          </a:p>
          <a:p>
            <a:pPr>
              <a:buFont typeface="Arial" panose="020B0604020202020204" pitchFamily="34" charset="0"/>
              <a:buChar char="•"/>
            </a:pPr>
            <a:r>
              <a:rPr lang="en-US" b="0" dirty="0"/>
              <a:t>Wireless gateway access to the controller and wider world</a:t>
            </a:r>
          </a:p>
          <a:p>
            <a:pPr>
              <a:buFont typeface="Arial" panose="020B0604020202020204" pitchFamily="34" charset="0"/>
              <a:buChar char="•"/>
            </a:pPr>
            <a:r>
              <a:rPr lang="en-US" b="0" dirty="0"/>
              <a:t>Defines application, MAC, and PHY layers</a:t>
            </a:r>
          </a:p>
          <a:p>
            <a:pPr>
              <a:buFont typeface="Arial" panose="020B0604020202020204" pitchFamily="34" charset="0"/>
              <a:buChar char="•"/>
            </a:pPr>
            <a:r>
              <a:rPr lang="en-US" b="0" dirty="0"/>
              <a:t>The vote was 8-1-11</a:t>
            </a:r>
          </a:p>
          <a:p>
            <a:pPr>
              <a:buFont typeface="Arial" panose="020B0604020202020204" pitchFamily="34" charset="0"/>
              <a:buChar char="•"/>
            </a:pPr>
            <a:r>
              <a:rPr lang="en-US" b="0" dirty="0"/>
              <a:t>Japan voted against noting possible overlap with IEEE 802.15.6 (WBAN)</a:t>
            </a:r>
          </a:p>
        </p:txBody>
      </p:sp>
    </p:spTree>
    <p:extLst>
      <p:ext uri="{BB962C8B-B14F-4D97-AF65-F5344CB8AC3E}">
        <p14:creationId xmlns:p14="http://schemas.microsoft.com/office/powerpoint/2010/main" val="4176268695"/>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b="0" dirty="0"/>
              <a:t>Aside from WGs, SC 6 also has several other types of subgroups including AHCs (Ad Hoc Committees) and AGs (Advisory Groups)</a:t>
            </a:r>
          </a:p>
          <a:p>
            <a:pPr>
              <a:buFont typeface="Arial" panose="020B0604020202020204" pitchFamily="34" charset="0"/>
              <a:buChar char="•"/>
            </a:pPr>
            <a:r>
              <a:rPr lang="en-US" b="0" dirty="0"/>
              <a:t>AG 4 is focused on “MCS [modulation and coding scheme] Innovation”.</a:t>
            </a:r>
          </a:p>
          <a:p>
            <a:pPr>
              <a:buFont typeface="Arial" panose="020B0604020202020204" pitchFamily="34" charset="0"/>
              <a:buChar char="•"/>
            </a:pPr>
            <a:r>
              <a:rPr lang="en-US" b="0" dirty="0"/>
              <a:t>Founded in late 2022 with backing from the Hong Kong “national body” and the China National Body.</a:t>
            </a:r>
          </a:p>
          <a:p>
            <a:pPr>
              <a:buFont typeface="Arial" panose="020B0604020202020204" pitchFamily="34" charset="0"/>
              <a:buChar char="•"/>
            </a:pPr>
            <a:r>
              <a:rPr lang="en-US" b="0" dirty="0"/>
              <a:t>Ostensibly tasked with looking at investigating MCS in a variety of areas and suggesting areas for improvement where deficiencies were noted.</a:t>
            </a:r>
          </a:p>
          <a:p>
            <a:pPr>
              <a:buFont typeface="Arial" panose="020B0604020202020204" pitchFamily="34" charset="0"/>
              <a:buChar char="•"/>
            </a:pPr>
            <a:r>
              <a:rPr lang="en-US" b="0" dirty="0"/>
              <a:t>IEEE 802 participants: George Zimmerman and Peter Yee.</a:t>
            </a:r>
          </a:p>
          <a:p>
            <a:pPr>
              <a:buFont typeface="Arial" panose="020B0604020202020204" pitchFamily="34" charset="0"/>
              <a:buChar char="•"/>
            </a:pPr>
            <a:r>
              <a:rPr lang="en-US" b="0" dirty="0"/>
              <a:t>IEEE 802.3 sent a response to N 107 (“Proposing LAN/Ethernet MCS Gap Analysis”) [N 114] pointing out a number of issues.</a:t>
            </a:r>
          </a:p>
          <a:p>
            <a:pPr>
              <a:buFont typeface="Arial" panose="020B0604020202020204" pitchFamily="34" charset="0"/>
              <a:buChar char="•"/>
            </a:pPr>
            <a:r>
              <a:rPr lang="en-US" b="0" dirty="0"/>
              <a:t>Response to IEEE 802.3 is found in N 128.</a:t>
            </a:r>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248</a:t>
            </a:fld>
            <a:endParaRPr lang="en-US"/>
          </a:p>
        </p:txBody>
      </p:sp>
    </p:spTree>
    <p:extLst>
      <p:ext uri="{BB962C8B-B14F-4D97-AF65-F5344CB8AC3E}">
        <p14:creationId xmlns:p14="http://schemas.microsoft.com/office/powerpoint/2010/main" val="4288478747"/>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dirty="0"/>
              <a:t>Pros for continuing some level of participation in AG 4</a:t>
            </a:r>
          </a:p>
          <a:p>
            <a:pPr lvl="2">
              <a:buFont typeface="Arial" panose="020B0604020202020204" pitchFamily="34" charset="0"/>
              <a:buChar char="•"/>
            </a:pPr>
            <a:r>
              <a:rPr lang="en-US" dirty="0"/>
              <a:t>Insight into what’s going on there</a:t>
            </a:r>
          </a:p>
          <a:p>
            <a:pPr lvl="2">
              <a:buFont typeface="Arial" panose="020B0604020202020204" pitchFamily="34" charset="0"/>
              <a:buChar char="•"/>
            </a:pPr>
            <a:r>
              <a:rPr lang="en-US" dirty="0"/>
              <a:t>Ability to comment on newer actions taken by the AG</a:t>
            </a:r>
          </a:p>
          <a:p>
            <a:pPr lvl="2">
              <a:buFont typeface="Arial" panose="020B0604020202020204" pitchFamily="34" charset="0"/>
              <a:buChar char="•"/>
            </a:pPr>
            <a:endParaRPr lang="en-US" dirty="0"/>
          </a:p>
          <a:p>
            <a:pPr lvl="1">
              <a:buFont typeface="Arial" panose="020B0604020202020204" pitchFamily="34" charset="0"/>
              <a:buChar char="•"/>
            </a:pPr>
            <a:r>
              <a:rPr lang="en-US" b="1" dirty="0"/>
              <a:t>Cons for continued participation</a:t>
            </a:r>
          </a:p>
          <a:p>
            <a:pPr lvl="2">
              <a:buFont typeface="Arial" panose="020B0604020202020204" pitchFamily="34" charset="0"/>
              <a:buChar char="•"/>
            </a:pPr>
            <a:r>
              <a:rPr lang="en-US" dirty="0"/>
              <a:t>Could be perceived as an endorsement of the activity by IEEE 802.</a:t>
            </a:r>
          </a:p>
          <a:p>
            <a:pPr lvl="2">
              <a:buFont typeface="Arial" panose="020B0604020202020204" pitchFamily="34" charset="0"/>
              <a:buChar char="•"/>
            </a:pPr>
            <a:r>
              <a:rPr lang="en-US" dirty="0"/>
              <a:t>Would require additional time to monitor AG 4 LAN-related outputs and potentially respond to them, as was done for N 107.</a:t>
            </a:r>
          </a:p>
          <a:p>
            <a:pPr lvl="2">
              <a:buFont typeface="Arial" panose="020B0604020202020204" pitchFamily="34" charset="0"/>
              <a:buChar char="•"/>
            </a:pPr>
            <a:r>
              <a:rPr lang="en-US" dirty="0"/>
              <a:t>Might confuse those interested in IEEE 802 LAN MCS that AG 4 is the place for this work.</a:t>
            </a:r>
          </a:p>
          <a:p>
            <a:pPr lvl="2">
              <a:buFont typeface="Arial" panose="020B0604020202020204" pitchFamily="34" charset="0"/>
              <a:buChar char="•"/>
            </a:pPr>
            <a:endParaRPr lang="en-US" b="0" dirty="0"/>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249</a:t>
            </a:fld>
            <a:endParaRPr lang="en-US"/>
          </a:p>
        </p:txBody>
      </p:sp>
    </p:spTree>
    <p:extLst>
      <p:ext uri="{BB962C8B-B14F-4D97-AF65-F5344CB8AC3E}">
        <p14:creationId xmlns:p14="http://schemas.microsoft.com/office/powerpoint/2010/main" val="35684885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Apr 17</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a:solidFill>
                            <a:srgbClr val="00B050"/>
                          </a:solidFill>
                          <a:latin typeface="+mn-lt"/>
                          <a:ea typeface="+mn-ea"/>
                          <a:cs typeface="+mn-cs"/>
                        </a:rPr>
                        <a:t>n/a</a:t>
                      </a:r>
                      <a:endParaRPr lang="en-AU" sz="1600" b="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Aug 17</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Aug 17</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 Recommendation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dirty="0"/>
              <a:t>Motion:</a:t>
            </a:r>
          </a:p>
          <a:p>
            <a:pPr lvl="2">
              <a:buFont typeface="Arial" panose="020B0604020202020204" pitchFamily="34" charset="0"/>
              <a:buChar char="•"/>
            </a:pPr>
            <a:r>
              <a:rPr lang="en-US" dirty="0"/>
              <a:t>Recommend to the 802 EC that:</a:t>
            </a:r>
          </a:p>
          <a:p>
            <a:pPr lvl="3">
              <a:buFont typeface="Arial" panose="020B0604020202020204" pitchFamily="34" charset="0"/>
              <a:buChar char="•"/>
            </a:pPr>
            <a:r>
              <a:rPr lang="en-US" dirty="0"/>
              <a:t>1) any active 802 participants in AG 4 withdraw</a:t>
            </a:r>
          </a:p>
          <a:p>
            <a:pPr lvl="3">
              <a:buFont typeface="Arial" panose="020B0604020202020204" pitchFamily="34" charset="0"/>
              <a:buChar char="•"/>
            </a:pPr>
            <a:r>
              <a:rPr lang="en-US" dirty="0"/>
              <a:t>2) inform AG 4 that IEEE 802 is withdrawing via a liaison letter</a:t>
            </a:r>
          </a:p>
          <a:p>
            <a:pPr lvl="3">
              <a:buFont typeface="Arial" panose="020B0604020202020204" pitchFamily="34" charset="0"/>
              <a:buChar char="•"/>
            </a:pPr>
            <a:endParaRPr lang="en-US" dirty="0"/>
          </a:p>
          <a:p>
            <a:pPr lvl="2">
              <a:buFont typeface="Arial" panose="020B0604020202020204" pitchFamily="34" charset="0"/>
              <a:buChar char="•"/>
            </a:pPr>
            <a:r>
              <a:rPr lang="en-US" dirty="0"/>
              <a:t>Moved: Paul </a:t>
            </a:r>
            <a:r>
              <a:rPr lang="en-US" dirty="0" err="1"/>
              <a:t>Nikolich</a:t>
            </a:r>
            <a:endParaRPr lang="en-US" dirty="0"/>
          </a:p>
          <a:p>
            <a:pPr lvl="2">
              <a:buFont typeface="Arial" panose="020B0604020202020204" pitchFamily="34" charset="0"/>
              <a:buChar char="•"/>
            </a:pPr>
            <a:r>
              <a:rPr lang="en-US" dirty="0"/>
              <a:t>Seconded: David Law</a:t>
            </a:r>
          </a:p>
          <a:p>
            <a:pPr lvl="2">
              <a:buFont typeface="Arial" panose="020B0604020202020204" pitchFamily="34" charset="0"/>
              <a:buChar char="•"/>
            </a:pPr>
            <a:r>
              <a:rPr lang="en-US" dirty="0"/>
              <a:t>Vote: 11/0/0</a:t>
            </a:r>
          </a:p>
          <a:p>
            <a:pPr lvl="2">
              <a:buFont typeface="Arial" panose="020B0604020202020204" pitchFamily="34" charset="0"/>
              <a:buChar char="•"/>
            </a:pPr>
            <a:endParaRPr lang="en-US" b="0" dirty="0"/>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250</a:t>
            </a:fld>
            <a:endParaRPr lang="en-US"/>
          </a:p>
        </p:txBody>
      </p:sp>
    </p:spTree>
    <p:extLst>
      <p:ext uri="{BB962C8B-B14F-4D97-AF65-F5344CB8AC3E}">
        <p14:creationId xmlns:p14="http://schemas.microsoft.com/office/powerpoint/2010/main" val="2505468536"/>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PWI Proposal on </a:t>
            </a:r>
            <a:r>
              <a:rPr lang="en-US" dirty="0">
                <a:effectLst/>
                <a:latin typeface="Arial" panose="020B0604020202020204" pitchFamily="34" charset="0"/>
              </a:rPr>
              <a:t>WLAN Network Slicing Technology Specification</a:t>
            </a:r>
            <a:endParaRPr lang="en-AU" dirty="0"/>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This is an output of the SC 6/WG 7 meeting held 28-31 May 2024 in Hong Kong</a:t>
            </a:r>
          </a:p>
          <a:p>
            <a:pPr lvl="1"/>
            <a:r>
              <a:rPr lang="en-AU" dirty="0"/>
              <a:t>It will be approved at the upcoming SC 6 plenary (see next slide)</a:t>
            </a:r>
          </a:p>
          <a:p>
            <a:pPr lvl="1"/>
            <a:r>
              <a:rPr lang="en-AU" dirty="0"/>
              <a:t>Proposed by </a:t>
            </a:r>
            <a:r>
              <a:rPr lang="en-US" dirty="0">
                <a:effectLst/>
                <a:latin typeface="Arial" panose="020B0604020202020204" pitchFamily="34" charset="0"/>
              </a:rPr>
              <a:t>State Grid Shandong Electric Power Company</a:t>
            </a:r>
            <a:r>
              <a:rPr lang="en-AU" dirty="0">
                <a:effectLst/>
                <a:latin typeface="Arial" panose="020B0604020202020204" pitchFamily="34" charset="0"/>
              </a:rPr>
              <a:t>, </a:t>
            </a:r>
            <a:r>
              <a:rPr lang="en-US" dirty="0">
                <a:effectLst/>
                <a:latin typeface="Arial" panose="020B0604020202020204" pitchFamily="34" charset="0"/>
              </a:rPr>
              <a:t>New H3C Technologies Co</a:t>
            </a:r>
            <a:r>
              <a:rPr lang="en-AU" dirty="0">
                <a:effectLst/>
                <a:latin typeface="Arial" panose="020B0604020202020204" pitchFamily="34" charset="0"/>
              </a:rPr>
              <a:t>., and IWNCOMM</a:t>
            </a:r>
            <a:endParaRPr lang="en-AU" dirty="0"/>
          </a:p>
          <a:p>
            <a:pPr lvl="1"/>
            <a:r>
              <a:rPr lang="en-AU" dirty="0"/>
              <a:t>Seeks to unify wired and wireless LAN QoS for better forwarding control</a:t>
            </a:r>
          </a:p>
          <a:p>
            <a:pPr lvl="1"/>
            <a:r>
              <a:rPr lang="en-AU" dirty="0"/>
              <a:t>Driven via NETCONF and CAPWAP</a:t>
            </a:r>
          </a:p>
          <a:p>
            <a:pPr lvl="1"/>
            <a:r>
              <a:rPr lang="en-AU" dirty="0"/>
              <a:t>Proposed timelines show a 2026 NP after study report is completed</a:t>
            </a:r>
          </a:p>
          <a:p>
            <a:pPr lvl="1"/>
            <a:r>
              <a:rPr lang="en-AU" dirty="0"/>
              <a:t>(7 N437)</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251</a:t>
            </a:fld>
            <a:endParaRPr lang="en-US"/>
          </a:p>
        </p:txBody>
      </p:sp>
    </p:spTree>
    <p:extLst>
      <p:ext uri="{BB962C8B-B14F-4D97-AF65-F5344CB8AC3E}">
        <p14:creationId xmlns:p14="http://schemas.microsoft.com/office/powerpoint/2010/main" val="3329831748"/>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 1/SC 6 has a new Committee Manager as of July 2019</a:t>
            </a:r>
          </a:p>
        </p:txBody>
      </p:sp>
      <p:sp>
        <p:nvSpPr>
          <p:cNvPr id="3" name="Content Placeholder 2"/>
          <p:cNvSpPr>
            <a:spLocks noGrp="1"/>
          </p:cNvSpPr>
          <p:nvPr>
            <p:ph idx="1"/>
          </p:nvPr>
        </p:nvSpPr>
        <p:spPr/>
        <p:txBody>
          <a:bodyPr/>
          <a:lstStyle/>
          <a:p>
            <a:pPr lvl="1"/>
            <a:r>
              <a:rPr lang="en-AU" dirty="0"/>
              <a:t>The new ISO/IEC JTC 1/SC 6 Committee Manager is </a:t>
            </a:r>
          </a:p>
          <a:p>
            <a:pPr lvl="2"/>
            <a:r>
              <a:rPr lang="en-AU" dirty="0"/>
              <a:t>Name: Mr. Jung OH</a:t>
            </a:r>
          </a:p>
          <a:p>
            <a:pPr lvl="2"/>
            <a:r>
              <a:rPr lang="en-AU" dirty="0"/>
              <a:t>Nationality: Korea (Rep. of)</a:t>
            </a:r>
          </a:p>
          <a:p>
            <a:pPr lvl="2"/>
            <a:r>
              <a:rPr lang="en-AU" dirty="0"/>
              <a:t>Affiliation: Telecommunications Technology Association (TTA)</a:t>
            </a:r>
          </a:p>
          <a:p>
            <a:pPr lvl="2"/>
            <a:r>
              <a:rPr lang="en-AU" dirty="0"/>
              <a:t>E-mail: </a:t>
            </a:r>
            <a:r>
              <a:rPr lang="en-AU" dirty="0" err="1"/>
              <a:t>houman@tta.or.kr</a:t>
            </a:r>
            <a:endParaRPr lang="en-AU" dirty="0"/>
          </a:p>
          <a:p>
            <a:pPr lvl="1"/>
            <a:r>
              <a:rPr lang="en-AU" dirty="0"/>
              <a:t>Various submissions to SC 6 should now be sent to Mr. Oh</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252</a:t>
            </a:fld>
            <a:endParaRPr lang="en-US"/>
          </a:p>
        </p:txBody>
      </p:sp>
    </p:spTree>
    <p:extLst>
      <p:ext uri="{BB962C8B-B14F-4D97-AF65-F5344CB8AC3E}">
        <p14:creationId xmlns:p14="http://schemas.microsoft.com/office/powerpoint/2010/main" val="2552915931"/>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 6 meetings but no one has raised this as an issue</a:t>
            </a:r>
          </a:p>
        </p:txBody>
      </p:sp>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253</a:t>
            </a:fld>
            <a:endParaRPr lang="en-US"/>
          </a:p>
        </p:txBody>
      </p:sp>
    </p:spTree>
    <p:extLst>
      <p:ext uri="{BB962C8B-B14F-4D97-AF65-F5344CB8AC3E}">
        <p14:creationId xmlns:p14="http://schemas.microsoft.com/office/powerpoint/2010/main" val="588382196"/>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802.15.4-2020 5-month FDIS ballot closed in July 2024</a:t>
            </a:r>
          </a:p>
        </p:txBody>
      </p:sp>
      <p:sp>
        <p:nvSpPr>
          <p:cNvPr id="10" name="Content Placeholder 9"/>
          <p:cNvSpPr>
            <a:spLocks noGrp="1"/>
          </p:cNvSpPr>
          <p:nvPr>
            <p:ph idx="1"/>
          </p:nvPr>
        </p:nvSpPr>
        <p:spPr>
          <a:xfrm>
            <a:off x="668676" y="1676400"/>
            <a:ext cx="7772400" cy="4648200"/>
          </a:xfrm>
        </p:spPr>
        <p:txBody>
          <a:bodyPr/>
          <a:lstStyle/>
          <a:p>
            <a:r>
              <a:rPr lang="en-AU" dirty="0"/>
              <a:t>Drafts sent to SC 6: </a:t>
            </a:r>
            <a:r>
              <a:rPr lang="en-AU" dirty="0">
                <a:solidFill>
                  <a:schemeClr val="accent2"/>
                </a:solidFill>
              </a:rPr>
              <a:t>Jan 2023</a:t>
            </a:r>
          </a:p>
          <a:p>
            <a:pPr lvl="1"/>
            <a:r>
              <a:rPr lang="en-US" sz="1000"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2"/>
            <a:r>
              <a:rPr lang="en-US" dirty="0"/>
              <a:t>(Jan 2023) Staff is sending information version soon</a:t>
            </a:r>
          </a:p>
          <a:p>
            <a:r>
              <a:rPr lang="en-US" dirty="0"/>
              <a:t>60-day</a:t>
            </a:r>
            <a:r>
              <a:rPr lang="en-AU" dirty="0"/>
              <a:t> pre-ballot: </a:t>
            </a:r>
            <a:r>
              <a:rPr lang="en-AU" dirty="0">
                <a:solidFill>
                  <a:schemeClr val="accent2"/>
                </a:solidFill>
              </a:rPr>
              <a:t>passed</a:t>
            </a:r>
          </a:p>
          <a:p>
            <a:pPr lvl="2"/>
            <a:r>
              <a:rPr lang="en-AU" dirty="0"/>
              <a:t>Ballot initiated 14 Sep 2023, closed 12 Nov 2023</a:t>
            </a:r>
          </a:p>
          <a:p>
            <a:pPr lvl="2"/>
            <a:r>
              <a:rPr lang="en-AU" dirty="0"/>
              <a:t>Passed on a vote of 10/0/9 (Y/N/A); no comments received. (N</a:t>
            </a:r>
            <a:r>
              <a:rPr lang="en-US" b="0" i="0" u="none" strike="noStrike" dirty="0">
                <a:solidFill>
                  <a:srgbClr val="000000"/>
                </a:solidFill>
                <a:effectLst/>
                <a:latin typeface="Helvetica" pitchFamily="2" charset="0"/>
              </a:rPr>
              <a:t>18135)</a:t>
            </a:r>
            <a:endParaRPr lang="en-AU" dirty="0"/>
          </a:p>
          <a:p>
            <a:r>
              <a:rPr lang="en-AU" dirty="0"/>
              <a:t>FDIS ballot: </a:t>
            </a:r>
            <a:r>
              <a:rPr lang="en-AU" dirty="0">
                <a:solidFill>
                  <a:schemeClr val="accent2"/>
                </a:solidFill>
              </a:rPr>
              <a:t>passed</a:t>
            </a:r>
          </a:p>
          <a:p>
            <a:pPr marL="365760" indent="-182880">
              <a:spcBef>
                <a:spcPts val="600"/>
              </a:spcBef>
              <a:buFont typeface="Arial" panose="020B0604020202020204" pitchFamily="34" charset="0"/>
              <a:buChar char="•"/>
            </a:pPr>
            <a:r>
              <a:rPr lang="en-AU" sz="1600" b="0" dirty="0"/>
              <a:t>(Jul 2024) Vote: 12/0/6 (Y/N/A) – Editorial comments received from the India NB (N18276)</a:t>
            </a:r>
          </a:p>
          <a:p>
            <a:pPr marL="365760" indent="-182880">
              <a:spcBef>
                <a:spcPts val="600"/>
              </a:spcBef>
              <a:buFont typeface="Arial" panose="020B0604020202020204" pitchFamily="34" charset="0"/>
              <a:buChar char="•"/>
            </a:pPr>
            <a:r>
              <a:rPr lang="en-AU" sz="1600" b="0" dirty="0"/>
              <a:t>Published as ISO/IEC/IEEE 8802-15-4:2024</a:t>
            </a:r>
            <a:endParaRPr lang="en-AU" sz="1400" b="0" dirty="0"/>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254</a:t>
            </a:fld>
            <a:endParaRPr lang="en-US"/>
          </a:p>
        </p:txBody>
      </p:sp>
    </p:spTree>
    <p:extLst>
      <p:ext uri="{BB962C8B-B14F-4D97-AF65-F5344CB8AC3E}">
        <p14:creationId xmlns:p14="http://schemas.microsoft.com/office/powerpoint/2010/main" val="323088166"/>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Extension to low-energy critical infrastructure monitoring PHY</a:t>
            </a:r>
            <a:br>
              <a:rPr lang="en-AU" dirty="0">
                <a:solidFill>
                  <a:schemeClr val="accent6"/>
                </a:solidFill>
              </a:rPr>
            </a:br>
            <a:r>
              <a:rPr lang="en-AU" dirty="0">
                <a:solidFill>
                  <a:schemeClr val="accent6"/>
                </a:solidFill>
              </a:rPr>
              <a:t>IEEE 802.15.4w-2020</a:t>
            </a:r>
          </a:p>
        </p:txBody>
      </p:sp>
      <p:sp>
        <p:nvSpPr>
          <p:cNvPr id="10" name="Content Placeholder 9"/>
          <p:cNvSpPr>
            <a:spLocks noGrp="1"/>
          </p:cNvSpPr>
          <p:nvPr>
            <p:ph idx="1"/>
          </p:nvPr>
        </p:nvSpPr>
        <p:spPr>
          <a:xfrm>
            <a:off x="678951"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802.15.4w is submitted into PSDO process?</a:t>
            </a:r>
          </a:p>
          <a:p>
            <a:pPr lvl="3"/>
            <a:r>
              <a:rPr lang="en-US" dirty="0"/>
              <a:t>Staff suggests getting approval for submission into PSDO process after Mar 2023</a:t>
            </a: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255</a:t>
            </a:fld>
            <a:endParaRPr lang="en-US"/>
          </a:p>
        </p:txBody>
      </p:sp>
    </p:spTree>
    <p:extLst>
      <p:ext uri="{BB962C8B-B14F-4D97-AF65-F5344CB8AC3E}">
        <p14:creationId xmlns:p14="http://schemas.microsoft.com/office/powerpoint/2010/main" val="881934954"/>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AES-256 encryption &amp; security extensions</a:t>
            </a:r>
            <a:br>
              <a:rPr lang="en-AU" dirty="0">
                <a:solidFill>
                  <a:schemeClr val="accent6"/>
                </a:solidFill>
              </a:rPr>
            </a:br>
            <a:r>
              <a:rPr lang="en-AU" dirty="0">
                <a:solidFill>
                  <a:schemeClr val="accent6"/>
                </a:solidFill>
              </a:rPr>
              <a:t>IEEE 802.15.4y-2021</a:t>
            </a:r>
          </a:p>
        </p:txBody>
      </p:sp>
      <p:sp>
        <p:nvSpPr>
          <p:cNvPr id="10" name="Content Placeholder 9"/>
          <p:cNvSpPr>
            <a:spLocks noGrp="1"/>
          </p:cNvSpPr>
          <p:nvPr>
            <p:ph idx="1"/>
          </p:nvPr>
        </p:nvSpPr>
        <p:spPr>
          <a:xfrm>
            <a:off x="685800" y="1707222"/>
            <a:ext cx="7772400" cy="4114800"/>
          </a:xfrm>
        </p:spPr>
        <p:txBody>
          <a:bodyPr/>
          <a:lstStyle/>
          <a:p>
            <a:r>
              <a:rPr lang="en-AU" dirty="0"/>
              <a:t>Drafts sent to SC 6: </a:t>
            </a:r>
            <a:r>
              <a:rPr lang="en-AU" dirty="0">
                <a:solidFill>
                  <a:schemeClr val="accent2"/>
                </a:solidFill>
              </a:rPr>
              <a:t>Feb 2024</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Staff suggests getting approval for submission into PSDO process after Mar 2023</a:t>
            </a:r>
          </a:p>
          <a:p>
            <a:pPr lvl="2"/>
            <a:r>
              <a:rPr lang="en-US" dirty="0"/>
              <a:t>(Nov 2023) EC approved submission of IEEE 802.15.4y for information</a:t>
            </a:r>
          </a:p>
          <a:p>
            <a:pPr lvl="2"/>
            <a:r>
              <a:rPr lang="en-US" dirty="0"/>
              <a:t>(Feb 2024) Sent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256</a:t>
            </a:fld>
            <a:endParaRPr lang="en-US"/>
          </a:p>
        </p:txBody>
      </p:sp>
    </p:spTree>
    <p:extLst>
      <p:ext uri="{BB962C8B-B14F-4D97-AF65-F5344CB8AC3E}">
        <p14:creationId xmlns:p14="http://schemas.microsoft.com/office/powerpoint/2010/main" val="1555105092"/>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UWB PHYs &amp; associated ranging techniques</a:t>
            </a:r>
            <a:br>
              <a:rPr lang="en-AU" dirty="0">
                <a:solidFill>
                  <a:schemeClr val="accent6"/>
                </a:solidFill>
              </a:rPr>
            </a:br>
            <a:r>
              <a:rPr lang="en-AU" dirty="0">
                <a:solidFill>
                  <a:schemeClr val="accent6"/>
                </a:solidFill>
              </a:rPr>
              <a:t>IEEE 802.15.4z-2020</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6"/>
                </a:solidFill>
                <a:ea typeface="+mj-ea"/>
                <a:cs typeface="+mj-cs"/>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802.15.4z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257</a:t>
            </a:fld>
            <a:endParaRPr lang="en-US"/>
          </a:p>
        </p:txBody>
      </p:sp>
    </p:spTree>
    <p:extLst>
      <p:ext uri="{BB962C8B-B14F-4D97-AF65-F5344CB8AC3E}">
        <p14:creationId xmlns:p14="http://schemas.microsoft.com/office/powerpoint/2010/main" val="679754247"/>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data rate extension to Smart Utility Network FSK PHY</a:t>
            </a:r>
            <a:br>
              <a:rPr lang="en-AU" dirty="0">
                <a:solidFill>
                  <a:schemeClr val="accent6"/>
                </a:solidFill>
              </a:rPr>
            </a:br>
            <a:r>
              <a:rPr lang="en-AU" dirty="0">
                <a:solidFill>
                  <a:schemeClr val="accent6"/>
                </a:solidFill>
              </a:rPr>
              <a:t>IEEE 802.15.4aa-2022</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802.15.4aa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258</a:t>
            </a:fld>
            <a:endParaRPr lang="en-US"/>
          </a:p>
        </p:txBody>
      </p:sp>
    </p:spTree>
    <p:extLst>
      <p:ext uri="{BB962C8B-B14F-4D97-AF65-F5344CB8AC3E}">
        <p14:creationId xmlns:p14="http://schemas.microsoft.com/office/powerpoint/2010/main" val="4180436702"/>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100 Gb/s wireless switched point-to-point physical layer</a:t>
            </a:r>
            <a:br>
              <a:rPr lang="en-AU" dirty="0">
                <a:solidFill>
                  <a:schemeClr val="accent6"/>
                </a:solidFill>
              </a:rPr>
            </a:br>
            <a:r>
              <a:rPr lang="en-AU" dirty="0">
                <a:solidFill>
                  <a:schemeClr val="accent6"/>
                </a:solidFill>
              </a:rPr>
              <a:t>IEEE 802.15.3d-2017</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259</a:t>
            </a:fld>
            <a:endParaRPr lang="en-US"/>
          </a:p>
        </p:txBody>
      </p:sp>
    </p:spTree>
    <p:extLst>
      <p:ext uri="{BB962C8B-B14F-4D97-AF65-F5344CB8AC3E}">
        <p14:creationId xmlns:p14="http://schemas.microsoft.com/office/powerpoint/2010/main" val="1739652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96995246"/>
              </p:ext>
            </p:extLst>
          </p:nvPr>
        </p:nvGraphicFramePr>
        <p:xfrm>
          <a:off x="761999" y="1828800"/>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8</a:t>
                      </a:r>
                      <a:r>
                        <a:rPr lang="en-AU" sz="1600" b="0" kern="1200" baseline="0">
                          <a:solidFill>
                            <a:srgbClr val="00B050"/>
                          </a:solidFill>
                          <a:latin typeface="+mn-lt"/>
                          <a:ea typeface="+mn-ea"/>
                          <a:cs typeface="+mn-cs"/>
                        </a:rPr>
                        <a:t> Apr 19</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r h="351837">
                <a:tc>
                  <a:txBody>
                    <a:bodyPr/>
                    <a:lstStyle/>
                    <a:p>
                      <a:r>
                        <a:rPr lang="en-GB" sz="1600" b="0">
                          <a:solidFill>
                            <a:schemeClr val="tx1"/>
                          </a:solidFill>
                          <a:latin typeface="+mj-lt"/>
                        </a:rPr>
                        <a:t>802.3cr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807559500"/>
                  </a:ext>
                </a:extLst>
              </a:tr>
              <a:tr h="351837">
                <a:tc>
                  <a:txBody>
                    <a:bodyPr/>
                    <a:lstStyle/>
                    <a:p>
                      <a:r>
                        <a:rPr lang="en-GB" sz="1600" b="0">
                          <a:solidFill>
                            <a:schemeClr val="tx1"/>
                          </a:solidFill>
                          <a:latin typeface="+mj-lt"/>
                        </a:rPr>
                        <a:t>802.3cu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2600202666"/>
                  </a:ext>
                </a:extLst>
              </a:tr>
              <a:tr h="351837">
                <a:tc>
                  <a:txBody>
                    <a:bodyPr/>
                    <a:lstStyle/>
                    <a:p>
                      <a:r>
                        <a:rPr lang="en-GB" sz="1600" b="0" dirty="0">
                          <a:solidFill>
                            <a:schemeClr val="tx1"/>
                          </a:solidFill>
                          <a:latin typeface="+mj-lt"/>
                        </a:rPr>
                        <a:t>802.3ct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518935860"/>
                  </a:ext>
                </a:extLst>
              </a:tr>
              <a:tr h="351837">
                <a:tc>
                  <a:txBody>
                    <a:bodyPr/>
                    <a:lstStyle/>
                    <a:p>
                      <a:r>
                        <a:rPr lang="en-GB" sz="1600" b="0" dirty="0">
                          <a:solidFill>
                            <a:schemeClr val="tx1"/>
                          </a:solidFill>
                          <a:latin typeface="+mj-lt"/>
                        </a:rPr>
                        <a:t>802.3cv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814089492"/>
                  </a:ext>
                </a:extLst>
              </a:tr>
              <a:tr h="351837">
                <a:tc>
                  <a:txBody>
                    <a:bodyPr/>
                    <a:lstStyle/>
                    <a:p>
                      <a:r>
                        <a:rPr lang="en-GB" sz="1600" b="0" dirty="0">
                          <a:solidFill>
                            <a:schemeClr val="tx1"/>
                          </a:solidFill>
                          <a:latin typeface="+mj-lt"/>
                        </a:rPr>
                        <a:t>802.3cp</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949154467"/>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High-rate close proximity point-to-point communications </a:t>
            </a:r>
            <a:br>
              <a:rPr lang="en-US" sz="2400" dirty="0">
                <a:solidFill>
                  <a:schemeClr val="accent6"/>
                </a:solidFill>
              </a:rPr>
            </a:br>
            <a:r>
              <a:rPr lang="en-AU" dirty="0">
                <a:solidFill>
                  <a:schemeClr val="accent6"/>
                </a:solidFill>
              </a:rPr>
              <a:t>IEEE 802.15.3e-2017</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260</a:t>
            </a:fld>
            <a:endParaRPr lang="en-US"/>
          </a:p>
        </p:txBody>
      </p:sp>
    </p:spTree>
    <p:extLst>
      <p:ext uri="{BB962C8B-B14F-4D97-AF65-F5344CB8AC3E}">
        <p14:creationId xmlns:p14="http://schemas.microsoft.com/office/powerpoint/2010/main" val="3156261512"/>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Extending the PHY for </a:t>
            </a:r>
            <a:r>
              <a:rPr lang="en-US" sz="1600" dirty="0" err="1">
                <a:solidFill>
                  <a:schemeClr val="accent6"/>
                </a:solidFill>
              </a:rPr>
              <a:t>mmWave</a:t>
            </a:r>
            <a:r>
              <a:rPr lang="en-US" sz="1600" dirty="0">
                <a:solidFill>
                  <a:schemeClr val="accent6"/>
                </a:solidFill>
              </a:rPr>
              <a:t> to operate from 57.0 GHz to 71 GHz</a:t>
            </a:r>
            <a:br>
              <a:rPr lang="en-AU" dirty="0">
                <a:solidFill>
                  <a:schemeClr val="accent6"/>
                </a:solidFill>
              </a:rPr>
            </a:br>
            <a:r>
              <a:rPr lang="en-AU" dirty="0">
                <a:solidFill>
                  <a:schemeClr val="accent6"/>
                </a:solidFill>
              </a:rPr>
              <a:t>IEEE 802.15.3f-2017</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261</a:t>
            </a:fld>
            <a:endParaRPr lang="en-US"/>
          </a:p>
        </p:txBody>
      </p:sp>
    </p:spTree>
    <p:extLst>
      <p:ext uri="{BB962C8B-B14F-4D97-AF65-F5344CB8AC3E}">
        <p14:creationId xmlns:p14="http://schemas.microsoft.com/office/powerpoint/2010/main" val="1279413277"/>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latin typeface="+mj-lt"/>
                <a:ea typeface="Calibri" panose="020F0502020204030204" pitchFamily="34" charset="0"/>
              </a:rPr>
              <a:t>Bridges &amp; Bridged Networks</a:t>
            </a:r>
            <a:br>
              <a:rPr lang="en-US" sz="2400" dirty="0">
                <a:effectLst/>
                <a:latin typeface="+mj-lt"/>
                <a:ea typeface="Calibri" panose="020F0502020204030204" pitchFamily="34" charset="0"/>
              </a:rPr>
            </a:br>
            <a:r>
              <a:rPr lang="en-AU" dirty="0"/>
              <a:t>IEEE 802.1Q-REV-2022</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802.1Q-REV D1.0 </a:t>
            </a:r>
            <a:r>
              <a:rPr lang="en-US" dirty="0"/>
              <a:t>was liaised for information on 23 Sep 2021 (N17614)</a:t>
            </a:r>
            <a:endParaRPr lang="en-AU" dirty="0"/>
          </a:p>
          <a:p>
            <a:r>
              <a:rPr lang="en-US" dirty="0"/>
              <a:t>60-day</a:t>
            </a:r>
            <a:r>
              <a:rPr lang="en-AU" dirty="0"/>
              <a:t> pre-ballot: </a:t>
            </a:r>
            <a:r>
              <a:rPr lang="en-AU" dirty="0">
                <a:solidFill>
                  <a:srgbClr val="00B050"/>
                </a:solidFill>
              </a:rPr>
              <a:t>passed</a:t>
            </a:r>
            <a:r>
              <a:rPr lang="en-AU" dirty="0">
                <a:solidFill>
                  <a:schemeClr val="accent2"/>
                </a:solidFill>
              </a:rPr>
              <a:t> 26 Mar 2023</a:t>
            </a:r>
          </a:p>
          <a:p>
            <a:pPr lvl="1"/>
            <a:r>
              <a:rPr lang="en-AU" dirty="0"/>
              <a:t>(</a:t>
            </a:r>
            <a:r>
              <a:rPr lang="en-US" dirty="0"/>
              <a:t>N18055</a:t>
            </a:r>
            <a:r>
              <a:rPr lang="en-AU" dirty="0"/>
              <a:t>) – passed with one negative vote from the China NB for the usual reason.</a:t>
            </a:r>
          </a:p>
          <a:p>
            <a:pPr lvl="1"/>
            <a:r>
              <a:rPr lang="en-AU" b="0" dirty="0"/>
              <a:t>(Jul</a:t>
            </a:r>
            <a:r>
              <a:rPr lang="en-AU" dirty="0"/>
              <a:t>/Aug 2023) – ballot comment response sent</a:t>
            </a:r>
            <a:endParaRPr lang="en-AU" b="0" dirty="0"/>
          </a:p>
          <a:p>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b="0" dirty="0"/>
              <a:t>Passed 11/0/7 with comments received from the China and India NBs (N18277)</a:t>
            </a:r>
          </a:p>
          <a:p>
            <a:pPr>
              <a:buFont typeface="Arial" panose="020B0604020202020204" pitchFamily="34" charset="0"/>
              <a:buChar char="•"/>
            </a:pPr>
            <a:r>
              <a:rPr lang="en-AU" b="0" dirty="0"/>
              <a:t>(Aug 2024) IEEE 802.1 comment responses received (N 18290)</a:t>
            </a:r>
          </a:p>
          <a:p>
            <a:pPr>
              <a:buFont typeface="Arial" panose="020B0604020202020204" pitchFamily="34" charset="0"/>
              <a:buChar char="•"/>
            </a:pPr>
            <a:r>
              <a:rPr lang="en-AU" b="0" dirty="0"/>
              <a:t>(Aug 2024) Published as ISO/IEC/IEEE 8802-1Q2024</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262</a:t>
            </a:fld>
            <a:endParaRPr lang="en-US" dirty="0"/>
          </a:p>
        </p:txBody>
      </p:sp>
    </p:spTree>
    <p:extLst>
      <p:ext uri="{BB962C8B-B14F-4D97-AF65-F5344CB8AC3E}">
        <p14:creationId xmlns:p14="http://schemas.microsoft.com/office/powerpoint/2010/main" val="4052003076"/>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can be done to advance IEEE 802.11 specifications in ISO/IEC JTC 1/SC 6?</a:t>
            </a:r>
          </a:p>
        </p:txBody>
      </p:sp>
      <p:sp>
        <p:nvSpPr>
          <p:cNvPr id="3" name="Content Placeholder 2"/>
          <p:cNvSpPr>
            <a:spLocks noGrp="1"/>
          </p:cNvSpPr>
          <p:nvPr>
            <p:ph idx="1"/>
          </p:nvPr>
        </p:nvSpPr>
        <p:spPr/>
        <p:txBody>
          <a:bodyPr/>
          <a:lstStyle/>
          <a:p>
            <a:pPr marL="0" indent="0">
              <a:spcBef>
                <a:spcPts val="0"/>
              </a:spcBef>
            </a:pPr>
            <a:r>
              <a:rPr lang="en-AU" b="0" dirty="0"/>
              <a:t>Andrew Myles has been posting on LinkedIn with his thoughts on the topic:</a:t>
            </a:r>
          </a:p>
          <a:p>
            <a:pPr marL="285750" indent="-285750">
              <a:spcBef>
                <a:spcPts val="0"/>
              </a:spcBef>
              <a:buFont typeface="Arial" panose="020B0604020202020204" pitchFamily="34" charset="0"/>
              <a:buChar char="•"/>
            </a:pPr>
            <a:r>
              <a:rPr lang="en-AU" b="0" dirty="0">
                <a:hlinkClick r:id="rId2"/>
              </a:rPr>
              <a:t>ISO needs to follow its own ISO Patent Policy</a:t>
            </a:r>
            <a:r>
              <a:rPr lang="en-AU" b="0" dirty="0"/>
              <a:t> (August 2024)</a:t>
            </a:r>
          </a:p>
          <a:p>
            <a:pPr marL="285750" indent="-285750">
              <a:spcBef>
                <a:spcPts val="0"/>
              </a:spcBef>
              <a:buFont typeface="Arial" panose="020B0604020202020204" pitchFamily="34" charset="0"/>
              <a:buChar char="•"/>
            </a:pPr>
            <a:r>
              <a:rPr lang="en-AU" b="0" dirty="0">
                <a:hlinkClick r:id="rId3"/>
              </a:rPr>
              <a:t>802.11ax related patent declarations to ISO are required!</a:t>
            </a:r>
            <a:r>
              <a:rPr lang="en-AU" b="0" dirty="0"/>
              <a:t> (July 2024)</a:t>
            </a:r>
          </a:p>
          <a:p>
            <a:pPr marL="285750" indent="-285750">
              <a:spcBef>
                <a:spcPts val="0"/>
              </a:spcBef>
              <a:buFont typeface="Arial" panose="020B0604020202020204" pitchFamily="34" charset="0"/>
              <a:buChar char="•"/>
            </a:pPr>
            <a:r>
              <a:rPr lang="en-AU" b="0" dirty="0">
                <a:hlinkClick r:id="rId4"/>
              </a:rPr>
              <a:t>ISO needs to act...</a:t>
            </a:r>
            <a:r>
              <a:rPr lang="en-AU" b="0" dirty="0"/>
              <a:t> (June 2024)</a:t>
            </a:r>
          </a:p>
          <a:p>
            <a:pPr marL="0" indent="0">
              <a:spcBef>
                <a:spcPts val="0"/>
              </a:spcBef>
            </a:pPr>
            <a:endParaRPr lang="en-AU" b="0" dirty="0"/>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263</a:t>
            </a:fld>
            <a:endParaRPr lang="en-US"/>
          </a:p>
        </p:txBody>
      </p:sp>
    </p:spTree>
    <p:extLst>
      <p:ext uri="{BB962C8B-B14F-4D97-AF65-F5344CB8AC3E}">
        <p14:creationId xmlns:p14="http://schemas.microsoft.com/office/powerpoint/2010/main" val="6059500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00445122"/>
              </p:ext>
            </p:extLst>
          </p:nvPr>
        </p:nvGraphicFramePr>
        <p:xfrm>
          <a:off x="761999" y="1571037"/>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802.11</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a:t>802.11aa</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a:t>802.11ad</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Sep 2017</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2018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89715982"/>
              </p:ext>
            </p:extLst>
          </p:nvPr>
        </p:nvGraphicFramePr>
        <p:xfrm>
          <a:off x="761999" y="1571037"/>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r h="351837">
                <a:tc>
                  <a:txBody>
                    <a:bodyPr/>
                    <a:lstStyle/>
                    <a:p>
                      <a:r>
                        <a:rPr lang="en-AU" sz="1600" b="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861545519"/>
                  </a:ext>
                </a:extLst>
              </a:tr>
              <a:tr h="351837">
                <a:tc>
                  <a:txBody>
                    <a:bodyPr/>
                    <a:lstStyle/>
                    <a:p>
                      <a:r>
                        <a:rPr lang="en-AU" sz="1600" b="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212728673"/>
                  </a:ext>
                </a:extLst>
              </a:tr>
              <a:tr h="351837">
                <a:tc>
                  <a:txBody>
                    <a:bodyPr/>
                    <a:lstStyle/>
                    <a:p>
                      <a:r>
                        <a:rPr lang="en-AU" sz="1600" b="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80379155"/>
                  </a:ext>
                </a:extLst>
              </a:tr>
              <a:tr h="351837">
                <a:tc>
                  <a:txBody>
                    <a:bodyPr/>
                    <a:lstStyle/>
                    <a:p>
                      <a:r>
                        <a:rPr lang="en-AU" sz="1600" b="0">
                          <a:latin typeface="+mj-lt"/>
                          <a:cs typeface="Arial" panose="020B0604020202020204" pitchFamily="34" charset="0"/>
                        </a:rPr>
                        <a:t>802.11-2020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2022</a:t>
                      </a:r>
                    </a:p>
                  </a:txBody>
                  <a:tcPr marL="115147" marR="115147"/>
                </a:tc>
                <a:extLst>
                  <a:ext uri="{0D108BD9-81ED-4DB2-BD59-A6C34878D82A}">
                    <a16:rowId xmlns:a16="http://schemas.microsoft.com/office/drawing/2014/main" val="269892520"/>
                  </a:ext>
                </a:extLst>
              </a:tr>
            </a:tbl>
          </a:graphicData>
        </a:graphic>
      </p:graphicFrame>
    </p:spTree>
    <p:extLst>
      <p:ext uri="{BB962C8B-B14F-4D97-AF65-F5344CB8AC3E}">
        <p14:creationId xmlns:p14="http://schemas.microsoft.com/office/powerpoint/2010/main" val="3666815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4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73532693"/>
              </p:ext>
            </p:extLst>
          </p:nvPr>
        </p:nvGraphicFramePr>
        <p:xfrm>
          <a:off x="761999" y="1712148"/>
          <a:ext cx="7696200" cy="2015067"/>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351876640"/>
                  </a:ext>
                </a:extLst>
              </a:tr>
              <a:tr h="351837">
                <a:tc>
                  <a:txBody>
                    <a:bodyPr/>
                    <a:lstStyle/>
                    <a:p>
                      <a:r>
                        <a:rPr lang="en-AU" sz="1600" b="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2448534767"/>
                  </a:ext>
                </a:extLst>
              </a:tr>
              <a:tr h="351837">
                <a:tc>
                  <a:txBody>
                    <a:bodyPr/>
                    <a:lstStyle/>
                    <a:p>
                      <a:r>
                        <a:rPr lang="en-AU" sz="1600" b="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23 Nov 16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7</a:t>
                      </a:r>
                      <a:r>
                        <a:rPr lang="en-AU" sz="1600" b="0" baseline="0">
                          <a:solidFill>
                            <a:srgbClr val="00B050"/>
                          </a:solidFill>
                          <a:latin typeface="+mj-lt"/>
                        </a:rPr>
                        <a:t> </a:t>
                      </a:r>
                      <a:r>
                        <a:rPr lang="en-AU" sz="1600" b="0">
                          <a:solidFill>
                            <a:srgbClr val="00B050"/>
                          </a:solidFill>
                          <a:latin typeface="+mj-lt"/>
                        </a:rPr>
                        <a:t>Sep</a:t>
                      </a:r>
                      <a:r>
                        <a:rPr lang="en-AU" sz="1600" b="0" baseline="0">
                          <a:solidFill>
                            <a:srgbClr val="00B050"/>
                          </a:solidFill>
                          <a:latin typeface="+mj-lt"/>
                        </a:rPr>
                        <a:t> 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j-lt"/>
                          <a:ea typeface="+mn-ea"/>
                          <a:cs typeface="+mn-cs"/>
                        </a:rPr>
                        <a:t>Jul 19</a:t>
                      </a:r>
                      <a:endParaRPr lang="en-AU" sz="1600" b="0" baseline="0" dirty="0">
                        <a:solidFill>
                          <a:srgbClr val="00B050"/>
                        </a:solidFill>
                        <a:latin typeface="+mj-lt"/>
                      </a:endParaRPr>
                    </a:p>
                  </a:txBody>
                  <a:tcPr marL="115147" marR="115147"/>
                </a:tc>
                <a:extLst>
                  <a:ext uri="{0D108BD9-81ED-4DB2-BD59-A6C34878D82A}">
                    <a16:rowId xmlns:a16="http://schemas.microsoft.com/office/drawing/2014/main" val="4262288897"/>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12 Nov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4 Jul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n/a</a:t>
                      </a:r>
                    </a:p>
                  </a:txBody>
                  <a:tcPr marL="115147" marR="115147"/>
                </a:tc>
                <a:extLst>
                  <a:ext uri="{0D108BD9-81ED-4DB2-BD59-A6C34878D82A}">
                    <a16:rowId xmlns:a16="http://schemas.microsoft.com/office/drawing/2014/main" val="134206004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p:txBody>
          <a:bodyPr/>
          <a:lstStyle/>
          <a:p>
            <a:r>
              <a:rPr lang="en-US" dirty="0"/>
              <a:t>Registration is required for the IEEE 802 JTC1 SC session in November 2024</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p:txBody>
          <a:bodyPr/>
          <a:lstStyle/>
          <a:p>
            <a:pPr>
              <a:buFont typeface="Arial" panose="020B0604020202020204" pitchFamily="34" charset="0"/>
              <a:buChar char="•"/>
            </a:pPr>
            <a:r>
              <a:rPr lang="en-US" dirty="0"/>
              <a:t>This meeting is part of the November IEEE 802 plenary session.</a:t>
            </a:r>
          </a:p>
          <a:p>
            <a:pPr>
              <a:buFont typeface="Arial" panose="020B0604020202020204" pitchFamily="34" charset="0"/>
              <a:buChar char="•"/>
            </a:pPr>
            <a:endParaRPr lang="en-US" dirty="0"/>
          </a:p>
          <a:p>
            <a:pPr>
              <a:buFont typeface="Arial" panose="020B0604020202020204" pitchFamily="34" charset="0"/>
              <a:buChar char="•"/>
            </a:pPr>
            <a:r>
              <a:rPr lang="en-US" dirty="0"/>
              <a:t>You must pay the registration fee whether attending in-person or remotely.</a:t>
            </a:r>
          </a:p>
          <a:p>
            <a:pPr>
              <a:buFont typeface="Arial" panose="020B0604020202020204" pitchFamily="34" charset="0"/>
              <a:buChar char="•"/>
            </a:pPr>
            <a:endParaRPr lang="en-US" dirty="0"/>
          </a:p>
          <a:p>
            <a:pPr>
              <a:buFont typeface="Arial" panose="020B0604020202020204" pitchFamily="34" charset="0"/>
              <a:buChar char="•"/>
            </a:pPr>
            <a:r>
              <a:rPr lang="en-US" dirty="0"/>
              <a:t>If you have not already done so, you can register here: </a:t>
            </a:r>
            <a:r>
              <a:rPr lang="en-US" dirty="0">
                <a:hlinkClick r:id="rId2"/>
              </a:rPr>
              <a:t>https://cvent.me/eDZgoD</a:t>
            </a: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If you do not intend to register for this session you must leave this meeting and, if you have logged attendance on IMAT, email the 802 LMSC Executive Secretary to have your attendance cancelled.</a:t>
            </a:r>
          </a:p>
          <a:p>
            <a:pPr lvl="1"/>
            <a:endParaRPr lang="en-US" dirty="0"/>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p:txBody>
          <a:bodyPr/>
          <a:lstStyle/>
          <a:p>
            <a:r>
              <a:rPr lang="en-US" dirty="0"/>
              <a:t>Peter Yee, NSA-CSD</a:t>
            </a:r>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802.21-2017</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Jun</a:t>
                      </a:r>
                      <a:r>
                        <a:rPr lang="en-AU" sz="1600" b="0" baseline="0">
                          <a:solidFill>
                            <a:srgbClr val="00B050"/>
                          </a:solidFill>
                        </a:rPr>
                        <a:t> 2018</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802.22 WG has sent four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6934143"/>
              </p:ext>
            </p:extLst>
          </p:nvPr>
        </p:nvGraphicFramePr>
        <p:xfrm>
          <a:off x="761999" y="1712148"/>
          <a:ext cx="7696200" cy="2015067"/>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802.22-REV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Oct 2020</a:t>
                      </a:r>
                      <a:endParaRPr lang="en-AU" sz="160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latin typeface="+mj-lt"/>
                        </a:rPr>
                        <a:t>Mar 2022</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a:solidFill>
                            <a:srgbClr val="00B050"/>
                          </a:solidFill>
                          <a:latin typeface="+mj-lt"/>
                        </a:rPr>
                        <a:t>Aug 2022</a:t>
                      </a:r>
                    </a:p>
                  </a:txBody>
                  <a:tcPr marL="115147" marR="115147"/>
                </a:tc>
                <a:extLst>
                  <a:ext uri="{0D108BD9-81ED-4DB2-BD59-A6C34878D82A}">
                    <a16:rowId xmlns:a16="http://schemas.microsoft.com/office/drawing/2014/main" val="3446670543"/>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a:t>IEEE 802 have put a lot of effort into ensuring our standards receive the ISO/IEC stamp of approval</a:t>
            </a:r>
          </a:p>
          <a:p>
            <a:pPr lvl="2"/>
            <a:r>
              <a:rPr lang="en-AU"/>
              <a:t>… starting with 802.11 and 802.3</a:t>
            </a:r>
          </a:p>
          <a:p>
            <a:pPr lvl="2"/>
            <a:r>
              <a:rPr lang="en-AU"/>
              <a:t>.. but now including 802.1, 802.15, 802.21, 802.22</a:t>
            </a:r>
          </a:p>
          <a:p>
            <a:pPr lvl="1"/>
            <a:r>
              <a:rPr lang="en-AU"/>
              <a:t>The following pages contain some material discussed in previous meetings … that may be refined further in the future</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36401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dirty="0"/>
              <a:t>This “international” stamp was certainly useful in the WAPI case because we could argue that IEEE 802.11 could not be excluded from the Chinese market under WTO rules</a:t>
            </a:r>
          </a:p>
          <a:p>
            <a:pPr lvl="2"/>
            <a:r>
              <a:rPr lang="en-AU" dirty="0"/>
              <a:t>… although Wi-Fi was partially excluded in practice for a while</a:t>
            </a:r>
          </a:p>
          <a:p>
            <a:pPr lvl="1"/>
            <a:r>
              <a:rPr lang="en-AU" dirty="0"/>
              <a:t>We discussed examples in Sep 2022 where it is useful in other situations</a:t>
            </a:r>
          </a:p>
          <a:p>
            <a:pPr lvl="2"/>
            <a:r>
              <a:rPr lang="en-AU" dirty="0"/>
              <a:t>Some European regulations suggest a preference for “international” standards (</a:t>
            </a:r>
            <a:r>
              <a:rPr lang="en-AU" i="1" dirty="0"/>
              <a:t>i.e.</a:t>
            </a:r>
            <a:r>
              <a:rPr lang="en-AU" dirty="0"/>
              <a:t>, not IEEE) – see next page</a:t>
            </a:r>
          </a:p>
          <a:p>
            <a:pPr lvl="2"/>
            <a:r>
              <a:rPr lang="en-AU" dirty="0"/>
              <a:t>The Australian Govt sometimes requires references to “international” standards</a:t>
            </a:r>
          </a:p>
          <a:p>
            <a:pPr lvl="2"/>
            <a:r>
              <a:rPr lang="en-AU" dirty="0"/>
              <a:t>ITU-T prefers references to “international” standards (</a:t>
            </a:r>
            <a:r>
              <a:rPr lang="en-AU" i="1" dirty="0"/>
              <a:t>i.e.</a:t>
            </a:r>
            <a:r>
              <a:rPr lang="en-AU" dirty="0"/>
              <a:t>, not IEEE) </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1616320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The EU Standardisation Regulation (an EU Regulation is a law that applies to all member states) is </a:t>
            </a:r>
            <a:r>
              <a:rPr lang="en-AU" sz="1600" dirty="0">
                <a:hlinkClick r:id="rId2"/>
              </a:rPr>
              <a:t>1025/2012</a:t>
            </a:r>
            <a:endParaRPr lang="en-AU" sz="1600" dirty="0"/>
          </a:p>
          <a:p>
            <a:pPr lvl="1"/>
            <a:r>
              <a:rPr lang="en-AU" sz="1600" dirty="0"/>
              <a:t>The definitions in article 2 of 1025/2012 include the following:</a:t>
            </a:r>
          </a:p>
          <a:p>
            <a:pPr lvl="2"/>
            <a:r>
              <a:rPr lang="en-AU" sz="1400" dirty="0"/>
              <a:t>(1) 'standard' means a technical specification, adopted by a recognised standardisation body, for repeated or continuous application, with which compliance is not compulsory, and which is one of the following:</a:t>
            </a:r>
          </a:p>
          <a:p>
            <a:pPr lvl="3"/>
            <a:r>
              <a:rPr lang="en-AU" sz="1200" dirty="0"/>
              <a:t>(a) 'international standard' means a standard adopted by an international standardisation body;</a:t>
            </a:r>
          </a:p>
          <a:p>
            <a:pPr lvl="3"/>
            <a:r>
              <a:rPr lang="en-AU" sz="1200" dirty="0"/>
              <a:t>(b) 'European standard' means a standard adopted by a European standardisation organisation;</a:t>
            </a:r>
          </a:p>
          <a:p>
            <a:pPr lvl="3"/>
            <a:r>
              <a:rPr lang="en-AU" sz="1200" dirty="0"/>
              <a:t>(c) 'harmonised standard' means a European standard adopted on the basis of a request made by the Commission for the application of Union harmonisation legislation;</a:t>
            </a:r>
          </a:p>
          <a:p>
            <a:pPr lvl="3"/>
            <a:r>
              <a:rPr lang="en-AU" sz="1200" dirty="0"/>
              <a:t>(d) 'national standard' means a standard adopted by a national standardisation body;</a:t>
            </a:r>
            <a:endParaRPr lang="en-AU" sz="1600" dirty="0"/>
          </a:p>
          <a:p>
            <a:pPr lvl="2"/>
            <a:r>
              <a:rPr lang="en-AU" sz="1400" dirty="0"/>
              <a:t>(9) 'international standardisation body' means the International Organisation for Standardisation (ISO), the International Electrotechnical Commission (IEC) and the International Telecommunication Union (ITU)".</a:t>
            </a:r>
          </a:p>
          <a:p>
            <a:pPr lvl="2"/>
            <a:r>
              <a:rPr lang="en-AU" sz="1400" dirty="0"/>
              <a:t>(10) 'national standardisation body' means a body notified to the Commission by a Member State in accordance with Article 27 of this Regulation.</a:t>
            </a:r>
          </a:p>
          <a:p>
            <a:pPr lvl="1"/>
            <a:r>
              <a:rPr lang="en-AU" sz="1600" dirty="0"/>
              <a:t>…</a:t>
            </a:r>
          </a:p>
          <a:p>
            <a:pPr lvl="2"/>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dirty="0"/>
              <a:t>Peter Yee, NSA-CSD</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36</a:t>
            </a:fld>
            <a:endParaRPr lang="en-US"/>
          </a:p>
        </p:txBody>
      </p:sp>
    </p:spTree>
    <p:extLst>
      <p:ext uri="{BB962C8B-B14F-4D97-AF65-F5344CB8AC3E}">
        <p14:creationId xmlns:p14="http://schemas.microsoft.com/office/powerpoint/2010/main" val="3004834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Based on the above, to be considered a "standard" under regulation 1025/2012, a standard must be from a "recognised standardisation body", either an "international standard" from ISO, IEC or ITU, a "European standard" or "harmonised standard" from CEN, CENELEC or ETSI, or a "national standard" from a Member State national standardisation body. </a:t>
            </a:r>
          </a:p>
          <a:p>
            <a:pPr lvl="1"/>
            <a:r>
              <a:rPr lang="en-AU" sz="1600" dirty="0"/>
              <a:t>As a result, while an ISO/IEC/IEEE 8802 standard is considered a "standard" under regulation 1025/2012, an IEEE 802 standard is not. One of the impacts of this is that strictly speaking, while an ISO/IEC/IEEE 8802 standard can be directly referenced in public procurement within the EU, an IEEE 802 standard cannot.</a:t>
            </a:r>
          </a:p>
          <a:p>
            <a:pPr lvl="1"/>
            <a:r>
              <a:rPr lang="en-AU" sz="1600" dirty="0"/>
              <a:t>While this approach to the definition of a "standard" and its impact on public procurement may work in sectors such as construction products, it isn't really practical in the Information and Communication Technology (ICT) sector where many standards bodies other than the "recognised standardisation" bodies develop widely use standards, IEEE being a prime example. </a:t>
            </a:r>
          </a:p>
          <a:p>
            <a:pPr lvl="1"/>
            <a:r>
              <a:rPr lang="en-AU" sz="1600"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dirty="0"/>
              <a:t>Peter Yee, NSA-CSD</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37</a:t>
            </a:fld>
            <a:endParaRPr lang="en-US"/>
          </a:p>
        </p:txBody>
      </p:sp>
    </p:spTree>
    <p:extLst>
      <p:ext uri="{BB962C8B-B14F-4D97-AF65-F5344CB8AC3E}">
        <p14:creationId xmlns:p14="http://schemas.microsoft.com/office/powerpoint/2010/main" val="2644522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This is recognised in Article 13 'Identification of ICT technical specifications eligible for referencing' of the regulation that provides a path to "... identify ICT technical specifications that are not national, European or international standards, but meet the requirements set out in Annex II, which may be referenced, primarily to enable interoperability, in public procurement.". The requirements in Annex II are very similar to the WTO TBT principles.</a:t>
            </a:r>
          </a:p>
          <a:p>
            <a:pPr lvl="1"/>
            <a:r>
              <a:rPr lang="en-AU" sz="1600" dirty="0"/>
              <a:t>Unfortunately, however, as you will see from the list of identified Technical Specification available </a:t>
            </a:r>
            <a:r>
              <a:rPr lang="en-AU" sz="1600" dirty="0">
                <a:hlinkClick r:id="rId2"/>
              </a:rPr>
              <a:t>here</a:t>
            </a:r>
            <a:r>
              <a:rPr lang="en-AU" sz="1600" dirty="0"/>
              <a:t>, none have been added since 2017, and as you will see from the </a:t>
            </a:r>
            <a:r>
              <a:rPr lang="en-AU" sz="1600" dirty="0">
                <a:hlinkClick r:id="rId3"/>
              </a:rPr>
              <a:t>minutes</a:t>
            </a:r>
            <a:r>
              <a:rPr lang="en-AU" sz="1600" dirty="0"/>
              <a:t> of the 29th Meeting of the European Multi-Stakeholder Platform on ICT Standardisation held on 18 June 2020 - action item 24.7, progressing identifications are 'On hold’.</a:t>
            </a:r>
          </a:p>
          <a:p>
            <a:pPr lvl="1"/>
            <a:r>
              <a:rPr lang="en-AU" sz="1600" dirty="0"/>
              <a:t>…</a:t>
            </a:r>
          </a:p>
          <a:p>
            <a:pPr lvl="1"/>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dirty="0"/>
              <a:t>Peter Yee, NSA-CSD</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38</a:t>
            </a:fld>
            <a:endParaRPr lang="en-US"/>
          </a:p>
        </p:txBody>
      </p:sp>
    </p:spTree>
    <p:extLst>
      <p:ext uri="{BB962C8B-B14F-4D97-AF65-F5344CB8AC3E}">
        <p14:creationId xmlns:p14="http://schemas.microsoft.com/office/powerpoint/2010/main" val="933179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In summary, in Andrew Myles’ opinion, ISO/IEC/IEEE standardisation is useful as it permits direct referencing of these standards in EU public procurement (although it is not known how important this is in practice). </a:t>
            </a:r>
          </a:p>
          <a:p>
            <a:pPr lvl="1"/>
            <a:r>
              <a:rPr lang="en-AU" sz="1600" dirty="0"/>
              <a:t>If IEEE 802 standard were not adopted as ISO/IEC/IEEE 8802 standard, the other method to enable direct referencing would be the identification process, but as noted above, this process appears to be permanently on hold. </a:t>
            </a:r>
          </a:p>
          <a:p>
            <a:pPr lvl="1"/>
            <a:r>
              <a:rPr lang="en-AU" sz="1600" dirty="0"/>
              <a:t>ISO/IEC/IEEE standardisation is also a useful fallback in situations where an individual or organisation choose to rigidly follow the 1025/2012 regulation and won't acknowledge that IEEE 802 standards are "standards</a:t>
            </a:r>
            <a:r>
              <a:rPr lang="en-AU"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dirty="0"/>
              <a:t>Peter Yee, NSA-CSD</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39</a:t>
            </a:fld>
            <a:endParaRPr lang="en-US"/>
          </a:p>
        </p:txBody>
      </p:sp>
    </p:spTree>
    <p:extLst>
      <p:ext uri="{BB962C8B-B14F-4D97-AF65-F5344CB8AC3E}">
        <p14:creationId xmlns:p14="http://schemas.microsoft.com/office/powerpoint/2010/main" val="4155674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a:t>
            </a:fld>
            <a:endParaRPr lang="en-US"/>
          </a:p>
        </p:txBody>
      </p:sp>
      <p:pic>
        <p:nvPicPr>
          <p:cNvPr id="6" name="Picture 5">
            <a:extLst>
              <a:ext uri="{FF2B5EF4-FFF2-40B4-BE49-F238E27FC236}">
                <a16:creationId xmlns:a16="http://schemas.microsoft.com/office/drawing/2014/main" id="{B25B63B1-9EAB-CF0F-B2D7-6434EC9B37C1}"/>
              </a:ext>
            </a:extLst>
          </p:cNvPr>
          <p:cNvPicPr>
            <a:picLocks noChangeAspect="1"/>
          </p:cNvPicPr>
          <p:nvPr/>
        </p:nvPicPr>
        <p:blipFill>
          <a:blip r:embed="rId2"/>
          <a:stretch>
            <a:fillRect/>
          </a:stretch>
        </p:blipFill>
        <p:spPr>
          <a:xfrm>
            <a:off x="13335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15 standards in the pipeline for adoption under the PSDO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838982111"/>
              </p:ext>
            </p:extLst>
          </p:nvPr>
        </p:nvGraphicFramePr>
        <p:xfrm>
          <a:off x="152399" y="1828800"/>
          <a:ext cx="8839199" cy="39117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892628">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12 Nov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25 Sep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Nov 24</a:t>
                      </a:r>
                      <a:endParaRPr lang="en-AU" sz="1600" b="0" dirty="0">
                        <a:solidFill>
                          <a:schemeClr val="tx1"/>
                        </a:solidFill>
                        <a:latin typeface="+mj-lt"/>
                      </a:endParaRPr>
                    </a:p>
                  </a:txBody>
                  <a:tcPr marL="115147" marR="115147"/>
                </a:tc>
                <a:extLst>
                  <a:ext uri="{0D108BD9-81ED-4DB2-BD59-A6C34878D82A}">
                    <a16:rowId xmlns:a16="http://schemas.microsoft.com/office/drawing/2014/main" val="3617972044"/>
                  </a:ext>
                </a:extLst>
              </a:tr>
              <a:tr h="330320">
                <a:tc>
                  <a:txBody>
                    <a:bodyPr/>
                    <a:lstStyle/>
                    <a:p>
                      <a:r>
                        <a:rPr lang="en-AU" sz="1600" dirty="0"/>
                        <a:t>.1AEdk</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D2.1</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Sep 22</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12 Nov 23</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25 Sep 24</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Nov 24</a:t>
                      </a: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2305988604"/>
                  </a:ext>
                </a:extLst>
              </a:tr>
              <a:tr h="406520">
                <a:tc>
                  <a:txBody>
                    <a:bodyPr/>
                    <a:lstStyle/>
                    <a:p>
                      <a:r>
                        <a:rPr lang="en-US" sz="1600" dirty="0">
                          <a:latin typeface="+mj-lt"/>
                          <a:cs typeface="Arial" panose="020B0604020202020204" pitchFamily="34" charset="0"/>
                        </a:rPr>
                        <a:t>802f</a:t>
                      </a:r>
                      <a:endParaRPr lang="en-AU" sz="1600" dirty="0">
                        <a:latin typeface="+mj-lt"/>
                        <a:cs typeface="Arial" panose="020B0604020202020204" pitchFamily="34" charset="0"/>
                      </a:endParaRPr>
                    </a:p>
                  </a:txBody>
                  <a:tcPr marL="115147" marR="0" anchor="ctr"/>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Feb 23</a:t>
                      </a:r>
                      <a:endParaRPr lang="en-AU" sz="1600" b="0" kern="1200">
                        <a:solidFill>
                          <a:schemeClr val="tx1"/>
                        </a:solidFill>
                        <a:latin typeface="+mn-lt"/>
                        <a:ea typeface="+mn-ea"/>
                        <a:cs typeface="Arial" panose="020B0604020202020204" pitchFamily="34" charset="0"/>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17 Apr 24</a:t>
                      </a:r>
                      <a:endParaRPr lang="en-AU" sz="1600" b="0" kern="1200" dirty="0">
                        <a:solidFill>
                          <a:schemeClr val="accent2"/>
                        </a:solidFill>
                        <a:latin typeface="+mn-lt"/>
                        <a:ea typeface="+mn-ea"/>
                        <a:cs typeface="Arial" panose="020B0604020202020204" pitchFamily="34" charset="0"/>
                      </a:endParaRP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endParaRPr lang="en-AU" sz="1600" b="0" dirty="0">
                        <a:solidFill>
                          <a:schemeClr val="tx1"/>
                        </a:solidFill>
                        <a:latin typeface="+mj-lt"/>
                      </a:endParaRPr>
                    </a:p>
                  </a:txBody>
                  <a:tcPr marL="115147" marR="11514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12 Feb 25</a:t>
                      </a:r>
                      <a:endParaRPr lang="en-AU" sz="1600" b="0" kern="1200" dirty="0">
                        <a:solidFill>
                          <a:schemeClr val="accent2"/>
                        </a:solidFill>
                        <a:latin typeface="+mn-lt"/>
                        <a:ea typeface="+mn-ea"/>
                        <a:cs typeface="Arial" panose="020B0604020202020204" pitchFamily="34" charset="0"/>
                      </a:endParaRP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Jul 24</a:t>
                      </a:r>
                      <a:endParaRPr lang="en-AU" sz="1600" b="0" kern="1200" dirty="0">
                        <a:solidFill>
                          <a:schemeClr val="accent2"/>
                        </a:solidFill>
                        <a:latin typeface="+mn-lt"/>
                        <a:ea typeface="+mn-ea"/>
                        <a:cs typeface="Arial" panose="020B0604020202020204" pitchFamily="34" charset="0"/>
                      </a:endParaRPr>
                    </a:p>
                  </a:txBody>
                  <a:tcPr marL="115147" marR="115147" anchor="ctr"/>
                </a:tc>
                <a:extLst>
                  <a:ext uri="{0D108BD9-81ED-4DB2-BD59-A6C34878D82A}">
                    <a16:rowId xmlns:a16="http://schemas.microsoft.com/office/drawing/2014/main" val="2619768803"/>
                  </a:ext>
                </a:extLst>
              </a:tr>
              <a:tr h="330320">
                <a:tc>
                  <a:txBody>
                    <a:bodyPr/>
                    <a:lstStyle/>
                    <a:p>
                      <a:r>
                        <a:rPr lang="en-US" sz="1600" dirty="0">
                          <a:latin typeface="+mj-lt"/>
                          <a:cs typeface="Arial" panose="020B0604020202020204" pitchFamily="34" charset="0"/>
                        </a:rPr>
                        <a:t>.1Qcw</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Dec 22</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3 Feb 24</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12 Feb 25</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Apr 24</a:t>
                      </a:r>
                      <a:endParaRPr lang="en-AU" sz="1600" b="0" kern="1200" dirty="0">
                        <a:solidFill>
                          <a:schemeClr val="accent2"/>
                        </a:solidFill>
                        <a:latin typeface="+mn-lt"/>
                        <a:ea typeface="+mn-ea"/>
                        <a:cs typeface="Arial" panose="020B0604020202020204" pitchFamily="34" charset="0"/>
                      </a:endParaRPr>
                    </a:p>
                  </a:txBody>
                  <a:tcPr marL="115147" marR="115147"/>
                </a:tc>
                <a:extLst>
                  <a:ext uri="{0D108BD9-81ED-4DB2-BD59-A6C34878D82A}">
                    <a16:rowId xmlns:a16="http://schemas.microsoft.com/office/drawing/2014/main" val="264510517"/>
                  </a:ext>
                </a:extLst>
              </a:tr>
              <a:tr h="330320">
                <a:tc>
                  <a:txBody>
                    <a:bodyPr/>
                    <a:lstStyle/>
                    <a:p>
                      <a:r>
                        <a:rPr lang="en-US" sz="1600" dirty="0">
                          <a:latin typeface="+mj-lt"/>
                          <a:cs typeface="Arial" panose="020B0604020202020204" pitchFamily="34" charset="0"/>
                        </a:rPr>
                        <a:t>.1Qcj</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Dec 22</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3 Feb 24</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03 Mar 25</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Apr 24</a:t>
                      </a:r>
                      <a:endParaRPr lang="en-AU" sz="1600" b="0" kern="1200" dirty="0">
                        <a:solidFill>
                          <a:schemeClr val="accent2"/>
                        </a:solidFill>
                        <a:latin typeface="+mn-lt"/>
                        <a:ea typeface="+mn-ea"/>
                        <a:cs typeface="Arial" panose="020B0604020202020204" pitchFamily="34" charset="0"/>
                      </a:endParaRPr>
                    </a:p>
                  </a:txBody>
                  <a:tcPr marL="115147" marR="115147"/>
                </a:tc>
                <a:extLst>
                  <a:ext uri="{0D108BD9-81ED-4DB2-BD59-A6C34878D82A}">
                    <a16:rowId xmlns:a16="http://schemas.microsoft.com/office/drawing/2014/main" val="1339297258"/>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.1ASdr</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27 May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10 Mar 25</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129118184"/>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.1CS-2020/Cor1</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7 Aug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76758787"/>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.1DC</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60236584"/>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.1ASdm</a:t>
                      </a:r>
                    </a:p>
                  </a:txBody>
                  <a:tcPr marL="115147" marR="0"/>
                </a:tc>
                <a:tc>
                  <a:txBody>
                    <a:bodyPr/>
                    <a:lstStyle/>
                    <a:p>
                      <a:pPr algn="ctr"/>
                      <a:r>
                        <a:rPr lang="en-AU" sz="1600" b="0" kern="1200" dirty="0">
                          <a:solidFill>
                            <a:schemeClr val="tx1"/>
                          </a:solidFill>
                          <a:latin typeface="+mn-lt"/>
                          <a:ea typeface="+mn-ea"/>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Feb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31 Dec 2024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362245010"/>
                  </a:ext>
                </a:extLst>
              </a:tr>
            </a:tbl>
          </a:graphicData>
        </a:graphic>
      </p:graphicFrame>
      <p:sp>
        <p:nvSpPr>
          <p:cNvPr id="3" name="Footer Placeholder 2">
            <a:extLst>
              <a:ext uri="{FF2B5EF4-FFF2-40B4-BE49-F238E27FC236}">
                <a16:creationId xmlns:a16="http://schemas.microsoft.com/office/drawing/2014/main" id="{7F56AFDE-DEE0-73E0-6C18-DB6E50E0E581}"/>
              </a:ext>
            </a:extLst>
          </p:cNvPr>
          <p:cNvSpPr>
            <a:spLocks noGrp="1"/>
          </p:cNvSpPr>
          <p:nvPr>
            <p:ph type="ftr" sz="quarter" idx="10"/>
          </p:nvPr>
        </p:nvSpPr>
        <p:spPr/>
        <p:txBody>
          <a:bodyPr/>
          <a:lstStyle/>
          <a:p>
            <a:pPr>
              <a:defRPr/>
            </a:pPr>
            <a:r>
              <a:rPr lang="en-US" dirty="0"/>
              <a:t>Peter Yee, NSA-CSD</a:t>
            </a:r>
          </a:p>
        </p:txBody>
      </p:sp>
    </p:spTree>
    <p:extLst>
      <p:ext uri="{BB962C8B-B14F-4D97-AF65-F5344CB8AC3E}">
        <p14:creationId xmlns:p14="http://schemas.microsoft.com/office/powerpoint/2010/main" val="7278123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15 standards in the pipeline for adoption under the PSDO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41</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008527042"/>
              </p:ext>
            </p:extLst>
          </p:nvPr>
        </p:nvGraphicFramePr>
        <p:xfrm>
          <a:off x="152399" y="1828800"/>
          <a:ext cx="8839199" cy="262128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045028">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.1ASdn</a:t>
                      </a:r>
                    </a:p>
                  </a:txBody>
                  <a:tcPr marL="115147" marR="0"/>
                </a:tc>
                <a:tc>
                  <a:txBody>
                    <a:bodyPr/>
                    <a:lstStyle/>
                    <a:p>
                      <a:pPr algn="ctr"/>
                      <a:r>
                        <a:rPr lang="en-AU" sz="1600" b="0" kern="1200" dirty="0">
                          <a:solidFill>
                            <a:schemeClr val="tx1"/>
                          </a:solidFill>
                          <a:latin typeface="+mn-lt"/>
                          <a:ea typeface="+mn-ea"/>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Dec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31 Dec 2024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272501989"/>
                  </a:ext>
                </a:extLst>
              </a:tr>
              <a:tr h="330320">
                <a:tc>
                  <a:txBody>
                    <a:bodyPr/>
                    <a:lstStyle/>
                    <a:p>
                      <a:r>
                        <a:rPr lang="en-US" sz="1800" b="0" i="0" u="none" strike="noStrike" kern="1200" dirty="0">
                          <a:solidFill>
                            <a:schemeClr val="dk1"/>
                          </a:solidFill>
                          <a:effectLst/>
                          <a:latin typeface="+mn-lt"/>
                          <a:ea typeface="+mn-ea"/>
                          <a:cs typeface="+mn-cs"/>
                        </a:rPr>
                        <a:t>.1Qdj</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D2.0</a:t>
                      </a:r>
                    </a:p>
                  </a:txBody>
                  <a:tcPr marL="115147" marR="115147"/>
                </a:tc>
                <a:tc>
                  <a:txBody>
                    <a:bodyPr/>
                    <a:lstStyle/>
                    <a:p>
                      <a:pPr algn="ctr"/>
                      <a:r>
                        <a:rPr lang="en-AU" sz="1600" b="0" dirty="0">
                          <a:solidFill>
                            <a:schemeClr val="tx1"/>
                          </a:solidFill>
                          <a:latin typeface="+mj-lt"/>
                          <a:cs typeface="Arial" panose="020B0604020202020204" pitchFamily="34" charset="0"/>
                        </a:rPr>
                        <a:t>Dec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26 Oct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Nov 24</a:t>
                      </a: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.1Qdx</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Feb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27 Nov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544654617"/>
                  </a:ext>
                </a:extLst>
              </a:tr>
              <a:tr h="330320">
                <a:tc>
                  <a:txBody>
                    <a:bodyPr/>
                    <a:lstStyle/>
                    <a:p>
                      <a:r>
                        <a:rPr lang="en-AU" sz="1600" dirty="0">
                          <a:latin typeface="+mj-lt"/>
                          <a:cs typeface="Arial" panose="020B0604020202020204" pitchFamily="34" charset="0"/>
                        </a:rPr>
                        <a:t>.1Qdy</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Nov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577947352"/>
                  </a:ext>
                </a:extLst>
              </a:tr>
              <a:tr h="330320">
                <a:tc>
                  <a:txBody>
                    <a:bodyPr/>
                    <a:lstStyle/>
                    <a:p>
                      <a:r>
                        <a:rPr lang="en-AU" sz="1600" dirty="0">
                          <a:latin typeface="+mj-lt"/>
                          <a:cs typeface="Arial" panose="020B0604020202020204" pitchFamily="34" charset="0"/>
                        </a:rPr>
                        <a:t>802-REVc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Jul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839426082"/>
                  </a:ext>
                </a:extLst>
              </a:tr>
              <a:tr h="330320">
                <a:tc>
                  <a:txBody>
                    <a:bodyPr/>
                    <a:lstStyle/>
                    <a:p>
                      <a:r>
                        <a:rPr lang="en-AU" sz="1600" dirty="0">
                          <a:latin typeface="+mj-lt"/>
                          <a:cs typeface="Arial" panose="020B0604020202020204" pitchFamily="34" charset="0"/>
                        </a:rPr>
                        <a:t>.1DG</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D4.0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19281745"/>
                  </a:ext>
                </a:extLst>
              </a:tr>
            </a:tbl>
          </a:graphicData>
        </a:graphic>
      </p:graphicFrame>
      <p:sp>
        <p:nvSpPr>
          <p:cNvPr id="3" name="Footer Placeholder 2">
            <a:extLst>
              <a:ext uri="{FF2B5EF4-FFF2-40B4-BE49-F238E27FC236}">
                <a16:creationId xmlns:a16="http://schemas.microsoft.com/office/drawing/2014/main" id="{7F56AFDE-DEE0-73E0-6C18-DB6E50E0E581}"/>
              </a:ext>
            </a:extLst>
          </p:cNvPr>
          <p:cNvSpPr>
            <a:spLocks noGrp="1"/>
          </p:cNvSpPr>
          <p:nvPr>
            <p:ph type="ftr" sz="quarter" idx="10"/>
          </p:nvPr>
        </p:nvSpPr>
        <p:spPr/>
        <p:txBody>
          <a:bodyPr/>
          <a:lstStyle/>
          <a:p>
            <a:pPr>
              <a:defRPr/>
            </a:pPr>
            <a:r>
              <a:rPr lang="en-US" dirty="0"/>
              <a:t>Peter Yee, NSA-CSD</a:t>
            </a:r>
          </a:p>
        </p:txBody>
      </p:sp>
    </p:spTree>
    <p:extLst>
      <p:ext uri="{BB962C8B-B14F-4D97-AF65-F5344CB8AC3E}">
        <p14:creationId xmlns:p14="http://schemas.microsoft.com/office/powerpoint/2010/main" val="3192244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Glenn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24212038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Systematic review of ISO versions of IEEE 802.1 standards</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8802-1CM:2019 – closes 2 December 2024</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43</a:t>
            </a:fld>
            <a:endParaRPr lang="en-US"/>
          </a:p>
        </p:txBody>
      </p:sp>
    </p:spTree>
    <p:extLst>
      <p:ext uri="{BB962C8B-B14F-4D97-AF65-F5344CB8AC3E}">
        <p14:creationId xmlns:p14="http://schemas.microsoft.com/office/powerpoint/2010/main" val="16792351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Bridges &amp; Bridged Networks: Congestion Isolation</a:t>
            </a:r>
            <a:br>
              <a:rPr lang="en-AU" dirty="0"/>
            </a:br>
            <a:r>
              <a:rPr lang="en-AU" dirty="0"/>
              <a:t>IEEE 802.1Qcz</a:t>
            </a:r>
          </a:p>
        </p:txBody>
      </p:sp>
      <p:sp>
        <p:nvSpPr>
          <p:cNvPr id="10" name="Content Placeholder 9"/>
          <p:cNvSpPr>
            <a:spLocks noGrp="1"/>
          </p:cNvSpPr>
          <p:nvPr>
            <p:ph idx="1"/>
          </p:nvPr>
        </p:nvSpPr>
        <p:spPr>
          <a:xfrm>
            <a:off x="666964" y="1600200"/>
            <a:ext cx="7772400" cy="4114800"/>
          </a:xfrm>
        </p:spPr>
        <p:txBody>
          <a:bodyPr/>
          <a:lstStyle/>
          <a:p>
            <a:r>
              <a:rPr lang="en-AU" dirty="0"/>
              <a:t>Drafts sent to SC 6: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US" dirty="0">
                <a:latin typeface="Arial" panose="020B0604020202020204" pitchFamily="34" charset="0"/>
              </a:rPr>
              <a:t>(Sept 2023) Ballot initiated 14 Sep 2023, closed 12 Nov 2023; 8/0/11; 1 comment from China NB</a:t>
            </a:r>
          </a:p>
          <a:p>
            <a:pPr lvl="1"/>
            <a:r>
              <a:rPr lang="en-US" dirty="0">
                <a:latin typeface="Arial" panose="020B0604020202020204" pitchFamily="34" charset="0"/>
              </a:rPr>
              <a:t>(Nov 2023) Ballot comment response sent to SC 6 (N</a:t>
            </a:r>
            <a:r>
              <a:rPr lang="en-US" b="0" i="0" u="none" strike="noStrike" dirty="0">
                <a:solidFill>
                  <a:srgbClr val="000000"/>
                </a:solidFill>
                <a:effectLst/>
                <a:latin typeface="Helvetica" pitchFamily="2" charset="0"/>
              </a:rPr>
              <a:t>18148</a:t>
            </a:r>
            <a:r>
              <a:rPr lang="en-US" dirty="0">
                <a:latin typeface="Arial" panose="020B0604020202020204" pitchFamily="34" charset="0"/>
              </a:rPr>
              <a:t>)</a:t>
            </a:r>
            <a:endParaRPr lang="en-AU" dirty="0">
              <a:latin typeface="+mj-lt"/>
            </a:endParaRPr>
          </a:p>
          <a:p>
            <a:r>
              <a:rPr lang="en-AU" dirty="0"/>
              <a:t>FDIS ballot: </a:t>
            </a:r>
            <a:r>
              <a:rPr lang="en-AU" dirty="0">
                <a:solidFill>
                  <a:srgbClr val="00B050"/>
                </a:solidFill>
              </a:rPr>
              <a:t>passed</a:t>
            </a:r>
            <a:endParaRPr lang="en-AU" dirty="0">
              <a:solidFill>
                <a:schemeClr val="accent2"/>
              </a:solidFill>
            </a:endParaRPr>
          </a:p>
          <a:p>
            <a:pPr marL="234950" indent="-234950">
              <a:buFont typeface="Arial" panose="020B0604020202020204" pitchFamily="34" charset="0"/>
              <a:buChar char="•"/>
            </a:pPr>
            <a:r>
              <a:rPr lang="en-AU" b="0" dirty="0"/>
              <a:t>Ballot opened 8 May 2024; closed 25 September 2024</a:t>
            </a:r>
          </a:p>
          <a:p>
            <a:pPr marL="234950" indent="-234950">
              <a:buFont typeface="Arial" panose="020B0604020202020204" pitchFamily="34" charset="0"/>
              <a:buChar char="•"/>
            </a:pPr>
            <a:r>
              <a:rPr lang="en-AU" b="0" dirty="0"/>
              <a:t>Vote was 10/0/8 (Y/N/A) with 1 comment from the China NB (which otherwise abstained)</a:t>
            </a:r>
          </a:p>
          <a:p>
            <a:pPr marL="234950" indent="-234950">
              <a:buFont typeface="Arial" panose="020B0604020202020204" pitchFamily="34" charset="0"/>
              <a:buChar char="•"/>
            </a:pPr>
            <a:r>
              <a:rPr lang="en-AU" b="0" dirty="0"/>
              <a:t>(Oct 2024) Comment response generated for approval in Nov 2024</a:t>
            </a:r>
          </a:p>
          <a:p>
            <a:pPr marL="234950" indent="-234950">
              <a:buFont typeface="Arial" panose="020B0604020202020204" pitchFamily="34" charset="0"/>
              <a:buChar char="•"/>
            </a:pPr>
            <a:r>
              <a:rPr lang="en-AU" b="0" dirty="0"/>
              <a:t>(Nov 2024) To be published as ISO/IEC/IEEE 8802-1Q:2024/</a:t>
            </a:r>
            <a:r>
              <a:rPr lang="en-AU" b="0" dirty="0" err="1"/>
              <a:t>Amd</a:t>
            </a:r>
            <a:r>
              <a:rPr lang="en-AU" b="0" dirty="0"/>
              <a:t> 35</a:t>
            </a: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44</a:t>
            </a:fld>
            <a:endParaRPr lang="en-US" dirty="0"/>
          </a:p>
        </p:txBody>
      </p:sp>
    </p:spTree>
    <p:extLst>
      <p:ext uri="{BB962C8B-B14F-4D97-AF65-F5344CB8AC3E}">
        <p14:creationId xmlns:p14="http://schemas.microsoft.com/office/powerpoint/2010/main" val="13420222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MAC Privacy Protection</a:t>
            </a:r>
            <a:br>
              <a:rPr lang="en-AU" dirty="0">
                <a:solidFill>
                  <a:schemeClr val="accent2"/>
                </a:solidFill>
              </a:rPr>
            </a:br>
            <a:r>
              <a:rPr lang="en-AU" dirty="0"/>
              <a:t>IEEE 802.1AEdk D2.1</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GB" dirty="0">
                <a:latin typeface="Arial" panose="020B0604020202020204" pitchFamily="34" charset="0"/>
              </a:rPr>
              <a:t>(Mar 2023) Motion passed to send for SC 6 adoption upon IEEE publication.</a:t>
            </a:r>
            <a:endParaRPr lang="en-AU" dirty="0"/>
          </a:p>
          <a:p>
            <a:r>
              <a:rPr lang="en-US" dirty="0"/>
              <a:t>60-day</a:t>
            </a:r>
            <a:r>
              <a:rPr lang="en-AU" dirty="0"/>
              <a:t> pre-ballot: </a:t>
            </a:r>
            <a:r>
              <a:rPr lang="en-AU" dirty="0">
                <a:solidFill>
                  <a:srgbClr val="00B050"/>
                </a:solidFill>
              </a:rPr>
              <a:t>passed</a:t>
            </a:r>
          </a:p>
          <a:p>
            <a:pPr>
              <a:buFont typeface="Arial" panose="020B0604020202020204" pitchFamily="34" charset="0"/>
              <a:buChar char="•"/>
            </a:pPr>
            <a:r>
              <a:rPr lang="en-AU" b="0" dirty="0"/>
              <a:t>Ballot initiated 14 Sept 2023, closed 12 Nov 2023</a:t>
            </a:r>
          </a:p>
          <a:p>
            <a:pPr>
              <a:buFont typeface="Arial" panose="020B0604020202020204" pitchFamily="34" charset="0"/>
              <a:buChar char="•"/>
            </a:pPr>
            <a:r>
              <a:rPr lang="en-AU" b="0" dirty="0"/>
              <a:t>Passed on a vote of 9/1/9 (Y/N/A); one comment from China NB</a:t>
            </a:r>
          </a:p>
          <a:p>
            <a:pPr>
              <a:buFont typeface="Arial" panose="020B0604020202020204" pitchFamily="34" charset="0"/>
              <a:buChar char="•"/>
            </a:pPr>
            <a:r>
              <a:rPr lang="en-AU" b="0" dirty="0"/>
              <a:t>(Nov 2023) Ballot comment response sent (N</a:t>
            </a:r>
            <a:r>
              <a:rPr lang="en-US" b="0" i="0" u="none" strike="noStrike" dirty="0">
                <a:solidFill>
                  <a:srgbClr val="000000"/>
                </a:solidFill>
                <a:effectLst/>
                <a:latin typeface="Helvetica" pitchFamily="2" charset="0"/>
              </a:rPr>
              <a:t>18149)</a:t>
            </a:r>
            <a:endParaRPr lang="en-AU" b="0" dirty="0"/>
          </a:p>
          <a:p>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b="0" dirty="0"/>
              <a:t>Passed 25 September 24 with a comment from the China NB</a:t>
            </a:r>
          </a:p>
          <a:p>
            <a:pPr>
              <a:buFont typeface="Arial" panose="020B0604020202020204" pitchFamily="34" charset="0"/>
              <a:buChar char="•"/>
            </a:pPr>
            <a:r>
              <a:rPr lang="en-AU" b="0" dirty="0"/>
              <a:t>(Oct 2024) Comment response generated for approval in Nov 2024</a:t>
            </a:r>
          </a:p>
          <a:p>
            <a:pPr>
              <a:buFont typeface="Arial" panose="020B0604020202020204" pitchFamily="34" charset="0"/>
              <a:buChar char="•"/>
            </a:pPr>
            <a:r>
              <a:rPr lang="en-AU" b="0" dirty="0"/>
              <a:t>(Nov 2024) To be published as ISO/IEC/IEEE 8802-1AE:2020/</a:t>
            </a:r>
            <a:r>
              <a:rPr lang="en-AU" b="0" dirty="0" err="1"/>
              <a:t>Amd</a:t>
            </a:r>
            <a:r>
              <a:rPr lang="en-AU" b="0" dirty="0"/>
              <a:t> 4</a:t>
            </a:r>
          </a:p>
          <a:p>
            <a:pPr>
              <a:buFont typeface="Arial" panose="020B0604020202020204" pitchFamily="34" charset="0"/>
              <a:buChar char="•"/>
            </a:pPr>
            <a:endParaRPr lang="en-AU" b="0"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31952636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YANG Data Model for </a:t>
            </a:r>
            <a:r>
              <a:rPr lang="en-AU" sz="1600" dirty="0" err="1">
                <a:solidFill>
                  <a:schemeClr val="accent2"/>
                </a:solidFill>
              </a:rPr>
              <a:t>Ethertypes</a:t>
            </a:r>
            <a:br>
              <a:rPr lang="en-AU" dirty="0">
                <a:solidFill>
                  <a:schemeClr val="accent2"/>
                </a:solidFill>
              </a:rPr>
            </a:br>
            <a:r>
              <a:rPr lang="en-AU" dirty="0"/>
              <a:t>IEEE 802f</a:t>
            </a:r>
            <a:br>
              <a:rPr lang="en-AU" dirty="0"/>
            </a:br>
            <a:endParaRPr lang="en-AU" dirty="0"/>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 </a:t>
            </a:r>
            <a:r>
              <a:rPr lang="en-AU" dirty="0">
                <a:solidFill>
                  <a:schemeClr val="accent2"/>
                </a:solidFill>
              </a:rPr>
              <a:t>15 Feb 2023</a:t>
            </a:r>
          </a:p>
          <a:p>
            <a:pPr lvl="1"/>
            <a:r>
              <a:rPr lang="en-AU" dirty="0"/>
              <a:t>(Nov 2022) </a:t>
            </a:r>
            <a:r>
              <a:rPr lang="en-GB" sz="1800" dirty="0">
                <a:effectLst/>
                <a:latin typeface="Arial" panose="020B0604020202020204" pitchFamily="34" charset="0"/>
                <a:ea typeface="Times New Roman" panose="02020603050405020304" pitchFamily="18" charset="0"/>
              </a:rPr>
              <a:t>802f will be sent for information soonish, with its SA ballot expected in the next couple of months. </a:t>
            </a:r>
          </a:p>
          <a:p>
            <a:pPr lvl="2"/>
            <a:r>
              <a:rPr lang="en-GB" dirty="0">
                <a:latin typeface="Arial" panose="020B0604020202020204" pitchFamily="34" charset="0"/>
              </a:rPr>
              <a:t>(Jan 2023) </a:t>
            </a:r>
            <a:r>
              <a:rPr lang="en-US" dirty="0">
                <a:latin typeface="Arial" panose="020B0604020202020204" pitchFamily="34" charset="0"/>
              </a:rPr>
              <a:t>IEEE 802f will start SA ballot soon hopefully</a:t>
            </a:r>
          </a:p>
          <a:p>
            <a:pPr lvl="2"/>
            <a:r>
              <a:rPr lang="en-US" dirty="0">
                <a:latin typeface="Arial" panose="020B0604020202020204" pitchFamily="34" charset="0"/>
              </a:rPr>
              <a:t>(Feb 2023) Submission: N 17968</a:t>
            </a:r>
          </a:p>
          <a:p>
            <a:pPr lvl="2"/>
            <a:r>
              <a:rPr lang="en-US" dirty="0">
                <a:latin typeface="Arial" panose="020B0604020202020204" pitchFamily="34" charset="0"/>
              </a:rPr>
              <a:t>(Dec 2023) Published by IEEE; awaiting submission by IEEE for 60-day pre-ballot</a:t>
            </a:r>
            <a:endParaRPr lang="en-AU" dirty="0"/>
          </a:p>
          <a:p>
            <a:r>
              <a:rPr lang="en-US" dirty="0"/>
              <a:t>60-day</a:t>
            </a:r>
            <a:r>
              <a:rPr lang="en-AU" dirty="0"/>
              <a:t> pre-ballot: </a:t>
            </a:r>
            <a:r>
              <a:rPr lang="en-AU" dirty="0">
                <a:solidFill>
                  <a:srgbClr val="00B050"/>
                </a:solidFill>
              </a:rPr>
              <a:t>passed</a:t>
            </a:r>
            <a:endParaRPr lang="en-AU" dirty="0">
              <a:solidFill>
                <a:schemeClr val="accent2"/>
              </a:solidFill>
            </a:endParaRPr>
          </a:p>
          <a:p>
            <a:pPr lvl="1">
              <a:buClr>
                <a:schemeClr val="tx1"/>
              </a:buClr>
              <a:buFont typeface="Arial" panose="020B0604020202020204" pitchFamily="34" charset="0"/>
              <a:buChar char="•"/>
            </a:pPr>
            <a:r>
              <a:rPr lang="en-US" sz="1600" b="0" dirty="0">
                <a:latin typeface="Arial" panose="020B0604020202020204" pitchFamily="34" charset="0"/>
              </a:rPr>
              <a:t>(Feb 2024) Submission: N 18217</a:t>
            </a:r>
          </a:p>
          <a:p>
            <a:pPr lvl="1">
              <a:buClr>
                <a:schemeClr val="tx1"/>
              </a:buClr>
              <a:buFont typeface="Arial" panose="020B0604020202020204" pitchFamily="34" charset="0"/>
              <a:buChar char="•"/>
            </a:pPr>
            <a:r>
              <a:rPr lang="en-US" sz="1600" dirty="0">
                <a:latin typeface="Arial" panose="020B0604020202020204" pitchFamily="34" charset="0"/>
              </a:rPr>
              <a:t>(Apr 2024) Summary: N 18256</a:t>
            </a:r>
          </a:p>
          <a:p>
            <a:pPr lvl="2">
              <a:buClr>
                <a:schemeClr val="tx1"/>
              </a:buClr>
              <a:buFont typeface="Arial" panose="020B0604020202020204" pitchFamily="34" charset="0"/>
              <a:buChar char="•"/>
            </a:pPr>
            <a:r>
              <a:rPr lang="en-US" sz="1400" b="0" dirty="0">
                <a:latin typeface="Arial" panose="020B0604020202020204" pitchFamily="34" charset="0"/>
              </a:rPr>
              <a:t>Result</a:t>
            </a:r>
            <a:r>
              <a:rPr lang="en-US" sz="1400" dirty="0">
                <a:latin typeface="Arial" panose="020B0604020202020204" pitchFamily="34" charset="0"/>
              </a:rPr>
              <a:t>: 8-0-11; China NB comment: use OIDs for resource management</a:t>
            </a:r>
          </a:p>
          <a:p>
            <a:pPr lvl="1">
              <a:buClr>
                <a:schemeClr val="tx1"/>
              </a:buClr>
              <a:buFont typeface="Arial" panose="020B0604020202020204" pitchFamily="34" charset="0"/>
              <a:buChar char="•"/>
            </a:pPr>
            <a:r>
              <a:rPr lang="en-US" sz="1600" b="0" dirty="0">
                <a:latin typeface="Arial" panose="020B0604020202020204" pitchFamily="34" charset="0"/>
              </a:rPr>
              <a:t>(Jun 2024) Comment response approved at July plenary (N 18291)</a:t>
            </a:r>
            <a:endParaRPr lang="en-AU" sz="1600" b="0" dirty="0">
              <a:latin typeface="Arial" panose="020B0604020202020204" pitchFamily="34" charset="0"/>
            </a:endParaRPr>
          </a:p>
          <a:p>
            <a:r>
              <a:rPr lang="en-AU" dirty="0"/>
              <a:t>FDIS ballot: </a:t>
            </a:r>
            <a:r>
              <a:rPr lang="en-AU" dirty="0">
                <a:solidFill>
                  <a:schemeClr val="accent2"/>
                </a:solidFill>
              </a:rPr>
              <a:t>closes 12 Feb 2025</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7384179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solidFill>
                  <a:schemeClr val="accent2"/>
                </a:solidFill>
              </a:rPr>
              <a:t>YANG Data Models for Scheduled Traffic, Frame Preemption, Per-Stream Filtering &amp; Policing</a:t>
            </a:r>
            <a:br>
              <a:rPr lang="en-US" dirty="0">
                <a:solidFill>
                  <a:schemeClr val="accent2"/>
                </a:solidFill>
              </a:rPr>
            </a:br>
            <a:r>
              <a:rPr lang="en-AU" dirty="0"/>
              <a:t>IEEE 802.1Qcw</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latin typeface="+mj-lt"/>
              </a:rPr>
              <a:t>(Dec 2022) D2.0 was liaised for information (</a:t>
            </a:r>
            <a:r>
              <a:rPr lang="en-US" dirty="0"/>
              <a:t>N17934</a:t>
            </a:r>
            <a:r>
              <a:rPr lang="en-US" dirty="0">
                <a:latin typeface="+mj-lt"/>
              </a:rPr>
              <a:t>)</a:t>
            </a:r>
            <a:endParaRPr lang="en-AU" dirty="0"/>
          </a:p>
          <a:p>
            <a:r>
              <a:rPr lang="en-US" dirty="0"/>
              <a:t>60-day</a:t>
            </a:r>
            <a:r>
              <a:rPr lang="en-AU" dirty="0"/>
              <a:t> pre-ballot:</a:t>
            </a:r>
            <a:r>
              <a:rPr lang="en-AU" dirty="0">
                <a:solidFill>
                  <a:srgbClr val="00B050"/>
                </a:solidFill>
              </a:rPr>
              <a:t> passed</a:t>
            </a:r>
          </a:p>
          <a:p>
            <a:pPr marL="182880" indent="-182880">
              <a:buFont typeface="Arial" panose="020B0604020202020204" pitchFamily="34" charset="0"/>
              <a:buChar char="•"/>
            </a:pPr>
            <a:r>
              <a:rPr lang="en-AU" b="0" dirty="0">
                <a:latin typeface="+mj-lt"/>
              </a:rPr>
              <a:t>(Nov 2023) Submitted; ballot closes 3 Feb 2024 (N</a:t>
            </a:r>
            <a:r>
              <a:rPr lang="en-US" b="0" i="0" u="none" strike="noStrike" dirty="0">
                <a:solidFill>
                  <a:srgbClr val="000000"/>
                </a:solidFill>
                <a:effectLst/>
                <a:latin typeface="Helvetica" pitchFamily="2" charset="0"/>
              </a:rPr>
              <a:t>18142)</a:t>
            </a:r>
          </a:p>
          <a:p>
            <a:pPr marL="182880" indent="-182880">
              <a:buFont typeface="Arial" panose="020B0604020202020204" pitchFamily="34" charset="0"/>
              <a:buChar char="•"/>
            </a:pPr>
            <a:r>
              <a:rPr lang="en-US" b="0" dirty="0">
                <a:solidFill>
                  <a:srgbClr val="000000"/>
                </a:solidFill>
                <a:latin typeface="Helvetica" pitchFamily="2" charset="0"/>
              </a:rPr>
              <a:t>(Feb 2024) Passed 7-0-12; one comment from China NB (N18214)</a:t>
            </a:r>
          </a:p>
          <a:p>
            <a:pPr marL="182880" indent="-182880">
              <a:buFont typeface="Arial" panose="020B0604020202020204" pitchFamily="34" charset="0"/>
              <a:buChar char="•"/>
            </a:pPr>
            <a:r>
              <a:rPr lang="en-US" b="0" dirty="0">
                <a:solidFill>
                  <a:srgbClr val="000000"/>
                </a:solidFill>
                <a:latin typeface="Helvetica" pitchFamily="2" charset="0"/>
              </a:rPr>
              <a:t>(Apr 2024) Comment responses sent</a:t>
            </a:r>
            <a:endParaRPr lang="en-AU" b="0" dirty="0">
              <a:latin typeface="+mj-lt"/>
            </a:endParaRPr>
          </a:p>
          <a:p>
            <a:r>
              <a:rPr lang="en-AU" dirty="0"/>
              <a:t>FDIS ballot: </a:t>
            </a:r>
            <a:r>
              <a:rPr lang="en-AU" dirty="0">
                <a:solidFill>
                  <a:schemeClr val="accent2"/>
                </a:solidFill>
              </a:rPr>
              <a:t>closes 12 Feb 2025</a:t>
            </a:r>
          </a:p>
          <a:p>
            <a:pPr marL="173038" indent="-173038">
              <a:buFont typeface="Arial" panose="020B0604020202020204" pitchFamily="34" charset="0"/>
              <a:buChar char="•"/>
            </a:pPr>
            <a:r>
              <a:rPr lang="en-AU" b="0" dirty="0"/>
              <a:t>With IEEE 802.1Q-REV-2022 FDIS passed, ballot initiated 25 Sep 2024</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34717569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802.1Qcj</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latin typeface="+mj-lt"/>
              </a:rPr>
              <a:t>(Nov 2022) </a:t>
            </a:r>
            <a:r>
              <a:rPr lang="en-US" sz="1800" dirty="0">
                <a:effectLst/>
                <a:latin typeface="+mj-lt"/>
                <a:ea typeface="Calibri" panose="020F0502020204030204" pitchFamily="34" charset="0"/>
              </a:rPr>
              <a:t>IEEE 802.1 is planning to have a motion at this plenary to send IEEE P802.1Qcj to SC 6 for information when the SA ballot starts</a:t>
            </a:r>
          </a:p>
          <a:p>
            <a:pPr lvl="1"/>
            <a:r>
              <a:rPr lang="en-US" dirty="0">
                <a:latin typeface="+mj-lt"/>
              </a:rPr>
              <a:t>(Dec 2022) D2.0 liaised for information (N17933)</a:t>
            </a:r>
            <a:endParaRPr lang="en-AU" dirty="0">
              <a:latin typeface="+mj-lt"/>
            </a:endParaRPr>
          </a:p>
          <a:p>
            <a:r>
              <a:rPr lang="en-US" dirty="0"/>
              <a:t>60-day</a:t>
            </a:r>
            <a:r>
              <a:rPr lang="en-AU" dirty="0"/>
              <a:t> pre-ballot: </a:t>
            </a:r>
            <a:r>
              <a:rPr lang="en-AU" dirty="0">
                <a:solidFill>
                  <a:srgbClr val="00B050"/>
                </a:solidFill>
              </a:rPr>
              <a:t>passed</a:t>
            </a:r>
          </a:p>
          <a:p>
            <a:pPr marL="182880" indent="-182880">
              <a:buFont typeface="Arial" panose="020B0604020202020204" pitchFamily="34" charset="0"/>
              <a:buChar char="•"/>
            </a:pPr>
            <a:r>
              <a:rPr lang="en-AU" b="0" dirty="0"/>
              <a:t>(Nov 2023) Submitted; ballot closes 3 Feb 2024 (N</a:t>
            </a:r>
            <a:r>
              <a:rPr lang="en-US" b="0" i="0" u="none" strike="noStrike" dirty="0">
                <a:solidFill>
                  <a:srgbClr val="000000"/>
                </a:solidFill>
                <a:effectLst/>
                <a:latin typeface="Helvetica" pitchFamily="2" charset="0"/>
              </a:rPr>
              <a:t>18143)</a:t>
            </a:r>
          </a:p>
          <a:p>
            <a:pPr marL="182880" indent="-182880">
              <a:buFont typeface="Arial" panose="020B0604020202020204" pitchFamily="34" charset="0"/>
              <a:buChar char="•"/>
            </a:pPr>
            <a:r>
              <a:rPr lang="en-US" b="0" dirty="0">
                <a:solidFill>
                  <a:srgbClr val="000000"/>
                </a:solidFill>
                <a:latin typeface="Helvetica" pitchFamily="2" charset="0"/>
              </a:rPr>
              <a:t>(Feb 2024) Passed: 6-0-13; one comment from China NB (N18215)</a:t>
            </a:r>
          </a:p>
          <a:p>
            <a:pPr marL="182880" indent="-182880">
              <a:buFont typeface="Arial" panose="020B0604020202020204" pitchFamily="34" charset="0"/>
              <a:buChar char="•"/>
            </a:pPr>
            <a:r>
              <a:rPr lang="en-US" b="0" dirty="0">
                <a:solidFill>
                  <a:srgbClr val="000000"/>
                </a:solidFill>
                <a:latin typeface="Helvetica" pitchFamily="2" charset="0"/>
              </a:rPr>
              <a:t>(Apr 2024) Comment responses sent</a:t>
            </a:r>
            <a:endParaRPr lang="en-AU" b="0" dirty="0"/>
          </a:p>
          <a:p>
            <a:r>
              <a:rPr lang="en-AU" dirty="0"/>
              <a:t>FDIS ballot: </a:t>
            </a:r>
            <a:r>
              <a:rPr lang="en-AU" dirty="0">
                <a:solidFill>
                  <a:schemeClr val="accent2"/>
                </a:solidFill>
              </a:rPr>
              <a:t>closes 3 Mar 2025</a:t>
            </a:r>
          </a:p>
          <a:p>
            <a:pPr marL="173038" indent="-173038">
              <a:buFont typeface="Arial" panose="020B0604020202020204" pitchFamily="34" charset="0"/>
              <a:buChar char="•"/>
            </a:pPr>
            <a:r>
              <a:rPr lang="en-AU" b="0" dirty="0"/>
              <a:t>(Oct 2024) FDIS ballot initiated</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3749762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200" dirty="0">
                <a:effectLst/>
                <a:latin typeface="Arial" panose="020B0604020202020204" pitchFamily="34" charset="0"/>
              </a:rPr>
              <a:t>Timing and Synchronization for Time-Sensitive Applications Amendment: Inclusive Terminology</a:t>
            </a:r>
            <a:br>
              <a:rPr lang="en-US" dirty="0">
                <a:solidFill>
                  <a:schemeClr val="accent2"/>
                </a:solidFill>
              </a:rPr>
            </a:br>
            <a:r>
              <a:rPr lang="en-AU" dirty="0"/>
              <a:t>IEEE 802.1ASdr</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(Oct 2023) Draft 1.2 liaised for information (N18119)</a:t>
            </a:r>
          </a:p>
          <a:p>
            <a:pPr lvl="1"/>
            <a:r>
              <a:rPr lang="en-AU" dirty="0">
                <a:latin typeface="+mj-lt"/>
              </a:rPr>
              <a:t>(Jan 2024) </a:t>
            </a:r>
            <a:r>
              <a:rPr lang="en-AU" dirty="0" err="1">
                <a:latin typeface="+mj-lt"/>
              </a:rPr>
              <a:t>RevCom</a:t>
            </a:r>
            <a:r>
              <a:rPr lang="en-AU" dirty="0">
                <a:latin typeface="+mj-lt"/>
              </a:rPr>
              <a:t> approval expected this month</a:t>
            </a:r>
          </a:p>
          <a:p>
            <a:r>
              <a:rPr lang="en-US" dirty="0"/>
              <a:t>60-day</a:t>
            </a:r>
            <a:r>
              <a:rPr lang="en-AU" dirty="0"/>
              <a:t> pre-ballot: </a:t>
            </a:r>
            <a:r>
              <a:rPr lang="en-AU" dirty="0">
                <a:solidFill>
                  <a:srgbClr val="00B050"/>
                </a:solidFill>
              </a:rPr>
              <a:t>passed</a:t>
            </a:r>
            <a:r>
              <a:rPr lang="en-AU" dirty="0">
                <a:solidFill>
                  <a:schemeClr val="accent2"/>
                </a:solidFill>
              </a:rPr>
              <a:t> 27 May 2024</a:t>
            </a:r>
          </a:p>
          <a:p>
            <a:pPr marL="234950" indent="-234950">
              <a:buFont typeface="Arial" panose="020B0604020202020204" pitchFamily="34" charset="0"/>
              <a:buChar char="•"/>
            </a:pPr>
            <a:r>
              <a:rPr lang="en-AU" b="0" dirty="0">
                <a:latin typeface="+mj-lt"/>
              </a:rPr>
              <a:t>(Mar 2024) Submitted</a:t>
            </a:r>
          </a:p>
          <a:p>
            <a:pPr marL="234950" indent="-234950">
              <a:buFont typeface="Arial" panose="020B0604020202020204" pitchFamily="34" charset="0"/>
              <a:buChar char="•"/>
            </a:pPr>
            <a:r>
              <a:rPr lang="en-AU" b="0" dirty="0">
                <a:latin typeface="+mj-lt"/>
              </a:rPr>
              <a:t>(May 2024) passed 9-0-9 without any comments (N18267)</a:t>
            </a:r>
          </a:p>
          <a:p>
            <a:r>
              <a:rPr lang="en-AU" dirty="0"/>
              <a:t>FDIS ballot: </a:t>
            </a:r>
            <a:r>
              <a:rPr lang="en-AU" dirty="0">
                <a:solidFill>
                  <a:schemeClr val="accent2"/>
                </a:solidFill>
              </a:rPr>
              <a:t>closes 10 Mar 2025</a:t>
            </a:r>
          </a:p>
          <a:p>
            <a:pPr>
              <a:buFont typeface="Arial" panose="020B0604020202020204" pitchFamily="34" charset="0"/>
              <a:buChar char="•"/>
            </a:pPr>
            <a:r>
              <a:rPr lang="en-AU" b="0" dirty="0">
                <a:latin typeface="+mj-lt"/>
              </a:rPr>
              <a:t>(Oct 2024) Ballot opened</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405222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p>
        </p:txBody>
      </p:sp>
      <p:sp>
        <p:nvSpPr>
          <p:cNvPr id="3" name="Content Placeholder 2"/>
          <p:cNvSpPr>
            <a:spLocks noGrp="1"/>
          </p:cNvSpPr>
          <p:nvPr>
            <p:ph idx="1"/>
          </p:nvPr>
        </p:nvSpPr>
        <p:spPr/>
        <p:txBody>
          <a:bodyPr/>
          <a:lstStyle/>
          <a:p>
            <a:pPr lvl="1"/>
            <a:r>
              <a:rPr lang="en-US"/>
              <a:t>All participants in IEEE-SA activities are expected to adhere to the core principles underlying the:</a:t>
            </a:r>
          </a:p>
          <a:p>
            <a:pPr lvl="2"/>
            <a:r>
              <a:rPr lang="en-US">
                <a:hlinkClick r:id="rId2"/>
              </a:rPr>
              <a:t>IEEE Code of Ethics</a:t>
            </a:r>
            <a:endParaRPr lang="en-US"/>
          </a:p>
          <a:p>
            <a:pPr lvl="2"/>
            <a:r>
              <a:rPr lang="en-US">
                <a:hlinkClick r:id="rId3"/>
              </a:rPr>
              <a:t>IEEE Code of Conduct</a:t>
            </a:r>
            <a:endParaRPr lang="en-US"/>
          </a:p>
          <a:p>
            <a:pPr lvl="1"/>
            <a:r>
              <a:rPr lang="en-US"/>
              <a:t>The core principles of the IEEE Codes of Ethics &amp; Conduct are to:</a:t>
            </a:r>
          </a:p>
          <a:p>
            <a:pPr lvl="2"/>
            <a:r>
              <a:rPr lang="en-US" i="1"/>
              <a:t>Uphold the highest standards of integrity, responsible behavior, and ethical and professional conduct</a:t>
            </a:r>
          </a:p>
          <a:p>
            <a:pPr lvl="2"/>
            <a:r>
              <a:rPr lang="en-US" i="1"/>
              <a:t>Treat people fairly and with respect, to not engage in harassment, discrimination, or retaliation, and to protect people's privacy.</a:t>
            </a:r>
          </a:p>
          <a:p>
            <a:pPr lvl="2"/>
            <a:r>
              <a:rPr lang="en-US" i="1"/>
              <a:t>Avoid injuring others, their property, reputation, or employment by false or malicious action</a:t>
            </a:r>
          </a:p>
          <a:p>
            <a:pPr lvl="1"/>
            <a:r>
              <a:rPr lang="en-US"/>
              <a:t>The most recent versions of these Codes are available at</a:t>
            </a:r>
          </a:p>
          <a:p>
            <a:pPr lvl="2"/>
            <a:r>
              <a:rPr lang="en-US">
                <a:hlinkClick r:id="rId4"/>
              </a:rPr>
              <a:t>http://www.ieee.org/about/corporate/governance</a:t>
            </a:r>
            <a:endParaRPr lang="en-US"/>
          </a:p>
        </p:txBody>
      </p:sp>
      <p:sp>
        <p:nvSpPr>
          <p:cNvPr id="5" name="Footer Placeholder 4"/>
          <p:cNvSpPr>
            <a:spLocks noGrp="1"/>
          </p:cNvSpPr>
          <p:nvPr>
            <p:ph type="ftr" idx="10"/>
          </p:nvPr>
        </p:nvSpPr>
        <p:spPr/>
        <p:txBody>
          <a:bodyPr/>
          <a:lstStyle/>
          <a:p>
            <a:r>
              <a:rPr lang="en-US" dirty="0"/>
              <a:t>Peter Yee, NSA-CSD</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802.1CS-2020/Cor-1</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During March 2023 plenary, WG approved sending draft upon start of SA ballot.</a:t>
            </a:r>
          </a:p>
          <a:p>
            <a:pPr lvl="1"/>
            <a:r>
              <a:rPr lang="en-AU" dirty="0">
                <a:latin typeface="+mj-lt"/>
              </a:rPr>
              <a:t>(Oct 2023) Draft 2.0 liaised for information (N18124)</a:t>
            </a:r>
          </a:p>
          <a:p>
            <a:pPr lvl="1"/>
            <a:r>
              <a:rPr lang="en-AU" dirty="0">
                <a:latin typeface="+mj-lt"/>
              </a:rPr>
              <a:t>(Jan 2024) </a:t>
            </a:r>
            <a:r>
              <a:rPr lang="en-AU" dirty="0" err="1">
                <a:latin typeface="+mj-lt"/>
              </a:rPr>
              <a:t>RevCom</a:t>
            </a:r>
            <a:r>
              <a:rPr lang="en-AU" dirty="0">
                <a:latin typeface="+mj-lt"/>
              </a:rPr>
              <a:t> approval expected this month</a:t>
            </a:r>
          </a:p>
          <a:p>
            <a:pPr lvl="1"/>
            <a:r>
              <a:rPr lang="en-AU" dirty="0">
                <a:latin typeface="+mj-lt"/>
              </a:rPr>
              <a:t>(Apr 2024) Submitted for balloting</a:t>
            </a:r>
          </a:p>
          <a:p>
            <a:r>
              <a:rPr lang="en-US" dirty="0"/>
              <a:t>90-day </a:t>
            </a:r>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b="0" dirty="0"/>
              <a:t>(7 Aug 2024) Passed on a vote of 9/0/9 with no comments. (N 18282)</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7931550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Quality of Service Provision by Network Systems</a:t>
            </a:r>
            <a:br>
              <a:rPr lang="en-US" dirty="0">
                <a:solidFill>
                  <a:schemeClr val="accent2"/>
                </a:solidFill>
              </a:rPr>
            </a:br>
            <a:r>
              <a:rPr lang="en-AU" dirty="0"/>
              <a:t>IEEE 802.1DC</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(Oct 2023) Draft 3.0 liaised for information (N18124)</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6177619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Hot Standby</a:t>
            </a:r>
            <a:br>
              <a:rPr lang="en-US" dirty="0">
                <a:solidFill>
                  <a:schemeClr val="accent2"/>
                </a:solidFill>
              </a:rPr>
            </a:br>
            <a:r>
              <a:rPr lang="en-AU" dirty="0"/>
              <a:t>IEEE 802.1ASdm</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(Jan 2023) No approved draft yet</a:t>
            </a:r>
          </a:p>
          <a:p>
            <a:pPr lvl="1"/>
            <a:r>
              <a:rPr lang="en-AU" dirty="0"/>
              <a:t>(Feb 2024) Submission: N 18222</a:t>
            </a:r>
          </a:p>
          <a:p>
            <a:r>
              <a:rPr lang="en-US" dirty="0"/>
              <a:t>60-day</a:t>
            </a:r>
            <a:r>
              <a:rPr lang="en-AU" dirty="0"/>
              <a:t> pre-ballot: </a:t>
            </a:r>
            <a:r>
              <a:rPr lang="en-AU" dirty="0">
                <a:solidFill>
                  <a:schemeClr val="accent2"/>
                </a:solidFill>
              </a:rPr>
              <a:t>closes 31 Dec 2024</a:t>
            </a:r>
          </a:p>
          <a:p>
            <a:pPr marL="233363" indent="-233363">
              <a:buFont typeface="Arial" panose="020B0604020202020204" pitchFamily="34" charset="0"/>
              <a:buChar char="•"/>
            </a:pPr>
            <a:r>
              <a:rPr lang="en-AU" b="0" dirty="0"/>
              <a:t>(2 Nov 2024) Ballot initiated</a:t>
            </a:r>
          </a:p>
          <a:p>
            <a:r>
              <a:rPr lang="en-AU" dirty="0"/>
              <a:t>FDIS ballot: </a:t>
            </a:r>
            <a:r>
              <a:rPr lang="en-AU" dirty="0">
                <a:solidFill>
                  <a:schemeClr val="accent2"/>
                </a:solidFill>
              </a:rPr>
              <a:t>waiting</a:t>
            </a:r>
            <a:endParaRPr lang="en-AU" dirty="0"/>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33015491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Timing and Synchronization for Time-Sensitive Applications: YANG Data Model</a:t>
            </a:r>
            <a:br>
              <a:rPr lang="en-US" dirty="0">
                <a:solidFill>
                  <a:schemeClr val="accent2"/>
                </a:solidFill>
              </a:rPr>
            </a:br>
            <a:r>
              <a:rPr lang="en-AU" dirty="0"/>
              <a:t>IEEE 802.1ASdn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2023) Sent for information (N </a:t>
            </a:r>
            <a:r>
              <a:rPr lang="en-US" b="0" i="0" u="none" strike="noStrike" dirty="0">
                <a:solidFill>
                  <a:srgbClr val="000000"/>
                </a:solidFill>
                <a:effectLst/>
                <a:latin typeface="Helvetica" pitchFamily="2" charset="0"/>
              </a:rPr>
              <a:t>18200</a:t>
            </a:r>
            <a:r>
              <a:rPr lang="en-AU" dirty="0"/>
              <a:t>)</a:t>
            </a:r>
          </a:p>
          <a:p>
            <a:r>
              <a:rPr lang="en-US" dirty="0"/>
              <a:t>60-day</a:t>
            </a:r>
            <a:r>
              <a:rPr lang="en-AU" dirty="0"/>
              <a:t> pre-ballot: </a:t>
            </a:r>
            <a:r>
              <a:rPr lang="en-AU" dirty="0">
                <a:solidFill>
                  <a:schemeClr val="accent2"/>
                </a:solidFill>
              </a:rPr>
              <a:t>closes 31 Dec 2024</a:t>
            </a:r>
          </a:p>
          <a:p>
            <a:pPr marL="233363" indent="-233363">
              <a:buFont typeface="Arial" panose="020B0604020202020204" pitchFamily="34" charset="0"/>
              <a:buChar char="•"/>
            </a:pPr>
            <a:r>
              <a:rPr lang="en-AU" b="0" dirty="0"/>
              <a:t>(2 Nov 2024) Ballot initiated</a:t>
            </a:r>
          </a:p>
          <a:p>
            <a:r>
              <a:rPr lang="en-AU" dirty="0"/>
              <a:t>FDIS ballot: </a:t>
            </a:r>
            <a:r>
              <a:rPr lang="en-AU" dirty="0">
                <a:solidFill>
                  <a:schemeClr val="accent2"/>
                </a:solidFill>
              </a:rPr>
              <a:t>waiting</a:t>
            </a:r>
            <a:endParaRPr lang="en-AU" dirty="0"/>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24958654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Configuration Enhancements for Time-Sensitive Networking</a:t>
            </a:r>
            <a:br>
              <a:rPr lang="en-US" sz="1600" dirty="0">
                <a:solidFill>
                  <a:schemeClr val="accent2"/>
                </a:solidFill>
              </a:rPr>
            </a:br>
            <a:r>
              <a:rPr lang="en-AU" dirty="0"/>
              <a:t>IEEE 802.1Qdj</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2023) Sent for information (N</a:t>
            </a:r>
            <a:r>
              <a:rPr lang="en-US" b="0" i="0" u="none" strike="noStrike" dirty="0">
                <a:solidFill>
                  <a:srgbClr val="000000"/>
                </a:solidFill>
                <a:effectLst/>
                <a:latin typeface="Helvetica" pitchFamily="2" charset="0"/>
              </a:rPr>
              <a:t>18201</a:t>
            </a:r>
            <a:r>
              <a:rPr lang="en-AU" dirty="0"/>
              <a:t>)</a:t>
            </a:r>
          </a:p>
          <a:p>
            <a:pPr lvl="1"/>
            <a:r>
              <a:rPr lang="en-AU" dirty="0"/>
              <a:t>(Mar 2024) EC approved sending for ballot upon publication</a:t>
            </a:r>
          </a:p>
          <a:p>
            <a:r>
              <a:rPr lang="en-US" dirty="0"/>
              <a:t>60-day</a:t>
            </a:r>
            <a:r>
              <a:rPr lang="en-AU" dirty="0"/>
              <a:t> pre-ballot: </a:t>
            </a:r>
            <a:r>
              <a:rPr lang="en-AU" dirty="0">
                <a:solidFill>
                  <a:schemeClr val="accent2"/>
                </a:solidFill>
              </a:rPr>
              <a:t>closes 26 October 2024</a:t>
            </a:r>
          </a:p>
          <a:p>
            <a:pPr marL="182880" indent="-182880">
              <a:buFont typeface="Arial" panose="020B0604020202020204" pitchFamily="34" charset="0"/>
              <a:buChar char="•"/>
            </a:pPr>
            <a:r>
              <a:rPr lang="en-AU" b="0" dirty="0"/>
              <a:t>(Jul 2024) Pre-ballot requested</a:t>
            </a:r>
          </a:p>
          <a:p>
            <a:pPr marL="182880" indent="-182880">
              <a:buFont typeface="Arial" panose="020B0604020202020204" pitchFamily="34" charset="0"/>
              <a:buChar char="•"/>
            </a:pPr>
            <a:r>
              <a:rPr lang="en-AU" b="0" dirty="0"/>
              <a:t>(27 Aug 2024) Ballot initiated</a:t>
            </a:r>
          </a:p>
          <a:p>
            <a:pPr marL="182880" indent="-182880">
              <a:buFont typeface="Arial" panose="020B0604020202020204" pitchFamily="34" charset="0"/>
              <a:buChar char="•"/>
            </a:pPr>
            <a:r>
              <a:rPr lang="en-AU" b="0" dirty="0"/>
              <a:t>(10 Oct 2024) Passed: 8-0-10 with the usual IEEE 802.1X comment from the China NB</a:t>
            </a:r>
          </a:p>
          <a:p>
            <a:pPr marL="182880" indent="-182880">
              <a:buFont typeface="Arial" panose="020B0604020202020204" pitchFamily="34" charset="0"/>
              <a:buChar char="•"/>
            </a:pPr>
            <a:r>
              <a:rPr lang="en-AU" b="0" dirty="0"/>
              <a:t>(30 Oct 2024) Initial comment responses available for review; approval expected during Nov 2024 plenary</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10769358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YANG Data Models for the Credit-Based Shaper </a:t>
            </a:r>
            <a:br>
              <a:rPr lang="en-US" sz="1600" dirty="0">
                <a:solidFill>
                  <a:schemeClr val="accent2"/>
                </a:solidFill>
              </a:rPr>
            </a:br>
            <a:r>
              <a:rPr lang="en-AU" dirty="0"/>
              <a:t>IEEE 802.1Qdx</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(Nov 2023) No approved draft yet</a:t>
            </a:r>
          </a:p>
          <a:p>
            <a:pPr lvl="1"/>
            <a:r>
              <a:rPr lang="en-AU" dirty="0"/>
              <a:t>(Feb 2024) Sent for information: N 18222</a:t>
            </a:r>
          </a:p>
          <a:p>
            <a:r>
              <a:rPr lang="en-US" dirty="0"/>
              <a:t>60-day</a:t>
            </a:r>
            <a:r>
              <a:rPr lang="en-AU" dirty="0"/>
              <a:t> pre-ballot: </a:t>
            </a:r>
            <a:r>
              <a:rPr lang="en-AU" dirty="0">
                <a:solidFill>
                  <a:schemeClr val="accent2"/>
                </a:solidFill>
              </a:rPr>
              <a:t>in ballot</a:t>
            </a:r>
          </a:p>
          <a:p>
            <a:pPr marL="173038" indent="-173038">
              <a:buFont typeface="Arial" panose="020B0604020202020204" pitchFamily="34" charset="0"/>
              <a:buChar char="•"/>
            </a:pPr>
            <a:r>
              <a:rPr lang="en-AU" b="0" dirty="0"/>
              <a:t>(Mar 2024) EC approved sending for ballot upon publication</a:t>
            </a:r>
          </a:p>
          <a:p>
            <a:pPr marL="173038" indent="-173038">
              <a:buFont typeface="Arial" panose="020B0604020202020204" pitchFamily="34" charset="0"/>
              <a:buChar char="•"/>
            </a:pPr>
            <a:r>
              <a:rPr lang="en-AU" b="0" dirty="0"/>
              <a:t>(Sept 2024) Ballot opened; closes 27 Nov 2024 (N</a:t>
            </a:r>
            <a:r>
              <a:rPr lang="en-US" b="0" i="0" u="none" strike="noStrike" dirty="0">
                <a:solidFill>
                  <a:srgbClr val="000000"/>
                </a:solidFill>
                <a:effectLst/>
              </a:rPr>
              <a:t>18327</a:t>
            </a:r>
            <a:r>
              <a:rPr lang="en-US" b="0" i="0" u="none" strike="noStrike" dirty="0">
                <a:solidFill>
                  <a:srgbClr val="000000"/>
                </a:solidFill>
                <a:effectLst/>
                <a:latin typeface="Helvetica" pitchFamily="2" charset="0"/>
              </a:rPr>
              <a:t>)</a:t>
            </a:r>
            <a:endParaRPr lang="en-AU" b="0"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6176377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YANG for the Multiple Spanning Tree Protocol </a:t>
            </a:r>
            <a:br>
              <a:rPr lang="en-US" sz="1600" dirty="0">
                <a:solidFill>
                  <a:schemeClr val="accent2"/>
                </a:solidFill>
              </a:rPr>
            </a:br>
            <a:r>
              <a:rPr lang="en-AU" dirty="0"/>
              <a:t>IEEE 802.1Qdy</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(Jul 2024) Motion to be made to send for information</a:t>
            </a:r>
          </a:p>
          <a:p>
            <a:pPr lvl="1"/>
            <a:r>
              <a:rPr lang="en-AU" dirty="0"/>
              <a:t>(Nov 2024) D2.1 sent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256869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Overview and Architecture</a:t>
            </a:r>
            <a:br>
              <a:rPr lang="en-US" sz="1600" dirty="0">
                <a:solidFill>
                  <a:schemeClr val="accent2"/>
                </a:solidFill>
              </a:rPr>
            </a:br>
            <a:r>
              <a:rPr lang="en-AU" dirty="0"/>
              <a:t>IEEE 802-REVc</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(Nov 2023) Motion approved to send for information upon SA ballot</a:t>
            </a:r>
          </a:p>
          <a:p>
            <a:pPr lvl="1"/>
            <a:r>
              <a:rPr lang="en-AU" dirty="0"/>
              <a:t>(Jun 2024) Sent for information</a:t>
            </a:r>
          </a:p>
          <a:p>
            <a:r>
              <a:rPr lang="en-US" dirty="0"/>
              <a:t>60-day</a:t>
            </a:r>
            <a:r>
              <a:rPr lang="en-AU" dirty="0"/>
              <a:t> pre-ballot: </a:t>
            </a:r>
            <a:r>
              <a:rPr lang="en-AU" dirty="0">
                <a:solidFill>
                  <a:schemeClr val="accent2"/>
                </a:solidFill>
              </a:rPr>
              <a:t>waiting</a:t>
            </a:r>
          </a:p>
          <a:p>
            <a:pPr marL="0" indent="0"/>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11512659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TSN Profile for Automotive</a:t>
            </a:r>
            <a:br>
              <a:rPr lang="en-US" dirty="0">
                <a:solidFill>
                  <a:schemeClr val="accent2"/>
                </a:solidFill>
              </a:rPr>
            </a:br>
            <a:r>
              <a:rPr lang="en-AU" dirty="0"/>
              <a:t>IEEE 802.1DG</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(Jul 2024) Awaiting start of SA ballot before sending for information</a:t>
            </a:r>
          </a:p>
          <a:p>
            <a:pPr lvl="1"/>
            <a:r>
              <a:rPr lang="en-AU" dirty="0">
                <a:latin typeface="+mj-lt"/>
              </a:rPr>
              <a:t>(Sept 2024) Draft 4 sent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35198637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 standard in the pipeline for adoption under the PSDO process and 7 awaiting submission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43721039"/>
              </p:ext>
            </p:extLst>
          </p:nvPr>
        </p:nvGraphicFramePr>
        <p:xfrm>
          <a:off x="152400" y="1847466"/>
          <a:ext cx="8839199" cy="32613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Std</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Nov 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Apr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Jun 24</a:t>
                      </a:r>
                    </a:p>
                  </a:txBody>
                  <a:tcPr marL="115147" marR="115147"/>
                </a:tc>
                <a:extLst>
                  <a:ext uri="{0D108BD9-81ED-4DB2-BD59-A6C34878D82A}">
                    <a16:rowId xmlns:a16="http://schemas.microsoft.com/office/drawing/2014/main" val="4082347444"/>
                  </a:ext>
                </a:extLst>
              </a:tr>
              <a:tr h="290122">
                <a:tc>
                  <a:txBody>
                    <a:bodyPr/>
                    <a:lstStyle/>
                    <a:p>
                      <a:r>
                        <a:rPr lang="en-GB" sz="1600" b="0">
                          <a:solidFill>
                            <a:schemeClr val="tx1"/>
                          </a:solidFill>
                          <a:latin typeface="+mj-lt"/>
                        </a:rPr>
                        <a:t>.3dd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1488620359"/>
                  </a:ext>
                </a:extLst>
              </a:tr>
              <a:tr h="290122">
                <a:tc>
                  <a:txBody>
                    <a:bodyPr/>
                    <a:lstStyle/>
                    <a:p>
                      <a:r>
                        <a:rPr lang="en-GB" sz="1600" b="0">
                          <a:solidFill>
                            <a:schemeClr val="tx1"/>
                          </a:solidFill>
                          <a:latin typeface="+mj-lt"/>
                        </a:rPr>
                        <a:t>.3cs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228200868"/>
                  </a:ext>
                </a:extLst>
              </a:tr>
              <a:tr h="290122">
                <a:tc>
                  <a:txBody>
                    <a:bodyPr/>
                    <a:lstStyle/>
                    <a:p>
                      <a:r>
                        <a:rPr lang="en-GB" sz="1600" b="0">
                          <a:solidFill>
                            <a:schemeClr val="tx1"/>
                          </a:solidFill>
                          <a:latin typeface="+mj-lt"/>
                        </a:rPr>
                        <a:t>.3db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678413195"/>
                  </a:ext>
                </a:extLst>
              </a:tr>
              <a:tr h="290122">
                <a:tc>
                  <a:txBody>
                    <a:bodyPr/>
                    <a:lstStyle/>
                    <a:p>
                      <a:r>
                        <a:rPr lang="en-GB" sz="1600" b="0">
                          <a:solidFill>
                            <a:schemeClr val="tx1"/>
                          </a:solidFill>
                          <a:latin typeface="+mj-lt"/>
                        </a:rPr>
                        <a:t>.3ck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2012597520"/>
                  </a:ext>
                </a:extLst>
              </a:tr>
              <a:tr h="290122">
                <a:tc>
                  <a:txBody>
                    <a:bodyPr/>
                    <a:lstStyle/>
                    <a:p>
                      <a:r>
                        <a:rPr lang="en-GB" sz="1600" b="0">
                          <a:solidFill>
                            <a:schemeClr val="tx1"/>
                          </a:solidFill>
                          <a:latin typeface="+mj-lt"/>
                        </a:rPr>
                        <a:t>.3de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612021771"/>
                  </a:ext>
                </a:extLst>
              </a:tr>
              <a:tr h="290122">
                <a:tc>
                  <a:txBody>
                    <a:bodyPr/>
                    <a:lstStyle/>
                    <a:p>
                      <a:r>
                        <a:rPr lang="en-GB" sz="1600" b="0">
                          <a:solidFill>
                            <a:schemeClr val="tx1"/>
                          </a:solidFill>
                          <a:latin typeface="+mj-lt"/>
                        </a:rPr>
                        <a:t>.3cx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359636309"/>
                  </a:ext>
                </a:extLst>
              </a:tr>
              <a:tr h="290122">
                <a:tc>
                  <a:txBody>
                    <a:bodyPr/>
                    <a:lstStyle/>
                    <a:p>
                      <a:r>
                        <a:rPr lang="en-GB" sz="1600" b="0">
                          <a:solidFill>
                            <a:schemeClr val="tx1"/>
                          </a:solidFill>
                          <a:latin typeface="+mj-lt"/>
                        </a:rPr>
                        <a:t>.3cz</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121912872"/>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59</a:t>
            </a:fld>
            <a:endParaRPr lang="en-US"/>
          </a:p>
        </p:txBody>
      </p:sp>
    </p:spTree>
    <p:extLst>
      <p:ext uri="{BB962C8B-B14F-4D97-AF65-F5344CB8AC3E}">
        <p14:creationId xmlns:p14="http://schemas.microsoft.com/office/powerpoint/2010/main" val="588508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dirty="0"/>
              <a:t>Peter Yee, NSA-CSD</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7953047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submitted</a:t>
            </a:r>
            <a:r>
              <a:rPr lang="en-AU" dirty="0">
                <a:solidFill>
                  <a:schemeClr val="accent2"/>
                </a:solidFill>
              </a:rPr>
              <a:t> Feb 2023</a:t>
            </a:r>
            <a:endParaRPr lang="en-AU" dirty="0">
              <a:solidFill>
                <a:srgbClr val="00B050"/>
              </a:solidFill>
            </a:endParaRPr>
          </a:p>
          <a:p>
            <a:pPr lvl="1"/>
            <a:r>
              <a:rPr lang="en-AU" dirty="0">
                <a:latin typeface="+mj-lt"/>
                <a:ea typeface="Calibri" panose="020F0502020204030204" pitchFamily="34" charset="0"/>
              </a:rPr>
              <a:t>(Nov 2022) </a:t>
            </a:r>
            <a:r>
              <a:rPr lang="en-AU" dirty="0"/>
              <a:t>IEEE 802.3-REV was liaised for information (N17882)</a:t>
            </a:r>
          </a:p>
          <a:p>
            <a:pPr lvl="1"/>
            <a:r>
              <a:rPr lang="en-AU" dirty="0"/>
              <a:t>(Nov 2022) has the EC approved submission to PSDO</a:t>
            </a:r>
          </a:p>
          <a:p>
            <a:r>
              <a:rPr lang="en-US" dirty="0"/>
              <a:t>60-day</a:t>
            </a:r>
            <a:r>
              <a:rPr lang="en-AU" dirty="0"/>
              <a:t> pre-ballot: </a:t>
            </a:r>
            <a:r>
              <a:rPr lang="en-AU" dirty="0">
                <a:solidFill>
                  <a:srgbClr val="00B050"/>
                </a:solidFill>
              </a:rPr>
              <a:t>passed</a:t>
            </a:r>
            <a:endParaRPr lang="en-AU" dirty="0">
              <a:solidFill>
                <a:schemeClr val="accent2"/>
              </a:solidFill>
            </a:endParaRPr>
          </a:p>
          <a:p>
            <a:pPr>
              <a:spcBef>
                <a:spcPts val="600"/>
              </a:spcBef>
              <a:buFont typeface="Arial" panose="020B0604020202020204" pitchFamily="34" charset="0"/>
              <a:buChar char="•"/>
            </a:pPr>
            <a:r>
              <a:rPr lang="en-US" sz="1600" b="0" dirty="0"/>
              <a:t>(Apr 2024) Summary N 18255</a:t>
            </a:r>
          </a:p>
          <a:p>
            <a:pPr lvl="2">
              <a:spcBef>
                <a:spcPts val="600"/>
              </a:spcBef>
              <a:buFont typeface="Arial" panose="020B0604020202020204" pitchFamily="34" charset="0"/>
              <a:buChar char="•"/>
            </a:pPr>
            <a:r>
              <a:rPr lang="en-US" sz="1400" b="0" dirty="0"/>
              <a:t>Passed on a vote of 7-1-11</a:t>
            </a:r>
          </a:p>
          <a:p>
            <a:pPr lvl="2">
              <a:spcBef>
                <a:spcPts val="600"/>
              </a:spcBef>
              <a:buFont typeface="Arial" panose="020B0604020202020204" pitchFamily="34" charset="0"/>
              <a:buChar char="•"/>
            </a:pPr>
            <a:r>
              <a:rPr lang="en-US" sz="1400" dirty="0"/>
              <a:t>China NB comments:</a:t>
            </a:r>
          </a:p>
          <a:p>
            <a:pPr lvl="3">
              <a:spcBef>
                <a:spcPts val="600"/>
              </a:spcBef>
              <a:buFont typeface="Arial" panose="020B0604020202020204" pitchFamily="34" charset="0"/>
              <a:buChar char="•"/>
            </a:pPr>
            <a:r>
              <a:rPr lang="en-US" sz="1200" b="0" dirty="0"/>
              <a:t>No integral security mechanism</a:t>
            </a:r>
          </a:p>
          <a:p>
            <a:pPr lvl="3">
              <a:spcBef>
                <a:spcPts val="600"/>
              </a:spcBef>
              <a:buFont typeface="Arial" panose="020B0604020202020204" pitchFamily="34" charset="0"/>
              <a:buChar char="•"/>
            </a:pPr>
            <a:r>
              <a:rPr lang="en-US" sz="1200" dirty="0"/>
              <a:t>IEEE negative </a:t>
            </a:r>
            <a:r>
              <a:rPr lang="en-US" sz="1200" dirty="0" err="1"/>
              <a:t>LoAs</a:t>
            </a:r>
            <a:r>
              <a:rPr lang="en-US" sz="1200" dirty="0"/>
              <a:t> should be disqualifying and prevent balloting under PSDO</a:t>
            </a:r>
          </a:p>
          <a:p>
            <a:pPr lvl="2">
              <a:spcBef>
                <a:spcPts val="600"/>
              </a:spcBef>
              <a:buFont typeface="Arial" panose="020B0604020202020204" pitchFamily="34" charset="0"/>
              <a:buChar char="•"/>
            </a:pPr>
            <a:r>
              <a:rPr lang="en-US" sz="1400" b="0" dirty="0"/>
              <a:t>Response to ballot comments </a:t>
            </a:r>
            <a:r>
              <a:rPr lang="en-US" sz="1400" dirty="0"/>
              <a:t>posted 26 June 24 (N18270)</a:t>
            </a:r>
            <a:endParaRPr lang="en-US" sz="1400" b="0" dirty="0"/>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4808726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no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71064787"/>
              </p:ext>
            </p:extLst>
          </p:nvPr>
        </p:nvGraphicFramePr>
        <p:xfrm>
          <a:off x="190500" y="1916677"/>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Std</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endParaRPr lang="en-GB" sz="1600" b="0" dirty="0">
                        <a:solidFill>
                          <a:schemeClr val="tx1"/>
                        </a:solidFill>
                        <a:latin typeface="+mj-lt"/>
                      </a:endParaRPr>
                    </a:p>
                  </a:txBody>
                  <a:tcPr/>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rgbClr val="FA661C"/>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extLst>
                  <a:ext uri="{0D108BD9-81ED-4DB2-BD59-A6C34878D82A}">
                    <a16:rowId xmlns:a16="http://schemas.microsoft.com/office/drawing/2014/main" val="10007"/>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62</a:t>
            </a:fld>
            <a:endParaRPr lang="en-US"/>
          </a:p>
        </p:txBody>
      </p:sp>
    </p:spTree>
    <p:extLst>
      <p:ext uri="{BB962C8B-B14F-4D97-AF65-F5344CB8AC3E}">
        <p14:creationId xmlns:p14="http://schemas.microsoft.com/office/powerpoint/2010/main" val="39575117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Dan Harkins</a:t>
            </a:r>
          </a:p>
          <a:p>
            <a:pPr lvl="1"/>
            <a:r>
              <a:rPr lang="en-AU" dirty="0"/>
              <a:t>Dorothy Stanley (former 802.11 WG Chair)</a:t>
            </a:r>
          </a:p>
          <a:p>
            <a:pPr lvl="1"/>
            <a:r>
              <a:rPr lang="en-AU" dirty="0"/>
              <a:t>Peter Yee</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32038302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amendments are no longer being submitted to ISO/IEC JTC 1/SC 6 nor are any existing submission being processed further</a:t>
            </a:r>
          </a:p>
        </p:txBody>
      </p:sp>
      <p:sp>
        <p:nvSpPr>
          <p:cNvPr id="3" name="Content Placeholder 2"/>
          <p:cNvSpPr>
            <a:spLocks noGrp="1"/>
          </p:cNvSpPr>
          <p:nvPr>
            <p:ph idx="1"/>
          </p:nvPr>
        </p:nvSpPr>
        <p:spPr/>
        <p:txBody>
          <a:bodyPr/>
          <a:lstStyle/>
          <a:p>
            <a:pPr marL="0" indent="0">
              <a:spcBef>
                <a:spcPts val="0"/>
              </a:spcBef>
            </a:pPr>
            <a:r>
              <a:rPr lang="en-US" i="0" u="none" strike="noStrike" dirty="0">
                <a:solidFill>
                  <a:srgbClr val="000000"/>
                </a:solidFill>
                <a:effectLst/>
                <a:latin typeface="Aptos" panose="020B0004020202020204" pitchFamily="34" charset="0"/>
              </a:rPr>
              <a:t>ISO has advised that they are unable to complete the adoption of the IEEE 802.11 amendments through their process (ref: ISO/IEC JTC 1/SC 6 N 18159).</a:t>
            </a:r>
          </a:p>
          <a:p>
            <a:pPr marL="0" indent="0">
              <a:spcBef>
                <a:spcPts val="0"/>
              </a:spcBef>
            </a:pPr>
            <a:endParaRPr lang="en-US" dirty="0">
              <a:solidFill>
                <a:srgbClr val="000000"/>
              </a:solidFill>
              <a:latin typeface="Aptos" panose="020B0004020202020204" pitchFamily="34" charset="0"/>
            </a:endParaRPr>
          </a:p>
          <a:p>
            <a:pPr marL="0" indent="0">
              <a:spcBef>
                <a:spcPts val="0"/>
              </a:spcBef>
            </a:pPr>
            <a:r>
              <a:rPr lang="en-US" b="0" dirty="0">
                <a:solidFill>
                  <a:srgbClr val="000000"/>
                </a:solidFill>
                <a:latin typeface="Aptos" panose="020B0004020202020204" pitchFamily="34" charset="0"/>
              </a:rPr>
              <a:t>Andrew Myles has put together his thoughts on resolving the IEEE 802.11ax approval blockage in ISO:</a:t>
            </a:r>
          </a:p>
          <a:p>
            <a:pPr marL="0" indent="0">
              <a:spcBef>
                <a:spcPts val="0"/>
              </a:spcBef>
            </a:pPr>
            <a:r>
              <a:rPr lang="en-AU" b="0" dirty="0">
                <a:hlinkClick r:id="rId2"/>
              </a:rPr>
              <a:t>https://mentor.ieee.org/802.11/dcn/24/11-24-1721-00-0jtc-resolving-the-802-11ax-approval-blockage-in-iso.pptx</a:t>
            </a:r>
            <a:endParaRPr lang="en-US" b="0" dirty="0">
              <a:solidFill>
                <a:srgbClr val="000000"/>
              </a:solidFill>
              <a:latin typeface="Aptos" panose="020B0004020202020204" pitchFamily="34" charset="0"/>
            </a:endParaRPr>
          </a:p>
          <a:p>
            <a:pPr marL="0" indent="0">
              <a:spcBef>
                <a:spcPts val="0"/>
              </a:spcBef>
            </a:pPr>
            <a:endParaRPr lang="en-US" b="0" dirty="0">
              <a:solidFill>
                <a:srgbClr val="000000"/>
              </a:solidFill>
              <a:latin typeface="Aptos" panose="020B0004020202020204" pitchFamily="34" charset="0"/>
            </a:endParaRPr>
          </a:p>
          <a:p>
            <a:pPr marL="0" indent="0">
              <a:spcBef>
                <a:spcPts val="0"/>
              </a:spcBef>
            </a:pPr>
            <a:r>
              <a:rPr lang="en-US" b="0" dirty="0">
                <a:solidFill>
                  <a:srgbClr val="000000"/>
                </a:solidFill>
                <a:latin typeface="Aptos" panose="020B0004020202020204" pitchFamily="34" charset="0"/>
              </a:rPr>
              <a:t>And there is an accompanying letter that he would like to see sent to the relevant IEEE 802.11ax patent holders:</a:t>
            </a:r>
          </a:p>
          <a:p>
            <a:pPr marL="0" indent="0">
              <a:spcBef>
                <a:spcPts val="0"/>
              </a:spcBef>
            </a:pPr>
            <a:r>
              <a:rPr lang="en-AU" b="0" dirty="0">
                <a:hlinkClick r:id="rId3"/>
              </a:rPr>
              <a:t>https://mentor.ieee.org/802.11/dcn/24/11-24-1722-01-0jtc-proposed-letter-to-11ax-patent-holders.docx</a:t>
            </a:r>
            <a:endParaRPr lang="en-US" b="0" dirty="0">
              <a:solidFill>
                <a:srgbClr val="000000"/>
              </a:solidFill>
              <a:latin typeface="Aptos" panose="020B0004020202020204" pitchFamily="34" charset="0"/>
            </a:endParaRPr>
          </a:p>
          <a:p>
            <a:pPr marL="0" indent="0">
              <a:spcBef>
                <a:spcPts val="0"/>
              </a:spcBef>
            </a:pPr>
            <a:endParaRPr lang="en-AU" b="0" dirty="0"/>
          </a:p>
          <a:p>
            <a:pPr marL="0" indent="0">
              <a:spcBef>
                <a:spcPts val="0"/>
              </a:spcBef>
            </a:pPr>
            <a:r>
              <a:rPr lang="en-AU" b="0" dirty="0"/>
              <a:t>These subsume the LinkedIn posts that were noted previously.</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15197910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7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21591280"/>
              </p:ext>
            </p:extLst>
          </p:nvPr>
        </p:nvGraphicFramePr>
        <p:xfrm>
          <a:off x="152399" y="1524000"/>
          <a:ext cx="8839199" cy="292608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dirty="0">
                          <a:solidFill>
                            <a:schemeClr val="tx1"/>
                          </a:solidFill>
                          <a:latin typeface="+mj-lt"/>
                          <a:cs typeface="Arial" panose="020B0604020202020204" pitchFamily="34" charset="0"/>
                        </a:rPr>
                        <a:t>.3-2023</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Feb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27 Nov 24</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34105398"/>
                  </a:ext>
                </a:extLst>
              </a:tr>
              <a:tr h="271325">
                <a:tc>
                  <a:txBody>
                    <a:bodyPr/>
                    <a:lstStyle/>
                    <a:p>
                      <a:pPr algn="l"/>
                      <a:r>
                        <a:rPr lang="en-AU" sz="1600" b="0" dirty="0">
                          <a:solidFill>
                            <a:schemeClr val="tx1"/>
                          </a:solidFill>
                          <a:latin typeface="+mj-lt"/>
                          <a:cs typeface="Arial" panose="020B0604020202020204" pitchFamily="34" charset="0"/>
                        </a:rPr>
                        <a:t>.9-2021</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12 Nov 23</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Nov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extLst>
                  <a:ext uri="{0D108BD9-81ED-4DB2-BD59-A6C34878D82A}">
                    <a16:rowId xmlns:a16="http://schemas.microsoft.com/office/drawing/2014/main" val="80361086"/>
                  </a:ext>
                </a:extLst>
              </a:tr>
              <a:tr h="271325">
                <a:tc>
                  <a:txBody>
                    <a:bodyPr/>
                    <a:lstStyle/>
                    <a:p>
                      <a:pPr algn="l"/>
                      <a:r>
                        <a:rPr lang="en-AU" sz="1600" b="0" dirty="0">
                          <a:solidFill>
                            <a:schemeClr val="tx1"/>
                          </a:solidFill>
                          <a:latin typeface="+mj-lt"/>
                          <a:cs typeface="Arial" panose="020B0604020202020204" pitchFamily="34" charset="0"/>
                        </a:rPr>
                        <a:t>.7-2018</a:t>
                      </a:r>
                    </a:p>
                  </a:txBody>
                  <a:tcPr marL="115147" marR="115147"/>
                </a:tc>
                <a:tc>
                  <a:txBody>
                    <a:bodyPr/>
                    <a:lstStyle/>
                    <a:p>
                      <a:pPr algn="ctr"/>
                      <a:r>
                        <a:rPr lang="en-AU" sz="1600" b="0" kern="1200" dirty="0">
                          <a:solidFill>
                            <a:schemeClr val="accent2"/>
                          </a:solidFill>
                          <a:latin typeface="+mn-lt"/>
                          <a:ea typeface="+mn-ea"/>
                          <a:cs typeface="Arial" panose="020B0604020202020204" pitchFamily="34" charset="0"/>
                        </a:rPr>
                        <a:t>Std</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23 Jul 24</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154290473"/>
                  </a:ext>
                </a:extLst>
              </a:tr>
              <a:tr h="271325">
                <a:tc>
                  <a:txBody>
                    <a:bodyPr/>
                    <a:lstStyle/>
                    <a:p>
                      <a:pPr algn="l"/>
                      <a:r>
                        <a:rPr lang="en-AU" sz="1600" b="0">
                          <a:solidFill>
                            <a:schemeClr val="tx1"/>
                          </a:solidFill>
                          <a:latin typeface="+mj-lt"/>
                          <a:cs typeface="Arial" panose="020B0604020202020204" pitchFamily="34" charset="0"/>
                        </a:rPr>
                        <a:t>.7a</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3719737466"/>
                  </a:ext>
                </a:extLst>
              </a:tr>
              <a:tr h="271325">
                <a:tc>
                  <a:txBody>
                    <a:bodyPr/>
                    <a:lstStyle/>
                    <a:p>
                      <a:pPr algn="l"/>
                      <a:r>
                        <a:rPr lang="en-AU" sz="1600" b="0">
                          <a:solidFill>
                            <a:schemeClr val="tx1"/>
                          </a:solidFill>
                          <a:latin typeface="+mj-lt"/>
                          <a:cs typeface="Arial" panose="020B0604020202020204" pitchFamily="34" charset="0"/>
                        </a:rPr>
                        <a:t>.13</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Sep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695306217"/>
                  </a:ext>
                </a:extLst>
              </a:tr>
              <a:tr h="271325">
                <a:tc>
                  <a:txBody>
                    <a:bodyPr/>
                    <a:lstStyle/>
                    <a:p>
                      <a:pPr algn="l"/>
                      <a:r>
                        <a:rPr lang="en-AU" sz="1600" b="0" dirty="0">
                          <a:solidFill>
                            <a:schemeClr val="tx1"/>
                          </a:solidFill>
                          <a:latin typeface="+mj-lt"/>
                          <a:cs typeface="Arial" panose="020B0604020202020204" pitchFamily="34" charset="0"/>
                        </a:rPr>
                        <a:t>.6</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61230196"/>
                  </a:ext>
                </a:extLst>
              </a:tr>
              <a:tr h="271325">
                <a:tc>
                  <a:txBody>
                    <a:bodyPr/>
                    <a:lstStyle/>
                    <a:p>
                      <a:pPr algn="l"/>
                      <a:r>
                        <a:rPr lang="en-AU" sz="1600" b="0" dirty="0">
                          <a:solidFill>
                            <a:schemeClr val="tx1"/>
                          </a:solidFill>
                          <a:latin typeface="+mj-lt"/>
                          <a:cs typeface="Arial" panose="020B0604020202020204" pitchFamily="34" charset="0"/>
                        </a:rPr>
                        <a:t>.4-2024</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967524967"/>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65</a:t>
            </a:fld>
            <a:endParaRPr lang="en-US"/>
          </a:p>
        </p:txBody>
      </p:sp>
    </p:spTree>
    <p:extLst>
      <p:ext uri="{BB962C8B-B14F-4D97-AF65-F5344CB8AC3E}">
        <p14:creationId xmlns:p14="http://schemas.microsoft.com/office/powerpoint/2010/main" val="33929152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Clint Powell</a:t>
            </a:r>
          </a:p>
          <a:p>
            <a:pPr lvl="1"/>
            <a:r>
              <a:rPr lang="en-AU" dirty="0"/>
              <a:t>Phil Beecher</a:t>
            </a:r>
          </a:p>
          <a:p>
            <a:pPr lvl="1"/>
            <a:r>
              <a:rPr lang="en-AU" dirty="0"/>
              <a:t>Ann Krieger</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3680289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802.15.4-2024</a:t>
            </a:r>
          </a:p>
        </p:txBody>
      </p:sp>
      <p:sp>
        <p:nvSpPr>
          <p:cNvPr id="10" name="Content Placeholder 9"/>
          <p:cNvSpPr>
            <a:spLocks noGrp="1"/>
          </p:cNvSpPr>
          <p:nvPr>
            <p:ph idx="1"/>
          </p:nvPr>
        </p:nvSpPr>
        <p:spPr>
          <a:xfrm>
            <a:off x="668676" y="1676400"/>
            <a:ext cx="7772400" cy="4648200"/>
          </a:xfrm>
        </p:spPr>
        <p:txBody>
          <a:bodyPr/>
          <a:lstStyle/>
          <a:p>
            <a:r>
              <a:rPr lang="en-AU" dirty="0"/>
              <a:t>Drafts sent to SC 6: </a:t>
            </a:r>
            <a:r>
              <a:rPr lang="en-AU" dirty="0">
                <a:solidFill>
                  <a:schemeClr val="accent2"/>
                </a:solidFill>
              </a:rPr>
              <a:t>waiting</a:t>
            </a:r>
          </a:p>
          <a:p>
            <a:pPr lvl="1"/>
            <a:r>
              <a:rPr lang="en-US" dirty="0"/>
              <a:t>Awaiting publication by IEEE</a:t>
            </a:r>
          </a:p>
          <a:p>
            <a:r>
              <a:rPr lang="en-US" dirty="0"/>
              <a:t>60-day</a:t>
            </a:r>
            <a:r>
              <a:rPr lang="en-AU" dirty="0"/>
              <a:t> pre-ballot: </a:t>
            </a:r>
            <a:r>
              <a:rPr lang="en-AU" dirty="0">
                <a:solidFill>
                  <a:schemeClr val="accent2"/>
                </a:solidFill>
              </a:rPr>
              <a:t>waiting</a:t>
            </a:r>
          </a:p>
          <a:p>
            <a:pPr lvl="2"/>
            <a:endParaRPr lang="en-AU" dirty="0"/>
          </a:p>
          <a:p>
            <a:r>
              <a:rPr lang="en-AU" dirty="0"/>
              <a:t>FDIS ballot: </a:t>
            </a:r>
            <a:r>
              <a:rPr lang="en-AU" dirty="0">
                <a:solidFill>
                  <a:schemeClr val="accent2"/>
                </a:solidFill>
              </a:rPr>
              <a:t>waiting</a:t>
            </a:r>
            <a:endParaRPr lang="en-AU" sz="1400" b="0" dirty="0"/>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4760205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IEEE 802.15.3-2023</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Mar 2024</a:t>
            </a:r>
          </a:p>
          <a:p>
            <a:pPr lvl="1"/>
            <a:r>
              <a:rPr lang="en-US" dirty="0"/>
              <a:t>(May 2023) IEEE 802.15.3 was to be on RevCom agenda for June 2023.</a:t>
            </a:r>
          </a:p>
          <a:p>
            <a:pPr lvl="1"/>
            <a:r>
              <a:rPr lang="en-US" dirty="0"/>
              <a:t>(Sept 2023) IEEE 802.15.3 is now on </a:t>
            </a:r>
            <a:r>
              <a:rPr lang="en-US" dirty="0" err="1"/>
              <a:t>RevCom</a:t>
            </a:r>
            <a:r>
              <a:rPr lang="en-US" dirty="0"/>
              <a:t> agenda for Sept 2023.</a:t>
            </a:r>
          </a:p>
          <a:p>
            <a:pPr lvl="1"/>
            <a:r>
              <a:rPr lang="en-US" dirty="0"/>
              <a:t>(Nov 2023) EC approved submission for information</a:t>
            </a:r>
          </a:p>
          <a:p>
            <a:pPr lvl="1"/>
            <a:r>
              <a:rPr lang="en-US" dirty="0"/>
              <a:t>(Mar 2024) Submitted N 18244</a:t>
            </a:r>
          </a:p>
          <a:p>
            <a:r>
              <a:rPr lang="en-US" dirty="0"/>
              <a:t>60-day</a:t>
            </a:r>
            <a:r>
              <a:rPr lang="en-AU" dirty="0"/>
              <a:t> pre-ballot: </a:t>
            </a:r>
            <a:r>
              <a:rPr lang="en-AU" dirty="0">
                <a:solidFill>
                  <a:schemeClr val="accent2"/>
                </a:solidFill>
              </a:rPr>
              <a:t>in ballot</a:t>
            </a:r>
          </a:p>
          <a:p>
            <a:pPr marL="182880" indent="-182880">
              <a:buFont typeface="Arial" panose="020B0604020202020204" pitchFamily="34" charset="0"/>
              <a:buChar char="•"/>
            </a:pPr>
            <a:r>
              <a:rPr lang="en-AU" b="0" dirty="0"/>
              <a:t>(June 2024) LMSC authorized submission</a:t>
            </a:r>
          </a:p>
          <a:p>
            <a:pPr marL="182880" indent="-182880">
              <a:buFont typeface="Arial" panose="020B0604020202020204" pitchFamily="34" charset="0"/>
              <a:buChar char="•"/>
            </a:pPr>
            <a:r>
              <a:rPr lang="en-AU" b="0" dirty="0"/>
              <a:t>(Sept 2024) Ballot opened; closes 27 Nov 2024 (N</a:t>
            </a:r>
            <a:r>
              <a:rPr lang="en-US" b="0" i="0" u="none" strike="noStrike" dirty="0">
                <a:solidFill>
                  <a:srgbClr val="000000"/>
                </a:solidFill>
                <a:effectLst/>
              </a:rPr>
              <a:t>18326</a:t>
            </a:r>
            <a:r>
              <a:rPr lang="en-AU" b="0" dirty="0"/>
              <a:t>)</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4652629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Short-range optical wireless communications </a:t>
            </a:r>
            <a:br>
              <a:rPr lang="en-AU" sz="1600" dirty="0">
                <a:solidFill>
                  <a:schemeClr val="accent6"/>
                </a:solidFill>
              </a:rPr>
            </a:br>
            <a:r>
              <a:rPr lang="en-AU" dirty="0">
                <a:solidFill>
                  <a:schemeClr val="accent6"/>
                </a:solidFill>
              </a:rPr>
              <a:t>IEEE 802.15.7-2018</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submitted [date unclear]</a:t>
            </a:r>
          </a:p>
          <a:p>
            <a:pPr lvl="1"/>
            <a:r>
              <a:rPr lang="en-AU" dirty="0"/>
              <a:t>(Sept 2022) Plan is to submit to PSDO ASAP</a:t>
            </a:r>
          </a:p>
          <a:p>
            <a:pPr lvl="2"/>
            <a:r>
              <a:rPr lang="en-US" dirty="0"/>
              <a:t>(Dec 2022) A LS was sent specifying plan (N17929)</a:t>
            </a:r>
            <a:endParaRPr lang="en-AU" dirty="0"/>
          </a:p>
          <a:p>
            <a:r>
              <a:rPr lang="en-US" dirty="0"/>
              <a:t>60-day</a:t>
            </a:r>
            <a:r>
              <a:rPr lang="en-AU" dirty="0"/>
              <a:t> pre-ballot: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b="0" dirty="0"/>
              <a:t>Ballot closed 23 July 2024</a:t>
            </a:r>
          </a:p>
          <a:p>
            <a:pPr>
              <a:buFont typeface="Arial" panose="020B0604020202020204" pitchFamily="34" charset="0"/>
              <a:buChar char="•"/>
            </a:pPr>
            <a:r>
              <a:rPr lang="en-AU" b="0" dirty="0"/>
              <a:t>Passed 9/1/7 with 1 comment from the China NB</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843948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p>
        </p:txBody>
      </p:sp>
      <p:sp>
        <p:nvSpPr>
          <p:cNvPr id="3" name="Content Placeholder 2"/>
          <p:cNvSpPr>
            <a:spLocks noGrp="1"/>
          </p:cNvSpPr>
          <p:nvPr>
            <p:ph idx="1"/>
          </p:nvPr>
        </p:nvSpPr>
        <p:spPr/>
        <p:txBody>
          <a:bodyPr/>
          <a:lstStyle/>
          <a:p>
            <a:pPr lvl="1"/>
            <a:r>
              <a:rPr lang="en-US"/>
              <a:t>The </a:t>
            </a:r>
            <a:r>
              <a:rPr lang="en-US">
                <a:hlinkClick r:id="rId2"/>
              </a:rPr>
              <a:t>IEEE-SA Standards Board Bylaws </a:t>
            </a:r>
            <a:r>
              <a:rPr lang="en-US"/>
              <a:t>(clause 5.2.1.3) specifies that “the standards development process shall not be dominated by any single interest category, individual, or organization”</a:t>
            </a:r>
          </a:p>
          <a:p>
            <a:pPr lvl="2"/>
            <a:r>
              <a:rPr lang="en-US"/>
              <a:t>This means no participant may </a:t>
            </a:r>
            <a:r>
              <a:rPr lang="en-US" i="1"/>
              <a:t>exercise “authority, leadership, or influence by reason of superior leverage, strength, or representation to the exclusion of fair and equitable consideration of other viewpoints” or “to hinder the progress of the standards development activity”</a:t>
            </a:r>
          </a:p>
          <a:p>
            <a:pPr lvl="1"/>
            <a:r>
              <a:rPr lang="en-US"/>
              <a:t>This rule applies equally to those participating in a standards development project and to that project’s leadership group</a:t>
            </a:r>
          </a:p>
          <a:p>
            <a:pPr lvl="1"/>
            <a:r>
              <a:rPr lang="en-US"/>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dirty="0"/>
              <a:t>Peter Yee, NSA-CSD</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7</a:t>
            </a:fld>
            <a:endParaRPr lang="en-GB"/>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rate, longer range optical camera communications</a:t>
            </a:r>
            <a:br>
              <a:rPr lang="en-AU" sz="2400" dirty="0">
                <a:solidFill>
                  <a:schemeClr val="accent6"/>
                </a:solidFill>
              </a:rPr>
            </a:br>
            <a:r>
              <a:rPr lang="en-AU" dirty="0">
                <a:solidFill>
                  <a:schemeClr val="accent6"/>
                </a:solidFill>
              </a:rPr>
              <a:t>IEEE 802.15.7a</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(Sept 2022) 802.15.7a LB starts soon so is not ready for submission</a:t>
            </a:r>
          </a:p>
          <a:p>
            <a:pPr lvl="1"/>
            <a:r>
              <a:rPr lang="en-AU" dirty="0"/>
              <a:t>(Jun 2024) D7 should have been sent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27511148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Transport of key management protocol (KMP) datagrams </a:t>
            </a:r>
            <a:br>
              <a:rPr lang="en-US" sz="2400" dirty="0">
                <a:solidFill>
                  <a:schemeClr val="accent6"/>
                </a:solidFill>
              </a:rPr>
            </a:br>
            <a:r>
              <a:rPr lang="en-AU" dirty="0">
                <a:solidFill>
                  <a:schemeClr val="accent6"/>
                </a:solidFill>
              </a:rPr>
              <a:t>IEEE 802.15.9-2021</a:t>
            </a:r>
          </a:p>
        </p:txBody>
      </p:sp>
      <p:sp>
        <p:nvSpPr>
          <p:cNvPr id="10" name="Content Placeholder 9"/>
          <p:cNvSpPr>
            <a:spLocks noGrp="1"/>
          </p:cNvSpPr>
          <p:nvPr>
            <p:ph idx="1"/>
          </p:nvPr>
        </p:nvSpPr>
        <p:spPr/>
        <p:txBody>
          <a:bodyPr/>
          <a:lstStyle/>
          <a:p>
            <a:r>
              <a:rPr lang="en-AU" dirty="0"/>
              <a:t>Drafts </a:t>
            </a:r>
            <a:r>
              <a:rPr lang="en-GB" dirty="0"/>
              <a:t>sent to SC 6</a:t>
            </a:r>
            <a:r>
              <a:rPr lang="en-AU" dirty="0"/>
              <a:t>: </a:t>
            </a:r>
            <a:r>
              <a:rPr lang="en-AU" dirty="0">
                <a:solidFill>
                  <a:schemeClr val="accent2"/>
                </a:solidFill>
              </a:rPr>
              <a:t>Jan 2023</a:t>
            </a:r>
          </a:p>
          <a:p>
            <a:pPr lvl="1"/>
            <a:r>
              <a:rPr lang="en-US" dirty="0"/>
              <a:t>(Dec 2022) A LS statement (N17928) was sent outlining a plan to submit IEEE 802.15.9-2021 for information soon, with a PSDO submission later in the year</a:t>
            </a:r>
          </a:p>
          <a:p>
            <a:pPr lvl="1"/>
            <a:r>
              <a:rPr lang="en-US" dirty="0"/>
              <a:t>(Jan 2023) Staff sent the document for information</a:t>
            </a:r>
          </a:p>
          <a:p>
            <a:r>
              <a:rPr lang="en-US" dirty="0"/>
              <a:t>60-day</a:t>
            </a:r>
            <a:r>
              <a:rPr lang="en-AU" dirty="0"/>
              <a:t> pre-ballot: </a:t>
            </a:r>
            <a:r>
              <a:rPr lang="en-AU" dirty="0">
                <a:solidFill>
                  <a:srgbClr val="00B050"/>
                </a:solidFill>
              </a:rPr>
              <a:t>passed</a:t>
            </a:r>
            <a:endParaRPr lang="en-AU" dirty="0">
              <a:solidFill>
                <a:schemeClr val="accent2"/>
              </a:solidFill>
            </a:endParaRPr>
          </a:p>
          <a:p>
            <a:pPr marL="184150" lvl="2" indent="0">
              <a:buNone/>
            </a:pPr>
            <a:r>
              <a:rPr lang="en-AU" dirty="0"/>
              <a:t>- Formally submitted on 22-Aug-2023</a:t>
            </a:r>
          </a:p>
          <a:p>
            <a:pPr marL="184150" lvl="2" indent="0">
              <a:buNone/>
            </a:pPr>
            <a:r>
              <a:rPr lang="en-AU" dirty="0"/>
              <a:t>- Ballot initiated 14 Sep 2023, closed 12 Nov 2023</a:t>
            </a:r>
          </a:p>
          <a:p>
            <a:pPr marL="184150" lvl="2" indent="0">
              <a:buNone/>
            </a:pPr>
            <a:r>
              <a:rPr lang="en-AU" dirty="0"/>
              <a:t>- Passed on a vote of 9/1/9 (Y/N/A); one comment received from China NB (N</a:t>
            </a:r>
            <a:r>
              <a:rPr lang="en-US" b="0" i="0" u="none" strike="noStrike" dirty="0">
                <a:solidFill>
                  <a:srgbClr val="000000"/>
                </a:solidFill>
                <a:effectLst/>
                <a:latin typeface="Helvetica" pitchFamily="2" charset="0"/>
              </a:rPr>
              <a:t>18137</a:t>
            </a:r>
            <a:r>
              <a:rPr lang="en-AU" dirty="0"/>
              <a:t>)</a:t>
            </a:r>
          </a:p>
          <a:p>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sz="1600" b="0" dirty="0"/>
              <a:t>Passed 8 Nov 24 on a vote of 9-1-7 with 1 comment from the China NB</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12301126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Multi Gigabit/sec Optical Wireless Communication</a:t>
            </a:r>
            <a:br>
              <a:rPr lang="en-AU" dirty="0">
                <a:solidFill>
                  <a:schemeClr val="accent6"/>
                </a:solidFill>
              </a:rPr>
            </a:br>
            <a:r>
              <a:rPr lang="en-AU" dirty="0">
                <a:solidFill>
                  <a:schemeClr val="accent6"/>
                </a:solidFill>
              </a:rPr>
              <a:t>IEEE 802.15.13</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 Drafts </a:t>
            </a:r>
            <a:r>
              <a:rPr lang="en-GB" dirty="0"/>
              <a:t>sent to SC 6</a:t>
            </a:r>
            <a:r>
              <a:rPr lang="en-AU" dirty="0"/>
              <a:t>: </a:t>
            </a:r>
            <a:r>
              <a:rPr lang="en-AU" dirty="0">
                <a:solidFill>
                  <a:srgbClr val="00B050"/>
                </a:solidFill>
              </a:rPr>
              <a:t>sent</a:t>
            </a:r>
          </a:p>
          <a:p>
            <a:pPr lvl="1"/>
            <a:r>
              <a:rPr lang="en-AU" dirty="0"/>
              <a:t>(Sep 2022) In SA ballot now – </a:t>
            </a:r>
            <a:r>
              <a:rPr lang="en-GB" sz="1800" dirty="0">
                <a:effectLst/>
                <a:latin typeface="Arial" panose="020B0604020202020204" pitchFamily="34" charset="0"/>
                <a:ea typeface="Times New Roman" panose="02020603050405020304" pitchFamily="18" charset="0"/>
              </a:rPr>
              <a:t>802.15.13 will probably be submitted for information purposes after it firms up a bit more during the SA ballot process</a:t>
            </a:r>
          </a:p>
          <a:p>
            <a:pPr lvl="1"/>
            <a:r>
              <a:rPr lang="en-GB" dirty="0">
                <a:latin typeface="Arial" panose="020B0604020202020204" pitchFamily="34" charset="0"/>
              </a:rPr>
              <a:t>(Jan 2023) Approved by RevCom, should be published as IEEE 802.15.13-2023.</a:t>
            </a:r>
          </a:p>
          <a:p>
            <a:pPr lvl="1"/>
            <a:r>
              <a:rPr lang="en-GB" dirty="0">
                <a:latin typeface="Arial" panose="020B0604020202020204" pitchFamily="34" charset="0"/>
              </a:rPr>
              <a:t>(Sep 2024) Submitted for information (N18324)</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9356556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Body Area Networking</a:t>
            </a:r>
            <a:br>
              <a:rPr lang="en-AU" sz="2400" dirty="0">
                <a:solidFill>
                  <a:schemeClr val="accent6"/>
                </a:solidFill>
              </a:rPr>
            </a:br>
            <a:r>
              <a:rPr lang="en-AU" dirty="0">
                <a:solidFill>
                  <a:schemeClr val="accent6"/>
                </a:solidFill>
              </a:rPr>
              <a:t>There is no need to submit IEEE 802.15.6-2012 for ratification as ISO/IEC/IEEE standard</a:t>
            </a:r>
          </a:p>
        </p:txBody>
      </p:sp>
      <p:sp>
        <p:nvSpPr>
          <p:cNvPr id="10" name="Content Placeholder 9"/>
          <p:cNvSpPr>
            <a:spLocks noGrp="1"/>
          </p:cNvSpPr>
          <p:nvPr>
            <p:ph idx="1"/>
          </p:nvPr>
        </p:nvSpPr>
        <p:spPr/>
        <p:txBody>
          <a:bodyPr/>
          <a:lstStyle/>
          <a:p>
            <a:r>
              <a:rPr lang="en-AU" dirty="0"/>
              <a:t>A revision is in process</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15567559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Wireless Smart Utility Network Field Area Network </a:t>
            </a:r>
            <a:br>
              <a:rPr lang="en-AU" sz="2400" dirty="0">
                <a:solidFill>
                  <a:schemeClr val="accent6"/>
                </a:solidFill>
              </a:rPr>
            </a:br>
            <a:r>
              <a:rPr lang="en-AU" dirty="0">
                <a:solidFill>
                  <a:schemeClr val="accent6"/>
                </a:solidFill>
              </a:rPr>
              <a:t>Related: IEEE 2857-2021</a:t>
            </a:r>
          </a:p>
        </p:txBody>
      </p:sp>
      <p:sp>
        <p:nvSpPr>
          <p:cNvPr id="10" name="Content Placeholder 9"/>
          <p:cNvSpPr>
            <a:spLocks noGrp="1"/>
          </p:cNvSpPr>
          <p:nvPr>
            <p:ph idx="1"/>
          </p:nvPr>
        </p:nvSpPr>
        <p:spPr/>
        <p:txBody>
          <a:bodyPr/>
          <a:lstStyle/>
          <a:p>
            <a:r>
              <a:rPr lang="en-US" dirty="0"/>
              <a:t>Ballot comment response sent to SC 6 (N 18246)</a:t>
            </a:r>
          </a:p>
          <a:p>
            <a:pPr>
              <a:buFont typeface="Arial" panose="020B0604020202020204" pitchFamily="34" charset="0"/>
              <a:buChar char="•"/>
            </a:pPr>
            <a:r>
              <a:rPr lang="en-US" b="0" dirty="0"/>
              <a:t>Indicates that the IEEE 2857 WG believes the referenced IEEE 802.1X and IEEE 802.11i are secure and suitable for their usage in IEEE 2857-2021.</a:t>
            </a:r>
            <a:endParaRPr lang="en-AU" b="0"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42188740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5280">
                <a:tc>
                  <a:txBody>
                    <a:bodyPr/>
                    <a:lstStyle/>
                    <a:p>
                      <a:endParaRPr lang="en-AU" sz="160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chemeClr val="accent2"/>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75</a:t>
            </a:fld>
            <a:endParaRPr lang="en-US"/>
          </a:p>
        </p:txBody>
      </p:sp>
    </p:spTree>
    <p:extLst>
      <p:ext uri="{BB962C8B-B14F-4D97-AF65-F5344CB8AC3E}">
        <p14:creationId xmlns:p14="http://schemas.microsoft.com/office/powerpoint/2010/main" val="8068247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had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at the moment&gt;</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36142137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Forwarding IEEE 802.19.1 to JTC 1/SC 6 for information</a:t>
            </a:r>
          </a:p>
        </p:txBody>
      </p:sp>
      <p:sp>
        <p:nvSpPr>
          <p:cNvPr id="3" name="Content Placeholder 2"/>
          <p:cNvSpPr>
            <a:spLocks noGrp="1"/>
          </p:cNvSpPr>
          <p:nvPr>
            <p:ph idx="1"/>
          </p:nvPr>
        </p:nvSpPr>
        <p:spPr/>
        <p:txBody>
          <a:bodyPr/>
          <a:lstStyle/>
          <a:p>
            <a:r>
              <a:rPr lang="en-AU" dirty="0"/>
              <a:t>IEEE 802.19.1-2018 is “</a:t>
            </a:r>
            <a:r>
              <a:rPr lang="en-US" b="1" dirty="0"/>
              <a:t>Wireless Network Coexistence Methods</a:t>
            </a:r>
            <a:r>
              <a:rPr lang="en-AU" dirty="0"/>
              <a:t>”</a:t>
            </a:r>
          </a:p>
          <a:p>
            <a:pPr>
              <a:buFont typeface="Arial" panose="020B0604020202020204" pitchFamily="34" charset="0"/>
              <a:buChar char="•"/>
            </a:pPr>
            <a:r>
              <a:rPr lang="en-AU" b="0" dirty="0"/>
              <a:t>During the July LMSC meeting, it was moved to forward this standard to JTC 1/SC 6 for information</a:t>
            </a:r>
          </a:p>
          <a:p>
            <a:pPr>
              <a:buFont typeface="Arial" panose="020B0604020202020204" pitchFamily="34" charset="0"/>
              <a:buChar char="•"/>
            </a:pPr>
            <a:r>
              <a:rPr lang="en-AU" b="0" dirty="0"/>
              <a:t>However… There is a negative </a:t>
            </a:r>
            <a:r>
              <a:rPr lang="en-AU" b="0" dirty="0" err="1"/>
              <a:t>LoA</a:t>
            </a:r>
            <a:r>
              <a:rPr lang="en-AU" b="0" dirty="0"/>
              <a:t> that pertains to it</a:t>
            </a:r>
          </a:p>
          <a:p>
            <a:pPr>
              <a:buFont typeface="Arial" panose="020B0604020202020204" pitchFamily="34" charset="0"/>
              <a:buChar char="•"/>
            </a:pPr>
            <a:r>
              <a:rPr lang="en-AU" b="0" dirty="0"/>
              <a:t>Forwarding of IEEE 802.19.1 will be held in abeyance. </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77</a:t>
            </a:fld>
            <a:endParaRPr lang="en-US"/>
          </a:p>
        </p:txBody>
      </p:sp>
    </p:spTree>
    <p:extLst>
      <p:ext uri="{BB962C8B-B14F-4D97-AF65-F5344CB8AC3E}">
        <p14:creationId xmlns:p14="http://schemas.microsoft.com/office/powerpoint/2010/main" val="21771896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802.21 has no standard  in the pipeline for adoption under the PSDO</a:t>
            </a:r>
          </a:p>
        </p:txBody>
      </p:sp>
      <p:graphicFrame>
        <p:nvGraphicFramePr>
          <p:cNvPr id="6" name="Content Placeholder 5"/>
          <p:cNvGraphicFramePr>
            <a:graphicFrameLocks noGrp="1"/>
          </p:cNvGraphicFramePr>
          <p:nvPr>
            <p:ph idx="1"/>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78</a:t>
            </a:fld>
            <a:endParaRPr lang="en-US"/>
          </a:p>
        </p:txBody>
      </p:sp>
    </p:spTree>
    <p:extLst>
      <p:ext uri="{BB962C8B-B14F-4D97-AF65-F5344CB8AC3E}">
        <p14:creationId xmlns:p14="http://schemas.microsoft.com/office/powerpoint/2010/main" val="22230226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solidFill>
                  <a:schemeClr val="accent6"/>
                </a:solidFill>
              </a:rPr>
              <a:t>IEEE 802.22 has no standard  in the pipeline for adoption under the PSDO</a:t>
            </a:r>
          </a:p>
        </p:txBody>
      </p:sp>
      <p:graphicFrame>
        <p:nvGraphicFramePr>
          <p:cNvPr id="6" name="Content Placeholder 5"/>
          <p:cNvGraphicFramePr>
            <a:graphicFrameLocks noGrp="1"/>
          </p:cNvGraphicFramePr>
          <p:nvPr>
            <p:ph idx="1"/>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79</a:t>
            </a:fld>
            <a:endParaRPr lang="en-US"/>
          </a:p>
        </p:txBody>
      </p:sp>
    </p:spTree>
    <p:extLst>
      <p:ext uri="{BB962C8B-B14F-4D97-AF65-F5344CB8AC3E}">
        <p14:creationId xmlns:p14="http://schemas.microsoft.com/office/powerpoint/2010/main" val="32915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dirty="0"/>
              <a:t>Peter Yee, NSA-CSD</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had a number of regular participants in IEEE 802 JTC1 SC activities</a:t>
            </a:r>
          </a:p>
        </p:txBody>
      </p:sp>
      <p:sp>
        <p:nvSpPr>
          <p:cNvPr id="3" name="Content Placeholder 2"/>
          <p:cNvSpPr>
            <a:spLocks noGrp="1"/>
          </p:cNvSpPr>
          <p:nvPr>
            <p:ph idx="1"/>
          </p:nvPr>
        </p:nvSpPr>
        <p:spPr/>
        <p:txBody>
          <a:bodyPr/>
          <a:lstStyle/>
          <a:p>
            <a:r>
              <a:rPr lang="en-AU"/>
              <a:t>Regular participants</a:t>
            </a:r>
          </a:p>
          <a:p>
            <a:pPr lvl="1"/>
            <a:r>
              <a:rPr lang="en-AU"/>
              <a:t>Apurva Mody</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401502138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PWI Proposal for Drone Formation Flying Show – Communication Security Requirement</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There was a PWI brought up for drone formation flying show communication security requirements.</a:t>
            </a:r>
          </a:p>
          <a:p>
            <a:pPr lvl="1"/>
            <a:r>
              <a:rPr lang="en-US" dirty="0"/>
              <a:t>Approval of a liaison with IEEE COM/SDB </a:t>
            </a:r>
            <a:r>
              <a:rPr lang="en-US" dirty="0" err="1"/>
              <a:t>AerCom</a:t>
            </a:r>
            <a:r>
              <a:rPr lang="en-US" dirty="0"/>
              <a:t> has now passed a CIB by a vote of 6/0/12. Dr. Hyun-Kook </a:t>
            </a:r>
            <a:r>
              <a:rPr lang="en-US" dirty="0" err="1"/>
              <a:t>Kahng</a:t>
            </a:r>
            <a:r>
              <a:rPr lang="en-US" dirty="0"/>
              <a:t> (South Korea) will be the liaison representative. (N 18281)</a:t>
            </a:r>
          </a:p>
          <a:p>
            <a:pPr lvl="1"/>
            <a:r>
              <a:rPr lang="en-US" dirty="0"/>
              <a:t>Updated PWI presentation (1 N 422) from China NB indicates an interest in working in parallel with IEEE </a:t>
            </a:r>
            <a:r>
              <a:rPr lang="en-US" dirty="0" err="1"/>
              <a:t>AerCom</a:t>
            </a:r>
            <a:r>
              <a:rPr lang="en-US" dirty="0"/>
              <a:t> – the same principals are proposing a very similar PAR (P1937.15) in COM/</a:t>
            </a:r>
            <a:r>
              <a:rPr lang="en-US" dirty="0" err="1"/>
              <a:t>AerCom</a:t>
            </a:r>
            <a:r>
              <a:rPr lang="en-US" dirty="0"/>
              <a:t>-SC/COM/Aer-Com-SC/CSRDFFLS).</a:t>
            </a:r>
          </a:p>
          <a:p>
            <a:pPr lvl="1"/>
            <a:r>
              <a:rPr lang="en-US" dirty="0"/>
              <a:t>No action on IEEE 802, however with IEEE 802.11 sometimes used for drone control, we should pay attention to the future work on this topic.</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81</a:t>
            </a:fld>
            <a:endParaRPr lang="en-US"/>
          </a:p>
        </p:txBody>
      </p:sp>
    </p:spTree>
    <p:extLst>
      <p:ext uri="{BB962C8B-B14F-4D97-AF65-F5344CB8AC3E}">
        <p14:creationId xmlns:p14="http://schemas.microsoft.com/office/powerpoint/2010/main" val="206148149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FYI: Liaison to JTC 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a:xfrm>
            <a:off x="653265" y="1371600"/>
            <a:ext cx="7772400" cy="4114800"/>
          </a:xfrm>
        </p:spPr>
        <p:txBody>
          <a:bodyPr/>
          <a:lstStyle/>
          <a:p>
            <a:pPr lvl="1"/>
            <a:r>
              <a:rPr lang="en-US" dirty="0"/>
              <a:t>JTC 1/WG 14 (Quantum Information Technology) has been shut down.</a:t>
            </a:r>
          </a:p>
          <a:p>
            <a:pPr lvl="1"/>
            <a:r>
              <a:rPr lang="en-US" dirty="0"/>
              <a:t>JTC 3 (Quantum Technologies) has been created.</a:t>
            </a:r>
          </a:p>
          <a:p>
            <a:pPr lvl="1"/>
            <a:r>
              <a:rPr lang="en-US" dirty="0"/>
              <a:t>The convenor of JTC 1/WG 14 is appointed as the liaison to JTC 3.</a:t>
            </a:r>
          </a:p>
          <a:p>
            <a:pPr lvl="1"/>
            <a:r>
              <a:rPr lang="en-US" dirty="0"/>
              <a:t>SC 6’s liaison to JTC 1/WG 14 was ended, with no further action to be taken.</a:t>
            </a:r>
          </a:p>
          <a:p>
            <a:pPr lvl="1"/>
            <a:r>
              <a:rPr lang="en-US" dirty="0"/>
              <a:t>Now SC 6/AG 4 has reconsidered this and decided that they would like SC 6 to name </a:t>
            </a:r>
            <a:r>
              <a:rPr lang="en-US" dirty="0" err="1"/>
              <a:t>Zhenhai</a:t>
            </a:r>
            <a:r>
              <a:rPr lang="en-US" dirty="0"/>
              <a:t> Huang (China/IWNCOMM) as liaison to JTC 3. Because modulation.</a:t>
            </a:r>
          </a:p>
          <a:p>
            <a:pPr lvl="1"/>
            <a:r>
              <a:rPr lang="en-US" dirty="0"/>
              <a:t>IEEE 802 has not taken much action on quantum technologies to date, although IEEE 802.11 WNG heard a presentation on post-quantum 802.11 (</a:t>
            </a:r>
            <a:r>
              <a:rPr lang="en-US" dirty="0">
                <a:hlinkClick r:id="rId2"/>
              </a:rPr>
              <a:t>11-24-/1103r00</a:t>
            </a:r>
            <a:r>
              <a:rPr lang="en-US" dirty="0"/>
              <a:t>).</a:t>
            </a:r>
          </a:p>
          <a:p>
            <a:pPr lvl="1"/>
            <a:r>
              <a:rPr lang="en-US" dirty="0">
                <a:effectLst/>
                <a:latin typeface="Arial" panose="020B0604020202020204" pitchFamily="34" charset="0"/>
              </a:rPr>
              <a:t>China NB is asking to work on Guidelines for designing Communication Security Protocols in the context of Migration to Post Quantum cryptography (GD-CSP) (1 N 425)</a:t>
            </a:r>
          </a:p>
          <a:p>
            <a:pPr lvl="1"/>
            <a:r>
              <a:rPr lang="en-US" dirty="0">
                <a:latin typeface="Arial" panose="020B0604020202020204" pitchFamily="34" charset="0"/>
              </a:rPr>
              <a:t>Should IEEE 802 take a position on any of this?</a:t>
            </a:r>
            <a:endParaRPr lang="en-US"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82</a:t>
            </a:fld>
            <a:endParaRPr lang="en-US"/>
          </a:p>
        </p:txBody>
      </p:sp>
    </p:spTree>
    <p:extLst>
      <p:ext uri="{BB962C8B-B14F-4D97-AF65-F5344CB8AC3E}">
        <p14:creationId xmlns:p14="http://schemas.microsoft.com/office/powerpoint/2010/main" val="313683859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 6 proposes to hold a plenary meeting in June 2025 in London</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83</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 1/SC 6</a:t>
            </a:r>
          </a:p>
          <a:p>
            <a:pPr lvl="2"/>
            <a:r>
              <a:rPr lang="en-AU" dirty="0"/>
              <a:t>WG 1 meeting </a:t>
            </a:r>
          </a:p>
          <a:p>
            <a:pPr lvl="2"/>
            <a:r>
              <a:rPr lang="en-AU" dirty="0"/>
              <a:t>WG 7 meeting </a:t>
            </a:r>
          </a:p>
          <a:p>
            <a:pPr lvl="2"/>
            <a:r>
              <a:rPr lang="en-AU" dirty="0"/>
              <a:t>WG 10 meeting</a:t>
            </a:r>
          </a:p>
          <a:p>
            <a:pPr lvl="2"/>
            <a:r>
              <a:rPr lang="en-AU" dirty="0"/>
              <a:t>Joint WGs meeting</a:t>
            </a:r>
          </a:p>
          <a:p>
            <a:pPr lvl="2"/>
            <a:r>
              <a:rPr lang="en-AU" dirty="0"/>
              <a:t>AG/AHG meetings</a:t>
            </a:r>
          </a:p>
          <a:p>
            <a:r>
              <a:rPr lang="en-AU" dirty="0"/>
              <a:t>Dates</a:t>
            </a:r>
          </a:p>
          <a:p>
            <a:pPr lvl="1"/>
            <a:r>
              <a:rPr lang="en-AU" dirty="0"/>
              <a:t>2-6 June 2025</a:t>
            </a:r>
          </a:p>
          <a:p>
            <a:r>
              <a:rPr lang="en-AU" dirty="0"/>
              <a:t>Location</a:t>
            </a:r>
          </a:p>
          <a:p>
            <a:pPr lvl="1"/>
            <a:r>
              <a:rPr lang="en-AU" dirty="0"/>
              <a:t>BSI, London, UK</a:t>
            </a:r>
            <a:endParaRPr lang="en-US" dirty="0">
              <a:solidFill>
                <a:srgbClr val="FF0000"/>
              </a:solidFill>
            </a:endParaRPr>
          </a:p>
          <a:p>
            <a:pPr lvl="1"/>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Deadlines</a:t>
            </a:r>
          </a:p>
          <a:p>
            <a:pPr lvl="1"/>
            <a:r>
              <a:rPr lang="en-AU" sz="1800" kern="0" dirty="0"/>
              <a:t>TBD: WG 1 calling notice</a:t>
            </a:r>
          </a:p>
          <a:p>
            <a:pPr lvl="1"/>
            <a:r>
              <a:rPr lang="en-AU" sz="1800" kern="0" dirty="0"/>
              <a:t>TBD: Proposals for new WG1 agenda items / Proposals for the addition of new WG1 work item proposals</a:t>
            </a:r>
          </a:p>
          <a:p>
            <a:pPr lvl="1"/>
            <a:r>
              <a:rPr lang="en-AU" sz="1800" kern="0" dirty="0"/>
              <a:t>TBD: Contributions on existing WG1 agenda items and submitted documents</a:t>
            </a:r>
          </a:p>
          <a:p>
            <a:pPr lvl="1"/>
            <a:r>
              <a:rPr lang="en-AU" sz="1800" kern="0" dirty="0"/>
              <a:t>TBD: Comments on posted WG1 documents </a:t>
            </a:r>
          </a:p>
          <a:p>
            <a:pPr lvl="1"/>
            <a:r>
              <a:rPr lang="en-AU" sz="1800" kern="0" dirty="0"/>
              <a:t>SC 6 itself has earlier deadlines</a:t>
            </a:r>
          </a:p>
          <a:p>
            <a:pPr lvl="1"/>
            <a:endParaRPr lang="en-GB" sz="1800" kern="0" dirty="0">
              <a:solidFill>
                <a:srgbClr val="FF0000"/>
              </a:solidFill>
            </a:endParaRPr>
          </a:p>
        </p:txBody>
      </p:sp>
    </p:spTree>
    <p:extLst>
      <p:ext uri="{BB962C8B-B14F-4D97-AF65-F5344CB8AC3E}">
        <p14:creationId xmlns:p14="http://schemas.microsoft.com/office/powerpoint/2010/main" val="319388157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JTC 1/SC 6 Chair election</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There was an election SC plenary for a new JTC 1/SC 6 Chair during the October 2024 plenary.</a:t>
            </a:r>
          </a:p>
          <a:p>
            <a:pPr lvl="1"/>
            <a:r>
              <a:rPr lang="en-AU" dirty="0"/>
              <a:t>South Korea nominated </a:t>
            </a:r>
            <a:r>
              <a:rPr lang="en-US" dirty="0">
                <a:effectLst/>
                <a:latin typeface="Arial" panose="020B0604020202020204" pitchFamily="34" charset="0"/>
              </a:rPr>
              <a:t>Dr. </a:t>
            </a:r>
            <a:r>
              <a:rPr lang="en-US" dirty="0" err="1">
                <a:effectLst/>
                <a:latin typeface="Arial" panose="020B0604020202020204" pitchFamily="34" charset="0"/>
              </a:rPr>
              <a:t>Shingak</a:t>
            </a:r>
            <a:r>
              <a:rPr lang="en-US" dirty="0">
                <a:effectLst/>
                <a:latin typeface="Arial" panose="020B0604020202020204" pitchFamily="34" charset="0"/>
              </a:rPr>
              <a:t> Kang for the position and he was elected to replace longtime chair </a:t>
            </a:r>
            <a:r>
              <a:rPr lang="en-US" dirty="0"/>
              <a:t>Dr. Hyun Kook </a:t>
            </a:r>
            <a:r>
              <a:rPr lang="en-US" dirty="0" err="1"/>
              <a:t>Kahng</a:t>
            </a:r>
            <a:r>
              <a:rPr lang="en-US" dirty="0"/>
              <a:t>.</a:t>
            </a:r>
            <a:endParaRPr lang="en-US" dirty="0">
              <a:effectLst/>
              <a:latin typeface="Arial" panose="020B0604020202020204" pitchFamily="34" charset="0"/>
            </a:endParaRPr>
          </a:p>
          <a:p>
            <a:pPr lvl="1"/>
            <a:r>
              <a:rPr lang="en-US" dirty="0">
                <a:latin typeface="Arial" panose="020B0604020202020204" pitchFamily="34" charset="0"/>
              </a:rPr>
              <a:t>Kang is currently the convenor of JTC 1/SC 6/WG 7 and has been so for 20 years. He will </a:t>
            </a:r>
            <a:r>
              <a:rPr lang="en-US">
                <a:latin typeface="Arial" panose="020B0604020202020204" pitchFamily="34" charset="0"/>
              </a:rPr>
              <a:t>retain this position as well.</a:t>
            </a:r>
            <a:endParaRPr lang="en-AU"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84</a:t>
            </a:fld>
            <a:endParaRPr lang="en-US"/>
          </a:p>
        </p:txBody>
      </p:sp>
    </p:spTree>
    <p:extLst>
      <p:ext uri="{BB962C8B-B14F-4D97-AF65-F5344CB8AC3E}">
        <p14:creationId xmlns:p14="http://schemas.microsoft.com/office/powerpoint/2010/main" val="3735417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The JTC1 SC chair will develop a liaison report for the SC 6 plenary meeting in June 2025</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Traditionally, IEEE 802 provides a status report to SC 6 at their plenary meetings</a:t>
            </a:r>
          </a:p>
          <a:p>
            <a:pPr lvl="1"/>
            <a:r>
              <a:rPr lang="en-AU" dirty="0"/>
              <a:t>Over the years, the status report has morphed to be a refined subset of this agenda … which SC 6 has indicated they appreciate</a:t>
            </a:r>
          </a:p>
          <a:p>
            <a:pPr lvl="1"/>
            <a:r>
              <a:rPr lang="en-AU" dirty="0"/>
              <a:t>Peter Yee usually puts the report together … and will do so again</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85</a:t>
            </a:fld>
            <a:endParaRPr lang="en-US"/>
          </a:p>
        </p:txBody>
      </p:sp>
    </p:spTree>
    <p:extLst>
      <p:ext uri="{BB962C8B-B14F-4D97-AF65-F5344CB8AC3E}">
        <p14:creationId xmlns:p14="http://schemas.microsoft.com/office/powerpoint/2010/main" val="29795801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 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86</a:t>
            </a:fld>
            <a:endParaRPr lang="en-US"/>
          </a:p>
        </p:txBody>
      </p:sp>
    </p:spTree>
    <p:extLst>
      <p:ext uri="{BB962C8B-B14F-4D97-AF65-F5344CB8AC3E}">
        <p14:creationId xmlns:p14="http://schemas.microsoft.com/office/powerpoint/2010/main" val="93124392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87</a:t>
            </a:fld>
            <a:endParaRPr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a:t>The IEEE 802 JTC1 SC will adjourn for the week</a:t>
            </a:r>
            <a:endParaRPr lang="en-US"/>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May 2024, adjourns</a:t>
            </a:r>
          </a:p>
          <a:p>
            <a:pPr lvl="2"/>
            <a:r>
              <a:rPr lang="en-AU" dirty="0"/>
              <a:t>By consent</a:t>
            </a:r>
            <a:endParaRPr lang="en-US" dirty="0"/>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88</a:t>
            </a:fld>
            <a:endParaRPr 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Additional process material</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3323317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2"/>
            <a:r>
              <a:rPr lang="en-US">
                <a:hlinkClick r:id="rId4"/>
              </a:rPr>
              <a:t>IEEE SA Copyright Permission</a:t>
            </a:r>
            <a:endParaRPr lang="en-US"/>
          </a:p>
          <a:p>
            <a:pPr lvl="2"/>
            <a:r>
              <a:rPr lang="en-US">
                <a:hlinkClick r:id="rId5"/>
              </a:rPr>
              <a:t>IEEE SA Copyright FAQs</a:t>
            </a:r>
            <a:endParaRPr lang="en-US"/>
          </a:p>
          <a:p>
            <a:pPr lvl="2"/>
            <a:r>
              <a:rPr lang="en-US">
                <a:hlinkClick r:id="rId6"/>
              </a:rPr>
              <a:t>IEEE SA Best Practices for IEEE Standards Development</a:t>
            </a:r>
            <a:r>
              <a:rPr lang="en-US"/>
              <a:t> </a:t>
            </a:r>
          </a:p>
          <a:p>
            <a:pPr lvl="2"/>
            <a:r>
              <a:rPr lang="en-US"/>
              <a:t>Distribution of Draft Standards (see </a:t>
            </a:r>
            <a:r>
              <a:rPr lang="en-US">
                <a:hlinkClick r:id="rId3"/>
              </a:rPr>
              <a:t>Clause 6.1.3</a:t>
            </a:r>
            <a:r>
              <a:rPr lang="en-US"/>
              <a:t> of the SASB Ops Man)</a:t>
            </a:r>
          </a:p>
        </p:txBody>
      </p:sp>
      <p:sp>
        <p:nvSpPr>
          <p:cNvPr id="6" name="Footer Placeholder 5"/>
          <p:cNvSpPr>
            <a:spLocks noGrp="1"/>
          </p:cNvSpPr>
          <p:nvPr>
            <p:ph type="ftr" idx="10"/>
          </p:nvPr>
        </p:nvSpPr>
        <p:spPr/>
        <p:txBody>
          <a:bodyPr/>
          <a:lstStyle/>
          <a:p>
            <a:r>
              <a:rPr lang="en-US" dirty="0"/>
              <a:t>Peter Yee, NSA-CSD</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9</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a:t>In the beginning …</a:t>
            </a:r>
          </a:p>
          <a:p>
            <a:pPr lvl="1"/>
            <a:r>
              <a:rPr lang="en-AU"/>
              <a:t>All 60 ballot and FDIS ballot comment responses were developed and approved by the IEEE 802 JTC1 SC and then the IEEE 802 EC</a:t>
            </a:r>
          </a:p>
          <a:p>
            <a:r>
              <a:rPr lang="en-AU"/>
              <a:t>Now that we have matured …</a:t>
            </a:r>
          </a:p>
          <a:p>
            <a:pPr lvl="1"/>
            <a:r>
              <a:rPr lang="en-AU"/>
              <a:t>Most WGs are processing and approving comment resolutions, and then forwarding the resolutions to IEEE 802 EC directly without involving the IEEE 802 JTC1 SC </a:t>
            </a:r>
          </a:p>
          <a:p>
            <a:pPr lvl="1"/>
            <a:r>
              <a:rPr lang="en-AU"/>
              <a:t>The IEEE 802 JTC1 SC is continuing to provide advice on non-technical comments, to ensure consistency across WGs</a:t>
            </a:r>
          </a:p>
          <a:p>
            <a:r>
              <a:rPr lang="en-AU"/>
              <a:t>Going forward …</a:t>
            </a:r>
          </a:p>
          <a:p>
            <a:pPr lvl="1"/>
            <a:r>
              <a:rPr lang="en-AU"/>
              <a:t>It is planned that we institutionalise the practice above – see</a:t>
            </a:r>
            <a:r>
              <a:rPr lang="en-AU">
                <a:hlinkClick r:id="rId2"/>
              </a:rPr>
              <a:t>11-15-1287</a:t>
            </a:r>
            <a:endParaRPr lang="en-AU"/>
          </a:p>
          <a:p>
            <a:pPr lvl="1"/>
            <a:r>
              <a:rPr lang="en-AU"/>
              <a:t>It is expected that the WG Chairs and the IEEE 802 JTC1 SC Chair will keep each other informed</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331765050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91</a:t>
            </a:fld>
            <a:endParaRPr lang="en-US"/>
          </a:p>
        </p:txBody>
      </p:sp>
    </p:spTree>
    <p:extLst>
      <p:ext uri="{BB962C8B-B14F-4D97-AF65-F5344CB8AC3E}">
        <p14:creationId xmlns:p14="http://schemas.microsoft.com/office/powerpoint/2010/main" val="328523446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802.11-2012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 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 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802.1X-2010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802.1AE-2006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802.1AB-2009 has been published</a:t>
            </a:r>
            <a:endParaRPr lang="en-AU">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 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a:t>IEEE 802.1AR-2009 has been published</a:t>
            </a:r>
            <a:endParaRPr lang="en-AU">
              <a:solidFill>
                <a:schemeClr val="accent6"/>
              </a:solidFill>
            </a:endParaRPr>
          </a:p>
        </p:txBody>
      </p:sp>
      <p:sp>
        <p:nvSpPr>
          <p:cNvPr id="5" name="Footer Placeholder 4"/>
          <p:cNvSpPr>
            <a:spLocks noGrp="1"/>
          </p:cNvSpPr>
          <p:nvPr>
            <p:ph type="ftr" sz="quarter" idx="10"/>
          </p:nvPr>
        </p:nvSpPr>
        <p:spPr>
          <a:xfrm>
            <a:off x="7100453" y="6523038"/>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96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 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802.1AS-2011 has been published</a:t>
            </a:r>
            <a:endParaRPr lang="en-AU">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 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802.1BA-2011</a:t>
            </a:r>
            <a:r>
              <a:rPr lang="en-GB"/>
              <a:t> </a:t>
            </a:r>
            <a:r>
              <a:rPr lang="en-AU"/>
              <a:t>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98</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802.1BA-2011 was liaised (N16149)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a:t>IEEE 802.1BR-2012</a:t>
            </a:r>
            <a:r>
              <a:rPr lang="en-GB"/>
              <a:t> </a:t>
            </a:r>
            <a:r>
              <a:rPr lang="en-AU"/>
              <a:t>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99</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177800" lvl="1" indent="-177800"/>
            <a:r>
              <a:rPr lang="en-AU" dirty="0"/>
              <a:t>IEEE 802.1BR-2012 was liaised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27914</Words>
  <Application>Microsoft Macintosh PowerPoint</Application>
  <PresentationFormat>On-screen Show (4:3)</PresentationFormat>
  <Paragraphs>3796</Paragraphs>
  <Slides>263</Slides>
  <Notes>10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263</vt:i4>
      </vt:variant>
    </vt:vector>
  </HeadingPairs>
  <TitlesOfParts>
    <vt:vector size="271" baseType="lpstr">
      <vt:lpstr>Aptos</vt:lpstr>
      <vt:lpstr>Arial</vt:lpstr>
      <vt:lpstr>Calibri</vt:lpstr>
      <vt:lpstr>Helvetica</vt:lpstr>
      <vt:lpstr>Times New Roman</vt:lpstr>
      <vt:lpstr>Wingdings</vt:lpstr>
      <vt:lpstr>802-11-Submission</vt:lpstr>
      <vt:lpstr>Acrobat Document</vt:lpstr>
      <vt:lpstr>IEEE 802 JTC1 Standing Committee November 2024 agenda (mixed mode)</vt:lpstr>
      <vt:lpstr>This document will be used to provide information for any IEEE 802 JTC1 SC meetings in November 2024</vt:lpstr>
      <vt:lpstr>Registration is required for the IEEE 802 JTC1 SC session in November 2024</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in mixed mode on 12 November 2024 in the PM2 slot in Vancouver, BC, CA</vt:lpstr>
      <vt:lpstr>The IEEE 802 JTC1 SC regular meeting has a high-level list of agenda items to be considered</vt:lpstr>
      <vt:lpstr>The IEEE 802 JTC1 SC will consider approving its agenda</vt:lpstr>
      <vt:lpstr>The IEEE 802 JTC1 SC will consider approval of the minutes of its September 2024 meeting</vt:lpstr>
      <vt:lpstr>The goals of the IEEE 802 JTC1 SC were reaffirmed by the IEEE 802 EC in July 2024</vt:lpstr>
      <vt:lpstr>The IEEE 802 WGs continue to liaise drafts to SC 6 for their information</vt:lpstr>
      <vt:lpstr>IEEE 802 continues to notify SC 6 of various new projects</vt:lpstr>
      <vt:lpstr>The iMeet area for the “Adoption of IEEE 802 standards by ISO/IEC JTC1” is operational</vt:lpstr>
      <vt:lpstr>IEEE 802 has sent 108 standards through the PSDO adoption process, with 31 in-process</vt:lpstr>
      <vt:lpstr>IEEE 802.1 WG has sent 52 standards completely through the PSDO adoption process</vt:lpstr>
      <vt:lpstr>IEEE 802.1 WG has sent 52 standards completely through the PSDO adoption process</vt:lpstr>
      <vt:lpstr>IEEE 802.1 WG has sent 52 standards completely through the PSDO adoption process</vt:lpstr>
      <vt:lpstr>IEEE 802.1 WG has sent 52 standards completely through the PSDO adoption process</vt:lpstr>
      <vt:lpstr>IEEE 802.1 WG has sent 52 standards completely through the PSDO adoption process</vt:lpstr>
      <vt:lpstr>IEEE 802.3 WG has sent 32 standards completely through the PSDO adoption process</vt:lpstr>
      <vt:lpstr>IEEE 802.3 WG has sent 32 standards completely through the PSDO adoption process</vt:lpstr>
      <vt:lpstr>IEEE 802.3 WG has sent 32 standards completely through the PSDO adoption process</vt:lpstr>
      <vt:lpstr>IEEE 802.11 WG has sent 12 standards completely through the PSDO adoption process</vt:lpstr>
      <vt:lpstr>IEEE 802.11 WG has sent 12 standards completely through the PSDO adoption process</vt:lpstr>
      <vt:lpstr>IEEE 802.15 WG has sent 4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four standards completely through the PSDO adoption process</vt:lpstr>
      <vt:lpstr>Why does IEEE 802 spend so much time and effort to obtain ISO/IEC approval?</vt:lpstr>
      <vt:lpstr>Why does IEEE 802 spend so much time and effort to obtain ISO/IEC approval?</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IEEE 802.1 has 15 standards in the pipeline for adoption under the PSDO</vt:lpstr>
      <vt:lpstr>IEEE 802.1 has 15 standards in the pipeline for adoption under the PSDO</vt:lpstr>
      <vt:lpstr>IEEE 802.1 WG has a number of regular participants in IEEE 802 JTC1 SC activities</vt:lpstr>
      <vt:lpstr>Systematic review of ISO versions of IEEE 802.1 standards</vt:lpstr>
      <vt:lpstr>Bridges &amp; Bridged Networks: Congestion Isolation IEEE 802.1Qcz</vt:lpstr>
      <vt:lpstr>MAC Privacy Protection IEEE 802.1AEdk D2.1</vt:lpstr>
      <vt:lpstr>YANG Data Model for Ethertypes IEEE 802f </vt:lpstr>
      <vt:lpstr>YANG Data Models for Scheduled Traffic, Frame Preemption, Per-Stream Filtering &amp; Policing IEEE 802.1Qcw</vt:lpstr>
      <vt:lpstr>Automatic Attachment to Provider Backbone Bridging (PBB) services IEEE 802.1Qcj</vt:lpstr>
      <vt:lpstr>Timing and Synchronization for Time-Sensitive Applications Amendment: Inclusive Terminology IEEE 802.1ASdr</vt:lpstr>
      <vt:lpstr>Automatic Attachment to Provider Backbone Bridging (PBB) services IEEE 802.1CS-2020/Cor-1</vt:lpstr>
      <vt:lpstr>Quality of Service Provision by Network Systems IEEE 802.1DC</vt:lpstr>
      <vt:lpstr>Hot Standby IEEE 802.1ASdm</vt:lpstr>
      <vt:lpstr>Timing and Synchronization for Time-Sensitive Applications: YANG Data Model IEEE 802.1ASdn</vt:lpstr>
      <vt:lpstr>Configuration Enhancements for Time-Sensitive Networking IEEE 802.1Qdj</vt:lpstr>
      <vt:lpstr>YANG Data Models for the Credit-Based Shaper  IEEE 802.1Qdx</vt:lpstr>
      <vt:lpstr>YANG for the Multiple Spanning Tree Protocol  IEEE 802.1Qdy</vt:lpstr>
      <vt:lpstr>Overview and Architecture IEEE 802-REVc</vt:lpstr>
      <vt:lpstr>TSN Profile for Automotive IEEE 802.1DG</vt:lpstr>
      <vt:lpstr>IEEE 802.3 has 1 standard in the pipeline for adoption under the PSDO process and 7 awaiting submission</vt:lpstr>
      <vt:lpstr>IEEE 802.3 WG has a number of regular participants in IEEE 802 JTC1 SC activities</vt:lpstr>
      <vt:lpstr>IEEE 802.3-REV</vt:lpstr>
      <vt:lpstr>IEEE 802.11 has no standards in the pipeline for adoption under the PSDO</vt:lpstr>
      <vt:lpstr>IEEE 802.11 WG has a number of regular participants in IEEE 802 JTC1 SC activities</vt:lpstr>
      <vt:lpstr>IEEE 802.11 amendments are no longer being submitted to ISO/IEC JTC 1/SC 6 nor are any existing submission being processed further</vt:lpstr>
      <vt:lpstr>IEEE 802.15 WG has 7 standards in the pipeline for adoption under the PSDO</vt:lpstr>
      <vt:lpstr>IEEE 802.15 WG has a number of regular participants in IEEE 802 JTC1 SC activities</vt:lpstr>
      <vt:lpstr>Low-rate wireless networks  IEEE 802.15.4-2024</vt:lpstr>
      <vt:lpstr>High data rate wireless multi-media networks IEEE 802.15.3-2023</vt:lpstr>
      <vt:lpstr>Short-range optical wireless communications  IEEE 802.15.7-2018 </vt:lpstr>
      <vt:lpstr>Higher rate, longer range optical camera communications IEEE 802.15.7a </vt:lpstr>
      <vt:lpstr>Transport of key management protocol (KMP) datagrams  IEEE 802.15.9-2021</vt:lpstr>
      <vt:lpstr>Multi Gigabit/sec Optical Wireless Communication IEEE 802.15.13 </vt:lpstr>
      <vt:lpstr>Body Area Networking There is no need to submit IEEE 802.15.6-2012 for ratification as ISO/IEC/IEEE standard</vt:lpstr>
      <vt:lpstr>Wireless Smart Utility Network Field Area Network  Related: IEEE 2857-2021</vt:lpstr>
      <vt:lpstr>IEEE 802.19 has not yet considered submissions to the PSDO process</vt:lpstr>
      <vt:lpstr>IEEE 802.19 WG has had a number of regular participants in IEEE 802 JTC1 SC activities</vt:lpstr>
      <vt:lpstr>Forwarding IEEE 802.19.1 to JTC 1/SC 6 for information</vt:lpstr>
      <vt:lpstr>IEEE 802.21 has no standard  in the pipeline for adoption under the PSDO</vt:lpstr>
      <vt:lpstr>IEEE 802.22 has no standard  in the pipeline for adoption under the PSDO</vt:lpstr>
      <vt:lpstr>IEEE 802.22 WG had a number of regular participants in IEEE 802 JTC1 SC activities</vt:lpstr>
      <vt:lpstr>PWI Proposal for Drone Formation Flying Show – Communication Security Requirement</vt:lpstr>
      <vt:lpstr>FYI: Liaison to JTC 3</vt:lpstr>
      <vt:lpstr>SC 6 proposes to hold a plenary meeting in June 2025 in London</vt:lpstr>
      <vt:lpstr>JTC 1/SC 6 Chair election</vt:lpstr>
      <vt:lpstr>The JTC1 SC chair will develop a liaison report for the SC 6 plenary meeting in June 2025</vt:lpstr>
      <vt:lpstr>The SC Chair has been empowered to appoint experts to the SC 6 document access lists </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lpstr>IEEE 802.1X-2020 was published as ISO/IEC/IEEE 8802-1X:2021</vt:lpstr>
      <vt:lpstr>IEEE 802.1CS has been published</vt:lpstr>
      <vt:lpstr>IEEE 802.3cr has been published</vt:lpstr>
      <vt:lpstr>IEEE 802.3cu has been published</vt:lpstr>
      <vt:lpstr>IEEE 802.22-2019 has been published</vt:lpstr>
      <vt:lpstr>Routing Packets in IEEE 802.15.4 Dynamically Changing Wireless Networks IEEE 802.15.10-2017 will not be submitted into the PSDO process </vt:lpstr>
      <vt:lpstr>IEEE 802.11-2020 FDIS passed, a response liaised &amp; published</vt:lpstr>
      <vt:lpstr>Power over Ethernet IEEE 802.3cv has been published as ISO/IEC/IEEE 8802-3:2021/Amd 12:2022 </vt:lpstr>
      <vt:lpstr>100 Gb/s Operation over DWDM Systems IEEE 802.3ct published as ISO/IEC/IEEE 8802-3:2021/Amd 13:2022</vt:lpstr>
      <vt:lpstr>Bidirectional 10 Gb/s, 25 Gb/s, and 50 Gb/s Optical Access PHYs IEEE 802.3cp published as ISO/IEC/IEEE 8802-3:2021/Amd 14:2022</vt:lpstr>
      <vt:lpstr>A number of ISO/IEC/IEEE standards are subject to systematic review</vt:lpstr>
      <vt:lpstr>Frame Replication &amp; Elimination for Reliability: Extended Stream Identification Functions IEEE 802.1CBdb passed FDIS ballot &amp; has been published</vt:lpstr>
      <vt:lpstr>Information model, YANG data model, &amp; management information base module IEEE 802.1CBcv passed FDIS ballot &amp; has been published</vt:lpstr>
      <vt:lpstr>Audio Video Bridging (AVB) Systems IEEE 802.1BA-Rev passed FDIS ballot in Mar 2023</vt:lpstr>
      <vt:lpstr>MAC Service Definition: Support for IEEE Std 802.15.3 IEEE 802.1ACct passed FDIS ballot in Mar 2023</vt:lpstr>
      <vt:lpstr>The ISO version of one IEEE 802.15 standard completed systematic review</vt:lpstr>
      <vt:lpstr>The ISO version of one IEEE 802.1 standard completed systematic review</vt:lpstr>
      <vt:lpstr>MAC Connectivity Discovery: YANG Data Model IEEE 802.1ABcu passed FDIS ballot in June 2023</vt:lpstr>
      <vt:lpstr>Support for Multi-frame Protocol Data Units IEEE 802.1ABdh passed FDIS ballot in June 2023</vt:lpstr>
      <vt:lpstr>The ISO versions of two IEEE 802.21 standards completed systematic review</vt:lpstr>
      <vt:lpstr>The AG4 convenor sent IEEE 802 a request in relation to MCS issues in Ethernet</vt:lpstr>
      <vt:lpstr>The LS sent in response to the HK NB submission WG1 N289 was discussed by SC 6/WG 1 in Feb 2022</vt:lpstr>
      <vt:lpstr>The HK NB proposal an Advisory Group on MCS Innovation has been accepted?</vt:lpstr>
      <vt:lpstr>Is there any interest for someone to join the AG 4 global directory to monitor the MCS activity</vt:lpstr>
      <vt:lpstr>SC 6 concluded voting on the Deterministic wireless industrial network PWI </vt:lpstr>
      <vt:lpstr>Resolutions of the JTC 1/SC 6 Plenary in March 2023</vt:lpstr>
      <vt:lpstr>Resolutions of the JTC 1/SC 6 Plenary in March 2023</vt:lpstr>
      <vt:lpstr>US NB's late comments on SC 6 N 17954 for SC 6 Plenary and SC 6/WG 1 Meeting</vt:lpstr>
      <vt:lpstr>Resolutions of the JTC 1/SC 6 Plenary in March 2023</vt:lpstr>
      <vt:lpstr>The 802.3 WG is likely to approve the liaising of multiple docs for information and then ratification </vt:lpstr>
      <vt:lpstr>Power over Data Lines of Single Pair Ethernet IEEE 802.3dd will probably be liaised after IEEE 802.3-2022 has completed PSDO process </vt:lpstr>
      <vt:lpstr>Increased-reach Ethernet optical subscriber access (Super-PON) IEEE 802.3cs will probably be liaised after IEEE 802.3-2022 has completed PSDO process </vt:lpstr>
      <vt:lpstr>100 Gb/s, 200 Gb/s, and 400 Gb/s Short Reach Fiber IEEE 802.3db will probably be liaised after IEEE 802.3-2022 has completed PSDO process </vt:lpstr>
      <vt:lpstr>100 Gb/s, 200 Gb/s, and 400 Gb/s Electrical Interfaces IEEE 802.3ck will probably be liaised after IEEE 802.3-2022 has completed PSDO process </vt:lpstr>
      <vt:lpstr>Time Synchronization for Point-to-Point Single Pair Ethernet IEEE 802.3de will probably be liaised sometime in 2023</vt:lpstr>
      <vt:lpstr>Improved PTP Timestamping Accuracy IEEE 802.3cx will probably be liaised sometime in 2023</vt:lpstr>
      <vt:lpstr>Multi-Gigabit Optical Automotive Ethernet IEEE 802.3cz will probably be liaised sometime in 2023</vt:lpstr>
      <vt:lpstr>High data rate wireless multi-media networks There is no need to submit IEEE 802.15.3-2016 for ratification as an ISO/IEC/IEEE standard</vt:lpstr>
      <vt:lpstr>PWI proposal: Multi-Functional Reconfigurable Intelligent Surface for Wireless Communication</vt:lpstr>
      <vt:lpstr>PWI report of PWI 21284 on Requirements for APGAN Wireless and Radio Communications</vt:lpstr>
      <vt:lpstr>Study report for PWI Proposal on Space Fibre Channel Network Time Synchronization Protocol</vt:lpstr>
      <vt:lpstr>Call for Convenor for JTC 1/SC 6/WG 1</vt:lpstr>
      <vt:lpstr>IEEE 802.11 has 7 standards in the pipeline for adoption under the PSDO and 7 awaiting submission</vt:lpstr>
      <vt:lpstr>IEEE 802.11 has 7 standards in the pipeline for adoption under the PSDO and 7 awaiting submission (continued)</vt:lpstr>
      <vt:lpstr>Wi-Fi 6  IEEE 802.11ax 60-day pre-ballot passed and responses have been sent, but it is on hold</vt:lpstr>
      <vt:lpstr>Responses were sent in Nov 2021 in relation the 60-day ballot on IEEE 802.11ax</vt:lpstr>
      <vt:lpstr>There is not yet closure on the 802.11ax IPR related issue … but there are ongoing discussions</vt:lpstr>
      <vt:lpstr>Enhanced Throughput for Operation in License-exempt Bands above 45 GHz IEEE 802.11ay 60-day ballot not approved on 9 Oct 2021 and the process will need to restart</vt:lpstr>
      <vt:lpstr>Next generation positioning IEEE 802.11az was liaised for information in Apr 2022 </vt:lpstr>
      <vt:lpstr>Wake up radio IEEE 802.11ba is waiting for start of 60-day ballot, but it will not start until IPR related issues are resolved</vt:lpstr>
      <vt:lpstr>Light Communications IEEE 802.11bb was liaised in Dec 2022</vt:lpstr>
      <vt:lpstr>Enhanced Broadcast Service IEEE 802.11bc was liaised in Dec 2022</vt:lpstr>
      <vt:lpstr>Enhancements for Next Generation V2X IEEE 802.11bd D4.0 was liaised for information in June 2022</vt:lpstr>
      <vt:lpstr>Extremely High Throughput IEEE 802.11be will be liaised when appropriate</vt:lpstr>
      <vt:lpstr>Correct IEEE 802.11ay Assignment of Protected Announce Support bit IEEE 802.11-2020 Cor 1 will be liaised for approval when appropriate</vt:lpstr>
      <vt:lpstr>WLAN Sensing IEEE 802.11bf will be liaised when appropriate</vt:lpstr>
      <vt:lpstr>Randomized and Changing MAC Addresses (RCM) IEEE 802.11bh will be liaised when appropriate</vt:lpstr>
      <vt:lpstr>Enhanced Data Privacy (EDP) IEEE 802.11bi will be liaised when appropriate</vt:lpstr>
      <vt:lpstr>320 MHz Positioning IEEE 802.11bk will be liaised when appropriate</vt:lpstr>
      <vt:lpstr>Ultra High Reliability IEEE 802.11bn will be liaised when appropriate</vt:lpstr>
      <vt:lpstr>SC 6/WG 1 had a virtual meeting on 7 May 2024</vt:lpstr>
      <vt:lpstr>Second PWI Report on APGAN</vt:lpstr>
      <vt:lpstr>PWI Proposal for Drone Formation Flying Show – Communication Security Requirement</vt:lpstr>
      <vt:lpstr>ISO/IEC PWI 11913 (Wearable Suit Area Network)</vt:lpstr>
      <vt:lpstr>AG 4 – MCS Innovation</vt:lpstr>
      <vt:lpstr>AG 4 – MCS Innovation</vt:lpstr>
      <vt:lpstr>AG 4 – MCS Innovation Recommendation</vt:lpstr>
      <vt:lpstr>PWI Proposal on WLAN Network Slicing Technology Specification</vt:lpstr>
      <vt:lpstr>ISO/IEC JTC 1/SC 6 has a new Committee Manager as of July 2019</vt:lpstr>
      <vt:lpstr>ISO/IEC JTC1 has changed the rules so that “experts” rather than “NBs” participate in WGs</vt:lpstr>
      <vt:lpstr>Low-rate wireless networks  IEEE 802.15.4-2020 5-month FDIS ballot closed in July 2024</vt:lpstr>
      <vt:lpstr>Extension to low-energy critical infrastructure monitoring PHY IEEE 802.15.4w-2020</vt:lpstr>
      <vt:lpstr>AES-256 encryption &amp; security extensions IEEE 802.15.4y-2021</vt:lpstr>
      <vt:lpstr>Enhanced UWB PHYs &amp; associated ranging techniques IEEE 802.15.4z-2020</vt:lpstr>
      <vt:lpstr>Higher data rate extension to Smart Utility Network FSK PHY IEEE 802.15.4aa-2022</vt:lpstr>
      <vt:lpstr>100 Gb/s wireless switched point-to-point physical layer IEEE 802.15.3d-2017 </vt:lpstr>
      <vt:lpstr>High-rate close proximity point-to-point communications  IEEE 802.15.3e-2017 </vt:lpstr>
      <vt:lpstr>Extending the PHY for mmWave to operate from 57.0 GHz to 71 GHz IEEE 802.15.3f-2017</vt:lpstr>
      <vt:lpstr>Bridges &amp; Bridged Networks IEEE 802.1Q-REV-2022</vt:lpstr>
      <vt:lpstr>What can be done to advance IEEE 802.11 specifications in ISO/IEC JTC 1/SC 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2024-11-14T22:48:32Z</dcterms:modified>
</cp:coreProperties>
</file>