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5"/>
  </p:notesMasterIdLst>
  <p:handoutMasterIdLst>
    <p:handoutMasterId r:id="rId26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438" r:id="rId45"/>
    <p:sldId id="2611" r:id="rId46"/>
    <p:sldId id="2612" r:id="rId47"/>
    <p:sldId id="2610" r:id="rId48"/>
    <p:sldId id="2648" r:id="rId49"/>
    <p:sldId id="2655" r:id="rId50"/>
    <p:sldId id="2675" r:id="rId51"/>
    <p:sldId id="2676" r:id="rId52"/>
    <p:sldId id="2685" r:id="rId53"/>
    <p:sldId id="2702" r:id="rId54"/>
    <p:sldId id="2682" r:id="rId55"/>
    <p:sldId id="2703" r:id="rId56"/>
    <p:sldId id="2716" r:id="rId57"/>
    <p:sldId id="2710" r:id="rId58"/>
    <p:sldId id="2718" r:id="rId59"/>
    <p:sldId id="2008" r:id="rId60"/>
    <p:sldId id="2291" r:id="rId61"/>
    <p:sldId id="2552" r:id="rId62"/>
    <p:sldId id="2700" r:id="rId63"/>
    <p:sldId id="2293" r:id="rId64"/>
    <p:sldId id="2715" r:id="rId65"/>
    <p:sldId id="2354" r:id="rId66"/>
    <p:sldId id="2294" r:id="rId67"/>
    <p:sldId id="2719" r:id="rId68"/>
    <p:sldId id="2560" r:id="rId69"/>
    <p:sldId id="2627" r:id="rId70"/>
    <p:sldId id="2562" r:id="rId71"/>
    <p:sldId id="2561" r:id="rId72"/>
    <p:sldId id="2622" r:id="rId73"/>
    <p:sldId id="2564" r:id="rId74"/>
    <p:sldId id="2709" r:id="rId75"/>
    <p:sldId id="2466" r:id="rId76"/>
    <p:sldId id="2467" r:id="rId77"/>
    <p:sldId id="2725" r:id="rId78"/>
    <p:sldId id="2670" r:id="rId79"/>
    <p:sldId id="2671" r:id="rId80"/>
    <p:sldId id="2336" r:id="rId81"/>
    <p:sldId id="2722" r:id="rId82"/>
    <p:sldId id="2723" r:id="rId83"/>
    <p:sldId id="2708" r:id="rId84"/>
    <p:sldId id="2649" r:id="rId85"/>
    <p:sldId id="2714" r:id="rId86"/>
    <p:sldId id="1376" r:id="rId87"/>
    <p:sldId id="619" r:id="rId88"/>
    <p:sldId id="621" r:id="rId89"/>
    <p:sldId id="1561" r:id="rId90"/>
    <p:sldId id="1555" r:id="rId91"/>
    <p:sldId id="1601" r:id="rId92"/>
    <p:sldId id="1585" r:id="rId93"/>
    <p:sldId id="1586" r:id="rId94"/>
    <p:sldId id="1587" r:id="rId95"/>
    <p:sldId id="1588" r:id="rId96"/>
    <p:sldId id="1589" r:id="rId97"/>
    <p:sldId id="1590" r:id="rId98"/>
    <p:sldId id="1771" r:id="rId99"/>
    <p:sldId id="1772" r:id="rId100"/>
    <p:sldId id="1591" r:id="rId101"/>
    <p:sldId id="1592" r:id="rId102"/>
    <p:sldId id="1593" r:id="rId103"/>
    <p:sldId id="1594" r:id="rId104"/>
    <p:sldId id="1595" r:id="rId105"/>
    <p:sldId id="1596" r:id="rId106"/>
    <p:sldId id="1597" r:id="rId107"/>
    <p:sldId id="1598" r:id="rId108"/>
    <p:sldId id="1599" r:id="rId109"/>
    <p:sldId id="1600" r:id="rId110"/>
    <p:sldId id="1628" r:id="rId111"/>
    <p:sldId id="1638" r:id="rId112"/>
    <p:sldId id="1725" r:id="rId113"/>
    <p:sldId id="1726" r:id="rId114"/>
    <p:sldId id="1947" r:id="rId115"/>
    <p:sldId id="1975" r:id="rId116"/>
    <p:sldId id="1976" r:id="rId117"/>
    <p:sldId id="1977" r:id="rId118"/>
    <p:sldId id="2039" r:id="rId119"/>
    <p:sldId id="2060" r:id="rId120"/>
    <p:sldId id="2061" r:id="rId121"/>
    <p:sldId id="2097" r:id="rId122"/>
    <p:sldId id="2103" r:id="rId123"/>
    <p:sldId id="2063" r:id="rId124"/>
    <p:sldId id="2064" r:id="rId125"/>
    <p:sldId id="2065" r:id="rId126"/>
    <p:sldId id="2066" r:id="rId127"/>
    <p:sldId id="2067" r:id="rId128"/>
    <p:sldId id="2068" r:id="rId129"/>
    <p:sldId id="2069" r:id="rId130"/>
    <p:sldId id="2146" r:id="rId131"/>
    <p:sldId id="2147" r:id="rId132"/>
    <p:sldId id="2148" r:id="rId133"/>
    <p:sldId id="2158" r:id="rId134"/>
    <p:sldId id="2159" r:id="rId135"/>
    <p:sldId id="2157" r:id="rId136"/>
    <p:sldId id="2160" r:id="rId137"/>
    <p:sldId id="2216" r:id="rId138"/>
    <p:sldId id="2217" r:id="rId139"/>
    <p:sldId id="2219" r:id="rId140"/>
    <p:sldId id="2238" r:id="rId141"/>
    <p:sldId id="2239" r:id="rId142"/>
    <p:sldId id="2240" r:id="rId143"/>
    <p:sldId id="2242" r:id="rId144"/>
    <p:sldId id="2263" r:id="rId145"/>
    <p:sldId id="2276" r:id="rId146"/>
    <p:sldId id="2277" r:id="rId147"/>
    <p:sldId id="2278" r:id="rId148"/>
    <p:sldId id="2281" r:id="rId149"/>
    <p:sldId id="2282" r:id="rId150"/>
    <p:sldId id="2283" r:id="rId151"/>
    <p:sldId id="2284" r:id="rId152"/>
    <p:sldId id="2318" r:id="rId153"/>
    <p:sldId id="2329" r:id="rId154"/>
    <p:sldId id="2356" r:id="rId155"/>
    <p:sldId id="1701" r:id="rId156"/>
    <p:sldId id="1969" r:id="rId157"/>
    <p:sldId id="2112" r:id="rId158"/>
    <p:sldId id="1965" r:id="rId159"/>
    <p:sldId id="2114" r:id="rId160"/>
    <p:sldId id="1705" r:id="rId161"/>
    <p:sldId id="1706" r:id="rId162"/>
    <p:sldId id="1707" r:id="rId163"/>
    <p:sldId id="2113" r:id="rId164"/>
    <p:sldId id="2037" r:id="rId165"/>
    <p:sldId id="2431" r:id="rId166"/>
    <p:sldId id="2429" r:id="rId167"/>
    <p:sldId id="2436" r:id="rId168"/>
    <p:sldId id="1968" r:id="rId169"/>
    <p:sldId id="2104" r:id="rId170"/>
    <p:sldId id="2317" r:id="rId171"/>
    <p:sldId id="1967" r:id="rId172"/>
    <p:sldId id="2167" r:id="rId173"/>
    <p:sldId id="2351" r:id="rId174"/>
    <p:sldId id="2333" r:id="rId175"/>
    <p:sldId id="2335" r:id="rId176"/>
    <p:sldId id="2334" r:id="rId177"/>
    <p:sldId id="2352" r:id="rId178"/>
    <p:sldId id="2218" r:id="rId179"/>
    <p:sldId id="1945" r:id="rId180"/>
    <p:sldId id="2071" r:id="rId181"/>
    <p:sldId id="2036" r:id="rId182"/>
    <p:sldId id="2323" r:id="rId183"/>
    <p:sldId id="2353" r:id="rId184"/>
    <p:sldId id="2332" r:id="rId185"/>
    <p:sldId id="2437" r:id="rId186"/>
    <p:sldId id="2426" r:id="rId187"/>
    <p:sldId id="2427" r:id="rId188"/>
    <p:sldId id="2328" r:id="rId189"/>
    <p:sldId id="2563" r:id="rId190"/>
    <p:sldId id="2355" r:id="rId191"/>
    <p:sldId id="2461" r:id="rId192"/>
    <p:sldId id="2460" r:id="rId193"/>
    <p:sldId id="2463" r:id="rId194"/>
    <p:sldId id="2609" r:id="rId195"/>
    <p:sldId id="2481" r:id="rId196"/>
    <p:sldId id="2482" r:id="rId197"/>
    <p:sldId id="2485" r:id="rId198"/>
    <p:sldId id="2486" r:id="rId199"/>
    <p:sldId id="2644" r:id="rId200"/>
    <p:sldId id="2707" r:id="rId201"/>
    <p:sldId id="2464" r:id="rId202"/>
    <p:sldId id="2483" r:id="rId203"/>
    <p:sldId id="2672" r:id="rId204"/>
    <p:sldId id="2651" r:id="rId205"/>
    <p:sldId id="2489" r:id="rId206"/>
    <p:sldId id="2556" r:id="rId207"/>
    <p:sldId id="2653" r:id="rId208"/>
    <p:sldId id="2647" r:id="rId209"/>
    <p:sldId id="2657" r:id="rId210"/>
    <p:sldId id="2658" r:id="rId211"/>
    <p:sldId id="2660" r:id="rId212"/>
    <p:sldId id="2659" r:id="rId213"/>
    <p:sldId id="2621" r:id="rId214"/>
    <p:sldId id="2637" r:id="rId215"/>
    <p:sldId id="2638" r:id="rId216"/>
    <p:sldId id="2639" r:id="rId217"/>
    <p:sldId id="2640" r:id="rId218"/>
    <p:sldId id="2641" r:id="rId219"/>
    <p:sldId id="2642" r:id="rId220"/>
    <p:sldId id="2643" r:id="rId221"/>
    <p:sldId id="2661" r:id="rId222"/>
    <p:sldId id="2678" r:id="rId223"/>
    <p:sldId id="2679" r:id="rId224"/>
    <p:sldId id="2680" r:id="rId225"/>
    <p:sldId id="2663" r:id="rId226"/>
    <p:sldId id="2720" r:id="rId227"/>
    <p:sldId id="2721" r:id="rId228"/>
    <p:sldId id="1708" r:id="rId229"/>
    <p:sldId id="2524" r:id="rId230"/>
    <p:sldId id="2548" r:id="rId231"/>
    <p:sldId id="1709" r:id="rId232"/>
    <p:sldId id="1710" r:id="rId233"/>
    <p:sldId id="1790" r:id="rId234"/>
    <p:sldId id="2199" r:id="rId235"/>
    <p:sldId id="2319" r:id="rId236"/>
    <p:sldId id="2320" r:id="rId237"/>
    <p:sldId id="2321" r:id="rId238"/>
    <p:sldId id="2635" r:id="rId239"/>
    <p:sldId id="2665" r:id="rId240"/>
    <p:sldId id="2666" r:id="rId241"/>
    <p:sldId id="2667" r:id="rId242"/>
    <p:sldId id="2668" r:id="rId243"/>
    <p:sldId id="2674" r:id="rId244"/>
    <p:sldId id="2605" r:id="rId245"/>
    <p:sldId id="2711" r:id="rId246"/>
    <p:sldId id="2712" r:id="rId247"/>
    <p:sldId id="2713" r:id="rId248"/>
    <p:sldId id="2704" r:id="rId249"/>
    <p:sldId id="2705" r:id="rId250"/>
    <p:sldId id="2706" r:id="rId251"/>
    <p:sldId id="2717" r:id="rId252"/>
    <p:sldId id="2324" r:id="rId253"/>
    <p:sldId id="1375" r:id="rId254"/>
    <p:sldId id="2559" r:id="rId255"/>
    <p:sldId id="2623" r:id="rId256"/>
    <p:sldId id="2624" r:id="rId257"/>
    <p:sldId id="2625" r:id="rId258"/>
    <p:sldId id="2626" r:id="rId259"/>
    <p:sldId id="2570" r:id="rId260"/>
    <p:sldId id="2571" r:id="rId261"/>
    <p:sldId id="2572" r:id="rId262"/>
    <p:sldId id="2331" r:id="rId263"/>
    <p:sldId id="2724" r:id="rId26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582" autoAdjust="0"/>
  </p:normalViewPr>
  <p:slideViewPr>
    <p:cSldViewPr>
      <p:cViewPr varScale="1">
        <p:scale>
          <a:sx n="124" d="100"/>
          <a:sy n="124" d="100"/>
        </p:scale>
        <p:origin x="1920"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notesMaster" Target="notesMasters/notesMaster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handoutMaster" Target="handoutMasters/handout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presProps" Target="pres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 added 4 Oct 2024: Despite multiple extensions on this PWI, support could not be found to move it forward. According to </a:t>
            </a:r>
            <a:r>
              <a:rPr lang="en-US" dirty="0">
                <a:effectLst/>
                <a:latin typeface="Arial" panose="020B0604020202020204" pitchFamily="34" charset="0"/>
              </a:rPr>
              <a:t>ISO/IEC JTC 1/SC 6/WG 1 N 435, the CM will be asked to cancel PWI 11912.</a:t>
            </a:r>
            <a:endParaRPr lang="en-US" dirty="0"/>
          </a:p>
        </p:txBody>
      </p:sp>
      <p:sp>
        <p:nvSpPr>
          <p:cNvPr id="4" name="Header Placeholder 3"/>
          <p:cNvSpPr>
            <a:spLocks noGrp="1"/>
          </p:cNvSpPr>
          <p:nvPr>
            <p:ph type="hdr" sz="quarter"/>
          </p:nvPr>
        </p:nvSpPr>
        <p:spPr/>
        <p:txBody>
          <a:bodyPr/>
          <a:lstStyle/>
          <a:p>
            <a:pPr>
              <a:defRPr/>
            </a:pPr>
            <a:r>
              <a:rPr lang="en-US"/>
              <a:t>doc.: IEEE 802.11-23/1344r03</a:t>
            </a:r>
            <a:endParaRPr lang="en-US" dirty="0"/>
          </a:p>
        </p:txBody>
      </p:sp>
      <p:sp>
        <p:nvSpPr>
          <p:cNvPr id="5" name="Date Placeholder 4"/>
          <p:cNvSpPr>
            <a:spLocks noGrp="1"/>
          </p:cNvSpPr>
          <p:nvPr>
            <p:ph type="dt" idx="1"/>
          </p:nvPr>
        </p:nvSpPr>
        <p:spPr/>
        <p:txBody>
          <a:bodyPr/>
          <a:lstStyle/>
          <a:p>
            <a:pPr>
              <a:defRPr/>
            </a:pPr>
            <a:r>
              <a:rPr lang="en-US"/>
              <a:t>September 2023</a:t>
            </a:r>
            <a:endParaRPr lang="en-US" dirty="0"/>
          </a:p>
        </p:txBody>
      </p:sp>
      <p:sp>
        <p:nvSpPr>
          <p:cNvPr id="6" name="Footer Placeholder 5"/>
          <p:cNvSpPr>
            <a:spLocks noGrp="1"/>
          </p:cNvSpPr>
          <p:nvPr>
            <p:ph type="ftr" sz="quarter" idx="4"/>
          </p:nvPr>
        </p:nvSpPr>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8D10512-F400-46E6-9813-0191A717DA9A}" type="slidenum">
              <a:rPr lang="en-US" smtClean="0"/>
              <a:pPr>
                <a:defRPr/>
              </a:pPr>
              <a:t>208</a:t>
            </a:fld>
            <a:endParaRPr lang="en-US"/>
          </a:p>
        </p:txBody>
      </p:sp>
    </p:spTree>
    <p:extLst>
      <p:ext uri="{BB962C8B-B14F-4D97-AF65-F5344CB8AC3E}">
        <p14:creationId xmlns:p14="http://schemas.microsoft.com/office/powerpoint/2010/main" val="406030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802.ec-24/0229r03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77"/>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e7d5af744db2d1ff9b5d66b270c88ff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4/ec-24-0217-00-JTC1-minutes-of-mixed-mode-meeting-in-september-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3" Type="http://schemas.openxmlformats.org/officeDocument/2006/relationships/hyperlink" Target="https://www.linkedin.com/posts/andrew-myles_80211ax-related-patent-declarations-to-iso-activity-7214463322908188673-NlZl" TargetMode="External"/><Relationship Id="rId2" Type="http://schemas.openxmlformats.org/officeDocument/2006/relationships/hyperlink" Target="https://www.linkedin.com/posts/andrew-myles_iso-needs-to-follow-its-own-iso-patent-policy-activity-7230179230599274496-ArhX" TargetMode="External"/><Relationship Id="rId1" Type="http://schemas.openxmlformats.org/officeDocument/2006/relationships/slideLayout" Target="../slideLayouts/slideLayout1.xml"/><Relationship Id="rId4" Type="http://schemas.openxmlformats.org/officeDocument/2006/relationships/hyperlink" Target="https://www.linkedin.com/posts/andrew-myles_iso-needs-to-act-activity-7204762153566765056-E6i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eDZgoD"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4/11-24-1722-01-0jtc-proposed-letter-to-11ax-patent-holders.docx" TargetMode="External"/><Relationship Id="rId2" Type="http://schemas.openxmlformats.org/officeDocument/2006/relationships/hyperlink" Target="https://mentor.ieee.org/802.11/dcn/24/11-24-1721-00-0jtc-resolving-the-802-11ax-approval-blockage-in-iso.ppt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1103-00-0wng-post-quantum-802-11.ppt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November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7432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12 November 2024 in the PM2 slot in Vancouver, BC, CA</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8288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12 November 2024</a:t>
            </a:r>
            <a:br>
              <a:rPr lang="en-US" sz="1600" b="1" dirty="0">
                <a:latin typeface="+mj-lt"/>
              </a:rPr>
            </a:br>
            <a:r>
              <a:rPr lang="en-US" sz="1600" b="1" dirty="0">
                <a:latin typeface="+mj-lt"/>
              </a:rPr>
              <a:t>@ 4:00 pm (PST)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2530" y="18288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solidFill>
                  <a:srgbClr val="FF0000"/>
                </a:solidFill>
                <a:effectLst/>
                <a:latin typeface="+mj-lt"/>
                <a:hlinkClick r:id="rId3"/>
              </a:rPr>
              <a:t>https://ieeesa.webex.com/ieeesa/j.php?MTID=me7d5af744db2d1ff9b5d66b270c88ff1</a:t>
            </a:r>
            <a:endParaRPr kumimoji="0" lang="en-US" sz="1600" i="0" u="none" strike="noStrike" cap="none" normalizeH="0" baseline="0" dirty="0">
              <a:ln>
                <a:noFill/>
              </a:ln>
              <a:solidFill>
                <a:srgbClr val="FF0000"/>
              </a:solidFill>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2345 946 7539</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solidFill>
                  <a:srgbClr val="FF0000"/>
                </a:solidFill>
                <a:latin typeface="+mj-lt"/>
              </a:rPr>
              <a:t>wireless</a:t>
            </a:r>
            <a:r>
              <a:rPr lang="en-US" sz="1600" dirty="0">
                <a:latin typeface="+mj-lt"/>
              </a:rPr>
              <a:t> (not ‘JTC1’, as it has been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September 2024 (</a:t>
            </a:r>
            <a:r>
              <a:rPr lang="en-AU" dirty="0">
                <a:solidFill>
                  <a:srgbClr val="FF0000"/>
                </a:solidFill>
                <a:hlinkClick r:id="rId3"/>
              </a:rPr>
              <a:t>ec-24/0217r00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November 2024, as documented on slide 11 of ec-24/0229r00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18392705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122</a:t>
            </a:fld>
            <a:endParaRPr lang="en-US"/>
          </a:p>
        </p:txBody>
      </p:sp>
    </p:spTree>
    <p:extLst>
      <p:ext uri="{BB962C8B-B14F-4D97-AF65-F5344CB8AC3E}">
        <p14:creationId xmlns:p14="http://schemas.microsoft.com/office/powerpoint/2010/main" val="36632216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11689304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37395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2024, as documented in </a:t>
            </a:r>
            <a:r>
              <a:rPr lang="en-AU" i="1" dirty="0">
                <a:hlinkClick r:id="rId3"/>
              </a:rPr>
              <a:t>ec-24/0217r00</a:t>
            </a:r>
            <a:r>
              <a:rPr lang="en-AU" i="1" dirty="0"/>
              <a:t>.</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228463028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6768620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83684516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8794734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4268506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14201883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24251679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36761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2024</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participants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participants to contribute to liaisons and other documents relevant to the ISO/IEC JTC 1/SC 6 members</a:t>
            </a:r>
          </a:p>
          <a:p>
            <a:pPr lvl="1">
              <a:spcBef>
                <a:spcPts val="600"/>
              </a:spcBef>
            </a:pPr>
            <a:r>
              <a:rPr lang="en-AU" i="1" dirty="0"/>
              <a:t>Participation in the SC is open to all IEEE 802 participants</a:t>
            </a:r>
          </a:p>
          <a:p>
            <a:pPr marL="1588" lvl="1" indent="0">
              <a:buNone/>
            </a:pPr>
            <a:r>
              <a:rPr lang="en-AU" b="1" dirty="0"/>
              <a:t>… that were reaffirmed by the IEEE 802 LMSC in Mar 2014, July 2018, Nov 2020 &amp; July 2024</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7708579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42232000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3405875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0066286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0292585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530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program managers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41389489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7713177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40662244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8704783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5753137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236521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826055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42521768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15149627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87490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2024 plenary in Montréal, the IEEE 802 LMSC Recording Secretary notified (in N18289) the approval of:</a:t>
            </a:r>
          </a:p>
          <a:p>
            <a:pPr lvl="2"/>
            <a:r>
              <a:rPr lang="en-US" dirty="0">
                <a:effectLst/>
                <a:latin typeface="Arial" panose="020B0604020202020204" pitchFamily="34" charset="0"/>
              </a:rPr>
              <a:t>IEEE 802.3 Power cabling restrictions (PCR) Study Group</a:t>
            </a:r>
          </a:p>
          <a:p>
            <a:pPr lvl="2"/>
            <a:r>
              <a:rPr lang="en-US" dirty="0">
                <a:effectLst/>
                <a:latin typeface="Arial" panose="020B0604020202020204" pitchFamily="34" charset="0"/>
              </a:rPr>
              <a:t>IEEE 802.11 Enhanced Light Communications (ELC) Study Group</a:t>
            </a:r>
            <a:endParaRPr lang="en-AU" i="1"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63293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3270652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14556396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048370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549835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83270670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1147923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7074230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52807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5148318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73529566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0194864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86434475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0571891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498211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2224812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46292715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72944023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80038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106 standards through the PSDO adoption process, with 37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824024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4</a:t>
                      </a:r>
                    </a:p>
                  </a:txBody>
                  <a:tcPr/>
                </a:tc>
                <a:tc>
                  <a:txBody>
                    <a:bodyPr/>
                    <a:lstStyle/>
                    <a:p>
                      <a:pPr algn="ctr"/>
                      <a:r>
                        <a:rPr lang="en-AU" dirty="0"/>
                        <a:t>7</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106</a:t>
                      </a:r>
                    </a:p>
                  </a:txBody>
                  <a:tcPr>
                    <a:lnT w="12700" cap="flat" cmpd="sng" algn="ctr">
                      <a:solidFill>
                        <a:schemeClr val="tx1"/>
                      </a:solidFill>
                      <a:prstDash val="solid"/>
                      <a:round/>
                      <a:headEnd type="none" w="med" len="med"/>
                      <a:tailEnd type="none" w="med" len="med"/>
                    </a:lnT>
                  </a:tcPr>
                </a:tc>
                <a:tc>
                  <a:txBody>
                    <a:bodyPr/>
                    <a:lstStyle/>
                    <a:p>
                      <a:pPr algn="ctr"/>
                      <a:r>
                        <a:rPr lang="en-US" b="1" dirty="0"/>
                        <a:t>31</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0547344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90960923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99963472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92438325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55252743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01100134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42973167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83338930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16926373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4994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39449517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5747003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4687464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8357677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194</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24812210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34313464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395229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5617528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199</a:t>
            </a:fld>
            <a:endParaRPr lang="en-US"/>
          </a:p>
        </p:txBody>
      </p:sp>
    </p:spTree>
    <p:extLst>
      <p:ext uri="{BB962C8B-B14F-4D97-AF65-F5344CB8AC3E}">
        <p14:creationId xmlns:p14="http://schemas.microsoft.com/office/powerpoint/2010/main" val="32599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200</a:t>
            </a:fld>
            <a:endParaRPr lang="en-US"/>
          </a:p>
        </p:txBody>
      </p:sp>
    </p:spTree>
    <p:extLst>
      <p:ext uri="{BB962C8B-B14F-4D97-AF65-F5344CB8AC3E}">
        <p14:creationId xmlns:p14="http://schemas.microsoft.com/office/powerpoint/2010/main" val="123050021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75548279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23423836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203</a:t>
            </a:fld>
            <a:endParaRPr lang="en-US"/>
          </a:p>
        </p:txBody>
      </p:sp>
    </p:spTree>
    <p:extLst>
      <p:ext uri="{BB962C8B-B14F-4D97-AF65-F5344CB8AC3E}">
        <p14:creationId xmlns:p14="http://schemas.microsoft.com/office/powerpoint/2010/main" val="18125879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dirty="0"/>
              <a:t>The convenor (Kingston Zhang - </a:t>
            </a:r>
            <a:r>
              <a:rPr lang="en-AU" dirty="0">
                <a:hlinkClick r:id="rId2"/>
              </a:rPr>
              <a:t>kingston_zhang1999@126.com</a:t>
            </a:r>
            <a:r>
              <a:rPr lang="en-AU" dirty="0"/>
              <a:t>) of ISO/IEC JTC 1/SC 6 AG4 sent the following</a:t>
            </a:r>
          </a:p>
          <a:p>
            <a:pPr lvl="2"/>
            <a:r>
              <a:rPr lang="en-AU" i="1" dirty="0"/>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dirty="0"/>
              <a:t>AG 4 is formed based on the constructive discussions between SC 6 and IEEE on WLAN MCS challenges. In the </a:t>
            </a:r>
            <a:r>
              <a:rPr lang="en-AU" i="1" dirty="0" err="1"/>
              <a:t>ToR</a:t>
            </a:r>
            <a:r>
              <a:rPr lang="en-AU" i="1" dirty="0"/>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dirty="0"/>
              <a:t>See following pages for context</a:t>
            </a:r>
          </a:p>
          <a:p>
            <a:endParaRPr lang="en-AU" dirty="0"/>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204</a:t>
            </a:fld>
            <a:endParaRPr lang="en-US"/>
          </a:p>
        </p:txBody>
      </p:sp>
    </p:spTree>
    <p:extLst>
      <p:ext uri="{BB962C8B-B14F-4D97-AF65-F5344CB8AC3E}">
        <p14:creationId xmlns:p14="http://schemas.microsoft.com/office/powerpoint/2010/main" val="416592176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207</a:t>
            </a:fld>
            <a:endParaRPr lang="en-US"/>
          </a:p>
        </p:txBody>
      </p:sp>
    </p:spTree>
    <p:extLst>
      <p:ext uri="{BB962C8B-B14F-4D97-AF65-F5344CB8AC3E}">
        <p14:creationId xmlns:p14="http://schemas.microsoft.com/office/powerpoint/2010/main" val="9169026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PWI</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a:p>
            <a:r>
              <a:rPr lang="en-US" dirty="0"/>
              <a:t>Ballot</a:t>
            </a:r>
          </a:p>
          <a:p>
            <a:pPr lvl="1"/>
            <a:r>
              <a:rPr lang="en-US" dirty="0"/>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208</a:t>
            </a:fld>
            <a:endParaRPr lang="en-US"/>
          </a:p>
        </p:txBody>
      </p:sp>
    </p:spTree>
    <p:extLst>
      <p:ext uri="{BB962C8B-B14F-4D97-AF65-F5344CB8AC3E}">
        <p14:creationId xmlns:p14="http://schemas.microsoft.com/office/powerpoint/2010/main" val="61132028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209</a:t>
            </a:fld>
            <a:endParaRPr lang="en-US"/>
          </a:p>
        </p:txBody>
      </p:sp>
    </p:spTree>
    <p:extLst>
      <p:ext uri="{BB962C8B-B14F-4D97-AF65-F5344CB8AC3E}">
        <p14:creationId xmlns:p14="http://schemas.microsoft.com/office/powerpoint/2010/main" val="221712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224319498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211</a:t>
            </a:fld>
            <a:endParaRPr lang="en-US"/>
          </a:p>
        </p:txBody>
      </p:sp>
    </p:spTree>
    <p:extLst>
      <p:ext uri="{BB962C8B-B14F-4D97-AF65-F5344CB8AC3E}">
        <p14:creationId xmlns:p14="http://schemas.microsoft.com/office/powerpoint/2010/main" val="318475298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212</a:t>
            </a:fld>
            <a:endParaRPr lang="en-US"/>
          </a:p>
        </p:txBody>
      </p:sp>
    </p:spTree>
    <p:extLst>
      <p:ext uri="{BB962C8B-B14F-4D97-AF65-F5344CB8AC3E}">
        <p14:creationId xmlns:p14="http://schemas.microsoft.com/office/powerpoint/2010/main" val="317247213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213</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46155777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53490340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9199051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41449231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157485499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16221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38697012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53892516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222</a:t>
            </a:fld>
            <a:endParaRPr lang="en-US"/>
          </a:p>
        </p:txBody>
      </p:sp>
    </p:spTree>
    <p:extLst>
      <p:ext uri="{BB962C8B-B14F-4D97-AF65-F5344CB8AC3E}">
        <p14:creationId xmlns:p14="http://schemas.microsoft.com/office/powerpoint/2010/main" val="69223315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223</a:t>
            </a:fld>
            <a:endParaRPr lang="en-US"/>
          </a:p>
        </p:txBody>
      </p:sp>
    </p:spTree>
    <p:extLst>
      <p:ext uri="{BB962C8B-B14F-4D97-AF65-F5344CB8AC3E}">
        <p14:creationId xmlns:p14="http://schemas.microsoft.com/office/powerpoint/2010/main" val="213786215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224</a:t>
            </a:fld>
            <a:endParaRPr lang="en-US"/>
          </a:p>
        </p:txBody>
      </p:sp>
    </p:spTree>
    <p:extLst>
      <p:ext uri="{BB962C8B-B14F-4D97-AF65-F5344CB8AC3E}">
        <p14:creationId xmlns:p14="http://schemas.microsoft.com/office/powerpoint/2010/main" val="203465582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225</a:t>
            </a:fld>
            <a:endParaRPr lang="en-US"/>
          </a:p>
        </p:txBody>
      </p:sp>
    </p:spTree>
    <p:extLst>
      <p:ext uri="{BB962C8B-B14F-4D97-AF65-F5344CB8AC3E}">
        <p14:creationId xmlns:p14="http://schemas.microsoft.com/office/powerpoint/2010/main" val="420373410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226</a:t>
            </a:fld>
            <a:endParaRPr lang="en-US"/>
          </a:p>
        </p:txBody>
      </p:sp>
    </p:spTree>
    <p:extLst>
      <p:ext uri="{BB962C8B-B14F-4D97-AF65-F5344CB8AC3E}">
        <p14:creationId xmlns:p14="http://schemas.microsoft.com/office/powerpoint/2010/main" val="252321105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291642419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407033072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229</a:t>
            </a:fld>
            <a:endParaRPr lang="en-US"/>
          </a:p>
        </p:txBody>
      </p:sp>
    </p:spTree>
    <p:extLst>
      <p:ext uri="{BB962C8B-B14F-4D97-AF65-F5344CB8AC3E}">
        <p14:creationId xmlns:p14="http://schemas.microsoft.com/office/powerpoint/2010/main" val="361495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51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8053180"/>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r h="291598">
                <a:tc>
                  <a:txBody>
                    <a:bodyPr/>
                    <a:lstStyle/>
                    <a:p>
                      <a:r>
                        <a:rPr lang="en-AU" sz="1600" dirty="0">
                          <a:latin typeface="+mj-lt"/>
                          <a:cs typeface="Arial" panose="020B0604020202020204" pitchFamily="34" charset="0"/>
                        </a:rPr>
                        <a:t>802.1Q</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July 2024</a:t>
                      </a:r>
                    </a:p>
                  </a:txBody>
                  <a:tcPr marL="115147" marR="115147"/>
                </a:tc>
                <a:extLst>
                  <a:ext uri="{0D108BD9-81ED-4DB2-BD59-A6C34878D82A}">
                    <a16:rowId xmlns:a16="http://schemas.microsoft.com/office/drawing/2014/main" val="936899684"/>
                  </a:ext>
                </a:extLst>
              </a:tr>
              <a:tr h="291598">
                <a:tc>
                  <a:txBody>
                    <a:bodyPr/>
                    <a:lstStyle/>
                    <a:p>
                      <a:r>
                        <a:rPr lang="en-AU" sz="1600" dirty="0">
                          <a:latin typeface="+mj-lt"/>
                          <a:cs typeface="Arial" panose="020B0604020202020204" pitchFamily="34" charset="0"/>
                        </a:rPr>
                        <a:t>802.1Qcz</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275364278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141813149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407415672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254720545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340670160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05696729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235</a:t>
            </a:fld>
            <a:endParaRPr lang="en-US"/>
          </a:p>
        </p:txBody>
      </p:sp>
    </p:spTree>
    <p:extLst>
      <p:ext uri="{BB962C8B-B14F-4D97-AF65-F5344CB8AC3E}">
        <p14:creationId xmlns:p14="http://schemas.microsoft.com/office/powerpoint/2010/main" val="258123754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149705697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237</a:t>
            </a:fld>
            <a:endParaRPr lang="en-US"/>
          </a:p>
        </p:txBody>
      </p:sp>
    </p:spTree>
    <p:extLst>
      <p:ext uri="{BB962C8B-B14F-4D97-AF65-F5344CB8AC3E}">
        <p14:creationId xmlns:p14="http://schemas.microsoft.com/office/powerpoint/2010/main" val="213057099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205152521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221869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419454600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388500732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1079720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50129115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248</a:t>
            </a:fld>
            <a:endParaRPr lang="en-US"/>
          </a:p>
        </p:txBody>
      </p:sp>
    </p:spTree>
    <p:extLst>
      <p:ext uri="{BB962C8B-B14F-4D97-AF65-F5344CB8AC3E}">
        <p14:creationId xmlns:p14="http://schemas.microsoft.com/office/powerpoint/2010/main" val="428847874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249</a:t>
            </a:fld>
            <a:endParaRPr lang="en-US"/>
          </a:p>
        </p:txBody>
      </p:sp>
    </p:spTree>
    <p:extLst>
      <p:ext uri="{BB962C8B-B14F-4D97-AF65-F5344CB8AC3E}">
        <p14:creationId xmlns:p14="http://schemas.microsoft.com/office/powerpoint/2010/main" val="3568488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250</a:t>
            </a:fld>
            <a:endParaRPr lang="en-US"/>
          </a:p>
        </p:txBody>
      </p:sp>
    </p:spTree>
    <p:extLst>
      <p:ext uri="{BB962C8B-B14F-4D97-AF65-F5344CB8AC3E}">
        <p14:creationId xmlns:p14="http://schemas.microsoft.com/office/powerpoint/2010/main" val="250546853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251</a:t>
            </a:fld>
            <a:endParaRPr lang="en-US"/>
          </a:p>
        </p:txBody>
      </p:sp>
    </p:spTree>
    <p:extLst>
      <p:ext uri="{BB962C8B-B14F-4D97-AF65-F5344CB8AC3E}">
        <p14:creationId xmlns:p14="http://schemas.microsoft.com/office/powerpoint/2010/main" val="332983174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Jung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255291593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253</a:t>
            </a:fld>
            <a:endParaRPr lang="en-US"/>
          </a:p>
        </p:txBody>
      </p:sp>
    </p:spTree>
    <p:extLst>
      <p:ext uri="{BB962C8B-B14F-4D97-AF65-F5344CB8AC3E}">
        <p14:creationId xmlns:p14="http://schemas.microsoft.com/office/powerpoint/2010/main" val="58838219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 (N18276)</a:t>
            </a:r>
          </a:p>
          <a:p>
            <a:pPr marL="365760" indent="-182880">
              <a:spcBef>
                <a:spcPts val="600"/>
              </a:spcBef>
              <a:buFont typeface="Arial" panose="020B0604020202020204" pitchFamily="34" charset="0"/>
              <a:buChar char="•"/>
            </a:pPr>
            <a:r>
              <a:rPr lang="en-AU" sz="1600" b="0" dirty="0"/>
              <a:t>Published as ISO/IEC/IEEE 8802-15-4:2024</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254</a:t>
            </a:fld>
            <a:endParaRPr lang="en-US"/>
          </a:p>
        </p:txBody>
      </p:sp>
    </p:spTree>
    <p:extLst>
      <p:ext uri="{BB962C8B-B14F-4D97-AF65-F5344CB8AC3E}">
        <p14:creationId xmlns:p14="http://schemas.microsoft.com/office/powerpoint/2010/main" val="32308816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255</a:t>
            </a:fld>
            <a:endParaRPr lang="en-US"/>
          </a:p>
        </p:txBody>
      </p:sp>
    </p:spTree>
    <p:extLst>
      <p:ext uri="{BB962C8B-B14F-4D97-AF65-F5344CB8AC3E}">
        <p14:creationId xmlns:p14="http://schemas.microsoft.com/office/powerpoint/2010/main" val="88193495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256</a:t>
            </a:fld>
            <a:endParaRPr lang="en-US"/>
          </a:p>
        </p:txBody>
      </p:sp>
    </p:spTree>
    <p:extLst>
      <p:ext uri="{BB962C8B-B14F-4D97-AF65-F5344CB8AC3E}">
        <p14:creationId xmlns:p14="http://schemas.microsoft.com/office/powerpoint/2010/main" val="155510509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257</a:t>
            </a:fld>
            <a:endParaRPr lang="en-US"/>
          </a:p>
        </p:txBody>
      </p:sp>
    </p:spTree>
    <p:extLst>
      <p:ext uri="{BB962C8B-B14F-4D97-AF65-F5344CB8AC3E}">
        <p14:creationId xmlns:p14="http://schemas.microsoft.com/office/powerpoint/2010/main" val="679754247"/>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258</a:t>
            </a:fld>
            <a:endParaRPr lang="en-US"/>
          </a:p>
        </p:txBody>
      </p:sp>
    </p:spTree>
    <p:extLst>
      <p:ext uri="{BB962C8B-B14F-4D97-AF65-F5344CB8AC3E}">
        <p14:creationId xmlns:p14="http://schemas.microsoft.com/office/powerpoint/2010/main" val="418043670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259</a:t>
            </a:fld>
            <a:endParaRPr lang="en-US"/>
          </a:p>
        </p:txBody>
      </p:sp>
    </p:spTree>
    <p:extLst>
      <p:ext uri="{BB962C8B-B14F-4D97-AF65-F5344CB8AC3E}">
        <p14:creationId xmlns:p14="http://schemas.microsoft.com/office/powerpoint/2010/main" val="1739652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260</a:t>
            </a:fld>
            <a:endParaRPr lang="en-US"/>
          </a:p>
        </p:txBody>
      </p:sp>
    </p:spTree>
    <p:extLst>
      <p:ext uri="{BB962C8B-B14F-4D97-AF65-F5344CB8AC3E}">
        <p14:creationId xmlns:p14="http://schemas.microsoft.com/office/powerpoint/2010/main" val="315626151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261</a:t>
            </a:fld>
            <a:endParaRPr lang="en-US"/>
          </a:p>
        </p:txBody>
      </p:sp>
    </p:spTree>
    <p:extLst>
      <p:ext uri="{BB962C8B-B14F-4D97-AF65-F5344CB8AC3E}">
        <p14:creationId xmlns:p14="http://schemas.microsoft.com/office/powerpoint/2010/main" val="127941327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rgbClr val="00B050"/>
                </a:solidFill>
              </a:rPr>
              <a:t>passed</a:t>
            </a:r>
            <a:r>
              <a:rPr lang="en-AU" dirty="0">
                <a:solidFill>
                  <a:schemeClr val="accent2"/>
                </a:solidFill>
              </a:rPr>
              <a:t>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(N18277)</a:t>
            </a:r>
          </a:p>
          <a:p>
            <a:pPr>
              <a:buFont typeface="Arial" panose="020B0604020202020204" pitchFamily="34" charset="0"/>
              <a:buChar char="•"/>
            </a:pPr>
            <a:r>
              <a:rPr lang="en-AU" b="0" dirty="0"/>
              <a:t>(Aug 2024) IEEE 802.1 comment responses received (N 18290)</a:t>
            </a:r>
          </a:p>
          <a:p>
            <a:pPr>
              <a:buFont typeface="Arial" panose="020B0604020202020204" pitchFamily="34" charset="0"/>
              <a:buChar char="•"/>
            </a:pPr>
            <a:r>
              <a:rPr lang="en-AU" b="0" dirty="0"/>
              <a:t>(Aug 2024) Published as ISO/IEC/IEEE 8802-1Q2024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262</a:t>
            </a:fld>
            <a:endParaRPr lang="en-US" dirty="0"/>
          </a:p>
        </p:txBody>
      </p:sp>
    </p:spTree>
    <p:extLst>
      <p:ext uri="{BB962C8B-B14F-4D97-AF65-F5344CB8AC3E}">
        <p14:creationId xmlns:p14="http://schemas.microsoft.com/office/powerpoint/2010/main" val="4052003076"/>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can be done to advance IEEE 802.11 specifications in ISO/IEC JTC 1/SC 6?</a:t>
            </a:r>
          </a:p>
        </p:txBody>
      </p:sp>
      <p:sp>
        <p:nvSpPr>
          <p:cNvPr id="3" name="Content Placeholder 2"/>
          <p:cNvSpPr>
            <a:spLocks noGrp="1"/>
          </p:cNvSpPr>
          <p:nvPr>
            <p:ph idx="1"/>
          </p:nvPr>
        </p:nvSpPr>
        <p:spPr/>
        <p:txBody>
          <a:bodyPr/>
          <a:lstStyle/>
          <a:p>
            <a:pPr marL="0" indent="0">
              <a:spcBef>
                <a:spcPts val="0"/>
              </a:spcBef>
            </a:pPr>
            <a:r>
              <a:rPr lang="en-AU" b="0" dirty="0"/>
              <a:t>Andrew Myles has been posting on LinkedIn with his thoughts on the topic:</a:t>
            </a:r>
          </a:p>
          <a:p>
            <a:pPr marL="285750" indent="-285750">
              <a:spcBef>
                <a:spcPts val="0"/>
              </a:spcBef>
              <a:buFont typeface="Arial" panose="020B0604020202020204" pitchFamily="34" charset="0"/>
              <a:buChar char="•"/>
            </a:pPr>
            <a:r>
              <a:rPr lang="en-AU" b="0" dirty="0">
                <a:hlinkClick r:id="rId2"/>
              </a:rPr>
              <a:t>ISO needs to follow its own ISO Patent Policy</a:t>
            </a:r>
            <a:r>
              <a:rPr lang="en-AU" b="0" dirty="0"/>
              <a:t> (August 2024)</a:t>
            </a:r>
          </a:p>
          <a:p>
            <a:pPr marL="285750" indent="-285750">
              <a:spcBef>
                <a:spcPts val="0"/>
              </a:spcBef>
              <a:buFont typeface="Arial" panose="020B0604020202020204" pitchFamily="34" charset="0"/>
              <a:buChar char="•"/>
            </a:pPr>
            <a:r>
              <a:rPr lang="en-AU" b="0" dirty="0">
                <a:hlinkClick r:id="rId3"/>
              </a:rPr>
              <a:t>802.11ax related patent declarations to ISO are required!</a:t>
            </a:r>
            <a:r>
              <a:rPr lang="en-AU" b="0" dirty="0"/>
              <a:t> (July 2024)</a:t>
            </a:r>
          </a:p>
          <a:p>
            <a:pPr marL="285750" indent="-285750">
              <a:spcBef>
                <a:spcPts val="0"/>
              </a:spcBef>
              <a:buFont typeface="Arial" panose="020B0604020202020204" pitchFamily="34" charset="0"/>
              <a:buChar char="•"/>
            </a:pPr>
            <a:r>
              <a:rPr lang="en-AU" b="0" dirty="0">
                <a:hlinkClick r:id="rId4"/>
              </a:rPr>
              <a:t>ISO needs to act...</a:t>
            </a:r>
            <a:r>
              <a:rPr lang="en-AU" b="0" dirty="0"/>
              <a:t> (June 2024)</a:t>
            </a:r>
          </a:p>
          <a:p>
            <a:pPr marL="0" indent="0">
              <a:spcBef>
                <a:spcPts val="0"/>
              </a:spcBef>
            </a:pP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263</a:t>
            </a:fld>
            <a:endParaRPr lang="en-US"/>
          </a:p>
        </p:txBody>
      </p:sp>
    </p:spTree>
    <p:extLst>
      <p:ext uri="{BB962C8B-B14F-4D97-AF65-F5344CB8AC3E}">
        <p14:creationId xmlns:p14="http://schemas.microsoft.com/office/powerpoint/2010/main" val="60595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4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353269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12 Nov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Jul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134206004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session in November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a:buFont typeface="Arial" panose="020B0604020202020204" pitchFamily="34" charset="0"/>
              <a:buChar char="•"/>
            </a:pPr>
            <a:r>
              <a:rPr lang="en-US" dirty="0"/>
              <a:t>This meeting is part of the November IEEE 802 plenary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https://cvent.me/eDZgoD</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 LMSC Executive Secretary to have your attendance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38982111"/>
              </p:ext>
            </p:extLst>
          </p:nvPr>
        </p:nvGraphicFramePr>
        <p:xfrm>
          <a:off x="152399" y="1828800"/>
          <a:ext cx="8839199" cy="3911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25 Sep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Feb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03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10 Mar 25</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15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97852275"/>
              </p:ext>
            </p:extLst>
          </p:nvPr>
        </p:nvGraphicFramePr>
        <p:xfrm>
          <a:off x="152399" y="1828800"/>
          <a:ext cx="8839199" cy="2621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31 Dec 2024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Oct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.1Qdy</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Nov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577947352"/>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839426082"/>
                  </a:ext>
                </a:extLst>
              </a:tr>
              <a:tr h="330320">
                <a:tc>
                  <a:txBody>
                    <a:bodyPr/>
                    <a:lstStyle/>
                    <a:p>
                      <a:r>
                        <a:rPr lang="en-AU" sz="1600" dirty="0">
                          <a:latin typeface="+mj-lt"/>
                          <a:cs typeface="Arial" panose="020B0604020202020204" pitchFamily="34" charset="0"/>
                        </a:rPr>
                        <a:t>.1DG</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D4.0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9281745"/>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8802-1CM:2019 – closes 2 December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rgbClr val="00B050"/>
                </a:solidFill>
              </a:rPr>
              <a:t>passed</a:t>
            </a:r>
            <a:endParaRPr lang="en-AU" dirty="0">
              <a:solidFill>
                <a:schemeClr val="accent2"/>
              </a:solidFill>
            </a:endParaRPr>
          </a:p>
          <a:p>
            <a:pPr marL="234950" indent="-234950">
              <a:buFont typeface="Arial" panose="020B0604020202020204" pitchFamily="34" charset="0"/>
              <a:buChar char="•"/>
            </a:pPr>
            <a:r>
              <a:rPr lang="en-AU" b="0" dirty="0"/>
              <a:t>Ballot opened 8 May 2024; closed 25 September 2024</a:t>
            </a:r>
          </a:p>
          <a:p>
            <a:pPr marL="234950" indent="-234950">
              <a:buFont typeface="Arial" panose="020B0604020202020204" pitchFamily="34" charset="0"/>
              <a:buChar char="•"/>
            </a:pPr>
            <a:r>
              <a:rPr lang="en-AU" b="0" dirty="0"/>
              <a:t>Vote was 10/0/8 (Y/N/A) with 1 comment from the China NB (which otherwise abstained)</a:t>
            </a:r>
          </a:p>
          <a:p>
            <a:pPr marL="234950" indent="-234950">
              <a:buFont typeface="Arial" panose="020B0604020202020204" pitchFamily="34" charset="0"/>
              <a:buChar char="•"/>
            </a:pPr>
            <a:r>
              <a:rPr lang="en-AU" b="0" dirty="0"/>
              <a:t>(Oct 2024) Comment response generated for approval in Nov 2024</a:t>
            </a:r>
          </a:p>
          <a:p>
            <a:pPr marL="234950" indent="-234950">
              <a:buFont typeface="Arial" panose="020B0604020202020204" pitchFamily="34" charset="0"/>
              <a:buChar char="•"/>
            </a:pPr>
            <a:r>
              <a:rPr lang="en-AU" b="0" dirty="0"/>
              <a:t>(Nov 2024) To be published as ISO/IEC/IEEE 8802-1Q:2024/</a:t>
            </a:r>
            <a:r>
              <a:rPr lang="en-AU" b="0" dirty="0" err="1"/>
              <a:t>Amd</a:t>
            </a:r>
            <a:r>
              <a:rPr lang="en-AU" b="0" dirty="0"/>
              <a:t> 35</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25 September 24 with a comment from the China NB</a:t>
            </a:r>
          </a:p>
          <a:p>
            <a:pPr>
              <a:buFont typeface="Arial" panose="020B0604020202020204" pitchFamily="34" charset="0"/>
              <a:buChar char="•"/>
            </a:pPr>
            <a:r>
              <a:rPr lang="en-AU" b="0" dirty="0"/>
              <a:t>(Oct 2024) Comment response generated for approval in Nov 2024</a:t>
            </a:r>
          </a:p>
          <a:p>
            <a:pPr>
              <a:buFont typeface="Arial" panose="020B0604020202020204" pitchFamily="34" charset="0"/>
              <a:buChar char="•"/>
            </a:pPr>
            <a:r>
              <a:rPr lang="en-AU" b="0" dirty="0"/>
              <a:t>(Nov 2024) To be published as ISO/IEC/IEEE 8802-1AE:2020/</a:t>
            </a:r>
            <a:r>
              <a:rPr lang="en-AU" b="0" dirty="0" err="1"/>
              <a:t>Amd</a:t>
            </a:r>
            <a:r>
              <a:rPr lang="en-AU" b="0" dirty="0"/>
              <a:t> 4</a:t>
            </a:r>
          </a:p>
          <a:p>
            <a:pPr>
              <a:buFont typeface="Arial" panose="020B0604020202020204" pitchFamily="34" charset="0"/>
              <a:buChar char="•"/>
            </a:pP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approved at July plenary (N 18291)</a:t>
            </a:r>
            <a:endParaRPr lang="en-AU" sz="1600" b="0" dirty="0">
              <a:latin typeface="Arial" panose="020B0604020202020204" pitchFamily="34" charset="0"/>
            </a:endParaRPr>
          </a:p>
          <a:p>
            <a:r>
              <a:rPr lang="en-AU" dirty="0"/>
              <a:t>FDIS ballot: </a:t>
            </a:r>
            <a:r>
              <a:rPr lang="en-AU" dirty="0">
                <a:solidFill>
                  <a:schemeClr val="accent2"/>
                </a:solidFill>
              </a:rPr>
              <a:t>closes 12 Feb 2025</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closes 12 Feb 2025</a:t>
            </a:r>
          </a:p>
          <a:p>
            <a:pPr marL="173038" indent="-173038">
              <a:buFont typeface="Arial" panose="020B0604020202020204" pitchFamily="34" charset="0"/>
              <a:buChar char="•"/>
            </a:pPr>
            <a:r>
              <a:rPr lang="en-AU" b="0" dirty="0"/>
              <a:t>With IEEE 802.1Q-REV-2022 FDIS passed, ballot initiated 25 Sep 2024</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closes 3 Mar 2025</a:t>
            </a:r>
          </a:p>
          <a:p>
            <a:pPr marL="173038" indent="-173038">
              <a:buFont typeface="Arial" panose="020B0604020202020204" pitchFamily="34" charset="0"/>
              <a:buChar char="•"/>
            </a:pPr>
            <a:r>
              <a:rPr lang="en-AU" b="0" dirty="0"/>
              <a:t>(Oct 2024) FDIS ballot initiated</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497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closes 10 Mar 2025</a:t>
            </a:r>
          </a:p>
          <a:p>
            <a:pPr>
              <a:buFont typeface="Arial" panose="020B0604020202020204" pitchFamily="34" charset="0"/>
              <a:buChar char="•"/>
            </a:pPr>
            <a:r>
              <a:rPr lang="en-AU" b="0" dirty="0">
                <a:latin typeface="+mj-lt"/>
              </a:rPr>
              <a:t>(Oct 2024) Ballot opened</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4052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(7 Aug 2024) Passed on a vote of 9/0/9 with no comments. (N 18282)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7931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761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30154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closes 31 Dec 2024</a:t>
            </a:r>
          </a:p>
          <a:p>
            <a:pPr marL="233363" indent="-233363">
              <a:buFont typeface="Arial" panose="020B0604020202020204" pitchFamily="34" charset="0"/>
              <a:buChar char="•"/>
            </a:pPr>
            <a:r>
              <a:rPr lang="en-AU" b="0" dirty="0"/>
              <a:t>(2 Nov 2024) Ballot initiated</a:t>
            </a:r>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4958654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closes 26 October 2024</a:t>
            </a:r>
          </a:p>
          <a:p>
            <a:pPr marL="182880" indent="-182880">
              <a:buFont typeface="Arial" panose="020B0604020202020204" pitchFamily="34" charset="0"/>
              <a:buChar char="•"/>
            </a:pPr>
            <a:r>
              <a:rPr lang="en-AU" b="0" dirty="0"/>
              <a:t>(Jul 2024) Pre-ballot requested</a:t>
            </a:r>
          </a:p>
          <a:p>
            <a:pPr marL="182880" indent="-182880">
              <a:buFont typeface="Arial" panose="020B0604020202020204" pitchFamily="34" charset="0"/>
              <a:buChar char="•"/>
            </a:pPr>
            <a:r>
              <a:rPr lang="en-AU" b="0" dirty="0"/>
              <a:t>(27 Aug 2024) Ballot initiated</a:t>
            </a:r>
          </a:p>
          <a:p>
            <a:pPr marL="182880" indent="-182880">
              <a:buFont typeface="Arial" panose="020B0604020202020204" pitchFamily="34" charset="0"/>
              <a:buChar char="•"/>
            </a:pPr>
            <a:r>
              <a:rPr lang="en-AU" b="0" dirty="0"/>
              <a:t>(10 Oct 2024) Passed: 8-0-10 with the usual IEEE 802.1X comment from the China NB</a:t>
            </a:r>
          </a:p>
          <a:p>
            <a:pPr marL="182880" indent="-182880">
              <a:buFont typeface="Arial" panose="020B0604020202020204" pitchFamily="34" charset="0"/>
              <a:buChar char="•"/>
            </a:pPr>
            <a:r>
              <a:rPr lang="en-AU" b="0" dirty="0"/>
              <a:t>(30 Oct 2024) Initial comment responses available for review; approval expected during Nov 2024 plenary</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076935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chemeClr val="accent2"/>
                </a:solidFill>
              </a:rPr>
              <a:t>in ballot</a:t>
            </a:r>
          </a:p>
          <a:p>
            <a:pPr marL="173038" indent="-173038">
              <a:buFont typeface="Arial" panose="020B0604020202020204" pitchFamily="34" charset="0"/>
              <a:buChar char="•"/>
            </a:pPr>
            <a:r>
              <a:rPr lang="en-AU" b="0" dirty="0"/>
              <a:t>(Mar 2024) EC approved sending for ballot upon publication</a:t>
            </a:r>
          </a:p>
          <a:p>
            <a:pPr marL="173038" indent="-173038">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18327</a:t>
            </a:r>
            <a:r>
              <a:rPr lang="en-US" b="0" i="0" u="none" strike="noStrike" dirty="0">
                <a:solidFill>
                  <a:srgbClr val="000000"/>
                </a:solidFill>
                <a:effectLst/>
                <a:latin typeface="Helvetica" pitchFamily="2" charset="0"/>
              </a:rPr>
              <a:t>)</a:t>
            </a:r>
            <a:endParaRPr lang="en-AU" b="0"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617637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pPr lvl="1"/>
            <a:r>
              <a:rPr lang="en-AU" dirty="0"/>
              <a:t>(Nov 2024) D2.1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686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a:t>
            </a:r>
          </a:p>
          <a:p>
            <a:pPr lvl="1"/>
            <a:r>
              <a:rPr lang="en-AU" dirty="0"/>
              <a:t>(Jun 2024) Sent for information</a:t>
            </a:r>
          </a:p>
          <a:p>
            <a:r>
              <a:rPr lang="en-US" dirty="0"/>
              <a:t>60-day</a:t>
            </a:r>
            <a:r>
              <a:rPr lang="en-AU" dirty="0"/>
              <a:t> pre-ballot: </a:t>
            </a:r>
            <a:r>
              <a:rPr lang="en-AU" dirty="0">
                <a:solidFill>
                  <a:schemeClr val="accent2"/>
                </a:solidFill>
              </a:rPr>
              <a:t>waiting</a:t>
            </a:r>
          </a:p>
          <a:p>
            <a:pPr marL="0" indent="0"/>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151265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(Jul 2024) Awaiting start of SA ballot before sending for information</a:t>
            </a:r>
          </a:p>
          <a:p>
            <a:pPr lvl="1"/>
            <a:r>
              <a:rPr lang="en-AU" dirty="0">
                <a:latin typeface="+mj-lt"/>
              </a:rPr>
              <a:t>(Sept 2024) Draft 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519863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58850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795304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submitted</a:t>
            </a:r>
            <a:r>
              <a:rPr lang="en-AU" dirty="0">
                <a:solidFill>
                  <a:schemeClr val="accent2"/>
                </a:solidFill>
              </a:rPr>
              <a:t>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2">
              <a:spcBef>
                <a:spcPts val="600"/>
              </a:spcBef>
              <a:buFont typeface="Arial" panose="020B0604020202020204" pitchFamily="34" charset="0"/>
              <a:buChar char="•"/>
            </a:pPr>
            <a:r>
              <a:rPr lang="en-US" sz="1400" b="0" dirty="0"/>
              <a:t>Response to ballot comments </a:t>
            </a:r>
            <a:r>
              <a:rPr lang="en-US" sz="1400" dirty="0"/>
              <a:t>posted 26 June 24 (N18270)</a:t>
            </a:r>
            <a:endParaRPr lang="en-US" sz="14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80872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no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064787"/>
              </p:ext>
            </p:extLst>
          </p:nvPr>
        </p:nvGraphicFramePr>
        <p:xfrm>
          <a:off x="190500" y="1916677"/>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endParaRPr lang="en-GB" sz="1600" b="0" dirty="0">
                        <a:solidFill>
                          <a:schemeClr val="tx1"/>
                        </a:solidFill>
                        <a:latin typeface="+mj-lt"/>
                      </a:endParaRPr>
                    </a:p>
                  </a:txBody>
                  <a:tcPr/>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957511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(former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p>
          <a:p>
            <a:pPr marL="0" indent="0">
              <a:spcBef>
                <a:spcPts val="0"/>
              </a:spcBef>
            </a:pPr>
            <a:endParaRPr lang="en-US"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Andrew Myles has put together his thoughts on resolving the IEEE 802.11ax approval blockage in ISO:</a:t>
            </a:r>
          </a:p>
          <a:p>
            <a:pPr marL="0" indent="0">
              <a:spcBef>
                <a:spcPts val="0"/>
              </a:spcBef>
            </a:pPr>
            <a:r>
              <a:rPr lang="en-AU" b="0" dirty="0">
                <a:hlinkClick r:id="rId2"/>
              </a:rPr>
              <a:t>https://mentor.ieee.org/802.11/dcn/24/11-24-1721-00-0jtc-resolving-the-802-11ax-approval-blockage-in-iso.pptx</a:t>
            </a:r>
            <a:endParaRPr lang="en-US" b="0" dirty="0">
              <a:solidFill>
                <a:srgbClr val="000000"/>
              </a:solidFill>
              <a:latin typeface="Aptos" panose="020B0004020202020204" pitchFamily="34" charset="0"/>
            </a:endParaRPr>
          </a:p>
          <a:p>
            <a:pPr marL="0" indent="0">
              <a:spcBef>
                <a:spcPts val="0"/>
              </a:spcBef>
            </a:pPr>
            <a:endParaRPr lang="en-US" b="0" dirty="0">
              <a:solidFill>
                <a:srgbClr val="000000"/>
              </a:solidFill>
              <a:latin typeface="Aptos" panose="020B0004020202020204" pitchFamily="34" charset="0"/>
            </a:endParaRPr>
          </a:p>
          <a:p>
            <a:pPr marL="0" indent="0">
              <a:spcBef>
                <a:spcPts val="0"/>
              </a:spcBef>
            </a:pPr>
            <a:r>
              <a:rPr lang="en-US" b="0" dirty="0">
                <a:solidFill>
                  <a:srgbClr val="000000"/>
                </a:solidFill>
                <a:latin typeface="Aptos" panose="020B0004020202020204" pitchFamily="34" charset="0"/>
              </a:rPr>
              <a:t>And there is an accompanying letter that he would like to see sent to the relevant IEEE 802.11ax patent holders:</a:t>
            </a:r>
          </a:p>
          <a:p>
            <a:pPr marL="0" indent="0">
              <a:spcBef>
                <a:spcPts val="0"/>
              </a:spcBef>
            </a:pPr>
            <a:r>
              <a:rPr lang="en-AU" b="0" dirty="0">
                <a:hlinkClick r:id="rId3"/>
              </a:rPr>
              <a:t>https://mentor.ieee.org/802.11/dcn/24/11-24-1722-01-0jtc-proposed-letter-to-11ax-patent-holders.docx</a:t>
            </a:r>
            <a:endParaRPr lang="en-US" b="0" dirty="0">
              <a:solidFill>
                <a:srgbClr val="000000"/>
              </a:solidFill>
              <a:latin typeface="Aptos" panose="020B0004020202020204" pitchFamily="34" charset="0"/>
            </a:endParaRPr>
          </a:p>
          <a:p>
            <a:pPr marL="0" indent="0">
              <a:spcBef>
                <a:spcPts val="0"/>
              </a:spcBef>
            </a:pPr>
            <a:endParaRPr lang="en-AU" b="0" dirty="0"/>
          </a:p>
          <a:p>
            <a:pPr marL="0" indent="0">
              <a:spcBef>
                <a:spcPts val="0"/>
              </a:spcBef>
            </a:pPr>
            <a:r>
              <a:rPr lang="en-AU" b="0" dirty="0"/>
              <a:t>These subsume the LinkedIn posts that were noted previously.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1519791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7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1591280"/>
              </p:ext>
            </p:extLst>
          </p:nvPr>
        </p:nvGraphicFramePr>
        <p:xfrm>
          <a:off x="152399" y="15240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Nov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r h="271325">
                <a:tc>
                  <a:txBody>
                    <a:bodyPr/>
                    <a:lstStyle/>
                    <a:p>
                      <a:pPr algn="l"/>
                      <a:r>
                        <a:rPr lang="en-AU" sz="1600" b="0" dirty="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80361086"/>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kern="1200" dirty="0">
                          <a:solidFill>
                            <a:schemeClr val="accent2"/>
                          </a:solidFill>
                          <a:latin typeface="+mn-lt"/>
                          <a:ea typeface="+mn-ea"/>
                          <a:cs typeface="Arial" panose="020B0604020202020204" pitchFamily="34" charset="0"/>
                        </a:rPr>
                        <a:t>Std</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154290473"/>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719737466"/>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Sep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95306217"/>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61230196"/>
                  </a:ext>
                </a:extLst>
              </a:tr>
              <a:tr h="271325">
                <a:tc>
                  <a:txBody>
                    <a:bodyPr/>
                    <a:lstStyle/>
                    <a:p>
                      <a:pPr algn="l"/>
                      <a:r>
                        <a:rPr lang="en-AU" sz="1600" b="0" dirty="0">
                          <a:solidFill>
                            <a:schemeClr val="tx1"/>
                          </a:solidFill>
                          <a:latin typeface="+mj-lt"/>
                          <a:cs typeface="Arial" panose="020B0604020202020204" pitchFamily="34" charset="0"/>
                        </a:rPr>
                        <a:t>.4-2024</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967524967"/>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392915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80289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waiting</a:t>
            </a:r>
          </a:p>
          <a:p>
            <a:pPr lvl="1"/>
            <a:r>
              <a:rPr lang="en-US" dirty="0"/>
              <a:t>Awaiting publication by IEEE</a:t>
            </a:r>
          </a:p>
          <a:p>
            <a:r>
              <a:rPr lang="en-US" dirty="0"/>
              <a:t>60-day</a:t>
            </a:r>
            <a:r>
              <a:rPr lang="en-AU" dirty="0"/>
              <a:t> pre-ballot: </a:t>
            </a:r>
            <a:r>
              <a:rPr lang="en-AU" dirty="0">
                <a:solidFill>
                  <a:schemeClr val="accent2"/>
                </a:solidFill>
              </a:rPr>
              <a:t>waiting</a:t>
            </a:r>
          </a:p>
          <a:p>
            <a:pPr lvl="2"/>
            <a:endParaRPr lang="en-AU" dirty="0"/>
          </a:p>
          <a:p>
            <a:r>
              <a:rPr lang="en-AU" dirty="0"/>
              <a:t>FDIS ballot: </a:t>
            </a:r>
            <a:r>
              <a:rPr lang="en-AU" dirty="0">
                <a:solidFill>
                  <a:schemeClr val="accent2"/>
                </a:solidFill>
              </a:rPr>
              <a:t>waiting</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76020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Mar 2024</a:t>
            </a:r>
          </a:p>
          <a:p>
            <a:pPr lvl="1"/>
            <a:r>
              <a:rPr lang="en-US" dirty="0"/>
              <a:t>(May 2023) IEEE 802.15.3 was to be on RevCom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in ballot</a:t>
            </a:r>
          </a:p>
          <a:p>
            <a:pPr marL="182880" indent="-182880">
              <a:buFont typeface="Arial" panose="020B0604020202020204" pitchFamily="34" charset="0"/>
              <a:buChar char="•"/>
            </a:pPr>
            <a:r>
              <a:rPr lang="en-AU" b="0" dirty="0"/>
              <a:t>(June 2024) LMSC authorized submission</a:t>
            </a:r>
          </a:p>
          <a:p>
            <a:pPr marL="182880" indent="-182880">
              <a:buFont typeface="Arial" panose="020B0604020202020204" pitchFamily="34" charset="0"/>
              <a:buChar char="•"/>
            </a:pPr>
            <a:r>
              <a:rPr lang="en-AU" b="0" dirty="0"/>
              <a:t>(Sept 2024) Ballot opened; closes 27 Nov 2024 (N</a:t>
            </a:r>
            <a:r>
              <a:rPr lang="en-US" b="0" i="0" u="none" strike="noStrike" dirty="0">
                <a:solidFill>
                  <a:srgbClr val="000000"/>
                </a:solidFill>
                <a:effectLst/>
              </a:rPr>
              <a:t>18326</a:t>
            </a:r>
            <a:r>
              <a:rPr lang="en-AU" b="0"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652629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Ballot closed 23 July 2024</a:t>
            </a:r>
          </a:p>
          <a:p>
            <a:pPr>
              <a:buFont typeface="Arial" panose="020B0604020202020204" pitchFamily="34" charset="0"/>
              <a:buChar char="•"/>
            </a:pPr>
            <a:r>
              <a:rPr lang="en-AU" b="0" dirty="0"/>
              <a:t>Passed 9/1/7 with 1 comment from the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84394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pPr lvl="1"/>
            <a:r>
              <a:rPr lang="en-AU" dirty="0"/>
              <a:t>(Jun 2024) D7 should have been sent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751114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rgbClr val="00B050"/>
                </a:solidFill>
              </a:rPr>
              <a:t>passed</a:t>
            </a:r>
            <a:endParaRPr lang="en-AU" dirty="0">
              <a:solidFill>
                <a:schemeClr val="accent2"/>
              </a:solidFill>
            </a:endParaRP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sz="1600" b="0" dirty="0"/>
              <a:t>Passed 8 Nov 24 on a vote of 9-1-7 with 1 comment from the China NB</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30112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rgbClr val="00B050"/>
                </a:solidFill>
              </a:rPr>
              <a:t>sent</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RevCom, should be published as IEEE 802.15.13-2023.</a:t>
            </a:r>
          </a:p>
          <a:p>
            <a:pPr lvl="1"/>
            <a:r>
              <a:rPr lang="en-GB" dirty="0">
                <a:latin typeface="Arial" panose="020B0604020202020204" pitchFamily="34" charset="0"/>
              </a:rPr>
              <a:t>(Sep 2024) Submitted for information (N18324)</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935655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A revision is in process</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5567559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4218874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806824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14213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Forwarding IEEE 802.19.1 to JTC 1/SC 6 for information</a:t>
            </a:r>
          </a:p>
        </p:txBody>
      </p:sp>
      <p:sp>
        <p:nvSpPr>
          <p:cNvPr id="3" name="Content Placeholder 2"/>
          <p:cNvSpPr>
            <a:spLocks noGrp="1"/>
          </p:cNvSpPr>
          <p:nvPr>
            <p:ph idx="1"/>
          </p:nvPr>
        </p:nvSpPr>
        <p:spPr/>
        <p:txBody>
          <a:bodyPr/>
          <a:lstStyle/>
          <a:p>
            <a:r>
              <a:rPr lang="en-AU" dirty="0"/>
              <a:t>IEEE 802.19.1-2018 is “</a:t>
            </a:r>
            <a:r>
              <a:rPr lang="en-US" b="1" dirty="0"/>
              <a:t>Wireless Network Coexistence Methods</a:t>
            </a:r>
            <a:r>
              <a:rPr lang="en-AU" dirty="0"/>
              <a:t>”</a:t>
            </a:r>
          </a:p>
          <a:p>
            <a:pPr>
              <a:buFont typeface="Arial" panose="020B0604020202020204" pitchFamily="34" charset="0"/>
              <a:buChar char="•"/>
            </a:pPr>
            <a:r>
              <a:rPr lang="en-AU" b="0" dirty="0"/>
              <a:t>During the July LMSC meeting, it was moved to forward this standard to JTC 1/SC 6 for information</a:t>
            </a:r>
          </a:p>
          <a:p>
            <a:pPr>
              <a:buFont typeface="Arial" panose="020B0604020202020204" pitchFamily="34" charset="0"/>
              <a:buChar char="•"/>
            </a:pPr>
            <a:r>
              <a:rPr lang="en-AU" b="0" dirty="0"/>
              <a:t>However… There is a negative </a:t>
            </a:r>
            <a:r>
              <a:rPr lang="en-AU" b="0" dirty="0" err="1"/>
              <a:t>LoA</a:t>
            </a:r>
            <a:r>
              <a:rPr lang="en-AU" b="0" dirty="0"/>
              <a:t> that pertains to it</a:t>
            </a:r>
          </a:p>
          <a:p>
            <a:pPr>
              <a:buFont typeface="Arial" panose="020B0604020202020204" pitchFamily="34" charset="0"/>
              <a:buChar char="•"/>
            </a:pPr>
            <a:r>
              <a:rPr lang="en-AU" b="0" dirty="0"/>
              <a:t>Forwarding of IEEE 802.19.1 will be held in abeyance. </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1771896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2223022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291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0150213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for Drone Formation Flying Show – Communication Security Requirement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There was a PWI brought up for drone formation flying show communication security requirements.</a:t>
            </a:r>
          </a:p>
          <a:p>
            <a:pPr lvl="1"/>
            <a:r>
              <a:rPr lang="en-US" dirty="0"/>
              <a:t>Approval of a liaison with IEEE COM/SDB </a:t>
            </a:r>
            <a:r>
              <a:rPr lang="en-US" dirty="0" err="1"/>
              <a:t>AerCom</a:t>
            </a:r>
            <a:r>
              <a:rPr lang="en-US" dirty="0"/>
              <a:t> has now passed a CIB by a vote of 6/0/12. Dr. Hyun-Kook </a:t>
            </a:r>
            <a:r>
              <a:rPr lang="en-US" dirty="0" err="1"/>
              <a:t>Kahng</a:t>
            </a:r>
            <a:r>
              <a:rPr lang="en-US" dirty="0"/>
              <a:t> (South Korea) will be the liaison representative. (N 18281)</a:t>
            </a:r>
          </a:p>
          <a:p>
            <a:pPr lvl="1"/>
            <a:r>
              <a:rPr lang="en-US" dirty="0"/>
              <a:t>Updated PWI presentation (1 N 422) from China NB indicates an interest in working in parallel with IEEE </a:t>
            </a:r>
            <a:r>
              <a:rPr lang="en-US" dirty="0" err="1"/>
              <a:t>AerCom</a:t>
            </a:r>
            <a:r>
              <a:rPr lang="en-US" dirty="0"/>
              <a:t> – the same principals are proposing a very similar PAR (P1937.15) in COM/</a:t>
            </a:r>
            <a:r>
              <a:rPr lang="en-US" dirty="0" err="1"/>
              <a:t>AerCom</a:t>
            </a:r>
            <a:r>
              <a:rPr lang="en-US" dirty="0"/>
              <a:t>-SC/COM/Aer-Com-SC/CSRDFFLS).</a:t>
            </a:r>
          </a:p>
          <a:p>
            <a:pPr lvl="1"/>
            <a:r>
              <a:rPr lang="en-US" dirty="0"/>
              <a:t>No action on IEEE 802, however with IEEE 802.11 sometimes used for drone control, we should pay attention to the future work on this topic.</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0614814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FYI: Liaison to JTC 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a:xfrm>
            <a:off x="653265" y="1371600"/>
            <a:ext cx="7772400" cy="4114800"/>
          </a:xfrm>
        </p:spPr>
        <p:txBody>
          <a:bodyPr/>
          <a:lstStyle/>
          <a:p>
            <a:pPr lvl="1"/>
            <a:r>
              <a:rPr lang="en-US" dirty="0"/>
              <a:t>JTC 1/WG 14 (Quantum Information Technology) has been shut down.</a:t>
            </a:r>
          </a:p>
          <a:p>
            <a:pPr lvl="1"/>
            <a:r>
              <a:rPr lang="en-US" dirty="0"/>
              <a:t>JTC 3 (Quantum Technologies) has been created.</a:t>
            </a:r>
          </a:p>
          <a:p>
            <a:pPr lvl="1"/>
            <a:r>
              <a:rPr lang="en-US" dirty="0"/>
              <a:t>The convenor of JTC 1/WG 14 is appointed as the liaison to JTC 3.</a:t>
            </a:r>
          </a:p>
          <a:p>
            <a:pPr lvl="1"/>
            <a:r>
              <a:rPr lang="en-US" dirty="0"/>
              <a:t>SC 6’s liaison to JTC 1/WG 14 was ended, with no further action to be taken.</a:t>
            </a:r>
          </a:p>
          <a:p>
            <a:pPr lvl="1"/>
            <a:r>
              <a:rPr lang="en-US" dirty="0"/>
              <a:t>Now SC 6/AG 4 has reconsidered this and decided that they would like SC 6 to name </a:t>
            </a:r>
            <a:r>
              <a:rPr lang="en-US" dirty="0" err="1"/>
              <a:t>Zhenhai</a:t>
            </a:r>
            <a:r>
              <a:rPr lang="en-US" dirty="0"/>
              <a:t> Huang (China/IWNCOMM) as liaison to JTC 3. Because modulation.</a:t>
            </a:r>
          </a:p>
          <a:p>
            <a:pPr lvl="1"/>
            <a:r>
              <a:rPr lang="en-US" dirty="0"/>
              <a:t>IEEE 802 has not taken much action on quantum technologies to date, although IEEE 802.11 WNG heard a presentation on post-quantum 802.11 (</a:t>
            </a:r>
            <a:r>
              <a:rPr lang="en-US" dirty="0">
                <a:hlinkClick r:id="rId2"/>
              </a:rPr>
              <a:t>11-24-/1103r00</a:t>
            </a:r>
            <a:r>
              <a:rPr lang="en-US" dirty="0"/>
              <a:t>).</a:t>
            </a:r>
          </a:p>
          <a:p>
            <a:pPr lvl="1"/>
            <a:r>
              <a:rPr lang="en-US" dirty="0">
                <a:effectLst/>
                <a:latin typeface="Arial" panose="020B0604020202020204" pitchFamily="34" charset="0"/>
              </a:rPr>
              <a:t>China NB is asking to work on Guidelines for designing Communication Security Protocols in the context of Migration to Post Quantum cryptography (GD-CSP) (1 N 425)</a:t>
            </a:r>
          </a:p>
          <a:p>
            <a:pPr lvl="1"/>
            <a:r>
              <a:rPr lang="en-US" dirty="0">
                <a:latin typeface="Arial" panose="020B0604020202020204" pitchFamily="34" charset="0"/>
              </a:rPr>
              <a:t>Should IEEE 802 take a position on any of this?</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1368385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proposes to hold a plenary meeting in June 2025 in London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2-6 June 2025</a:t>
            </a:r>
          </a:p>
          <a:p>
            <a:r>
              <a:rPr lang="en-AU" dirty="0"/>
              <a:t>Location</a:t>
            </a:r>
          </a:p>
          <a:p>
            <a:pPr lvl="1"/>
            <a:r>
              <a:rPr lang="en-AU" dirty="0"/>
              <a:t>BSI, London, UK</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TBD: WG 1 calling notice</a:t>
            </a:r>
          </a:p>
          <a:p>
            <a:pPr lvl="1"/>
            <a:r>
              <a:rPr lang="en-AU" sz="1800" kern="0" dirty="0"/>
              <a:t>TBD: Proposals for new WG1 agenda items / Proposals for the addition of new WG1 work item proposals</a:t>
            </a:r>
          </a:p>
          <a:p>
            <a:pPr lvl="1"/>
            <a:r>
              <a:rPr lang="en-AU" sz="1800" kern="0" dirty="0"/>
              <a:t>TBD: Contributions on existing WG1 agenda items and submitted documents</a:t>
            </a:r>
          </a:p>
          <a:p>
            <a:pPr lvl="1"/>
            <a:r>
              <a:rPr lang="en-AU" sz="1800" kern="0" dirty="0"/>
              <a:t>TBD: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was an election SC plenary for a new JTC 1/SC 6 Chair during the October 2024 plenary.</a:t>
            </a:r>
          </a:p>
          <a:p>
            <a:pPr lvl="1"/>
            <a:r>
              <a:rPr lang="en-AU" dirty="0"/>
              <a:t>South Korea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 and he was elected to replace longtime chair </a:t>
            </a:r>
            <a:r>
              <a:rPr lang="en-US" dirty="0"/>
              <a:t>Dr. Hyun Kook </a:t>
            </a:r>
            <a:r>
              <a:rPr lang="en-US" dirty="0" err="1"/>
              <a:t>Kahng</a:t>
            </a:r>
            <a:r>
              <a:rPr lang="en-US" dirty="0"/>
              <a:t>.</a:t>
            </a:r>
            <a:endParaRPr lang="en-US" dirty="0">
              <a:effectLst/>
              <a:latin typeface="Arial" panose="020B0604020202020204" pitchFamily="34" charset="0"/>
            </a:endParaRPr>
          </a:p>
          <a:p>
            <a:pPr lvl="1"/>
            <a:r>
              <a:rPr lang="en-US" dirty="0">
                <a:latin typeface="Arial" panose="020B0604020202020204" pitchFamily="34" charset="0"/>
              </a:rPr>
              <a:t>Kang is currently the convenor of JTC 1/SC 6/WG 7 and has been so for 20 years. He will </a:t>
            </a:r>
            <a:r>
              <a:rPr lang="en-US">
                <a:latin typeface="Arial" panose="020B0604020202020204" pitchFamily="34" charset="0"/>
              </a:rPr>
              <a:t>retain this position as well.</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735417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June 2025</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979580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931243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2331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176505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285234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27902</Words>
  <Application>Microsoft Macintosh PowerPoint</Application>
  <PresentationFormat>On-screen Show (4:3)</PresentationFormat>
  <Paragraphs>3792</Paragraphs>
  <Slides>263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263</vt:i4>
      </vt:variant>
    </vt:vector>
  </HeadingPairs>
  <TitlesOfParts>
    <vt:vector size="271" baseType="lpstr">
      <vt:lpstr>Aptos</vt:lpstr>
      <vt:lpstr>Arial</vt:lpstr>
      <vt:lpstr>Calibri</vt:lpstr>
      <vt:lpstr>Helvetica</vt:lpstr>
      <vt:lpstr>Times New Roman</vt:lpstr>
      <vt:lpstr>Wingdings</vt:lpstr>
      <vt:lpstr>802-11-Submission</vt:lpstr>
      <vt:lpstr>Acrobat Document</vt:lpstr>
      <vt:lpstr>IEEE 802 JTC1 Standing Committee November 2024 agenda (mixed mode)</vt:lpstr>
      <vt:lpstr>This document will be used to provide information for any IEEE 802 JTC1 SC meetings in November 2024</vt:lpstr>
      <vt:lpstr>Registration is required for the IEEE 802 JTC1 SC session in November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12 November 2024 in the PM2 slot in Vancouver, BC, CA</vt:lpstr>
      <vt:lpstr>The IEEE 802 JTC1 SC regular meeting has a high-level list of agenda items to be considered</vt:lpstr>
      <vt:lpstr>The IEEE 802 JTC1 SC will consider approving its agenda</vt:lpstr>
      <vt:lpstr>The IEEE 802 JTC1 SC will consider approval of the minutes of its September 2024 meeting</vt:lpstr>
      <vt:lpstr>The goals of the IEEE 802 JTC1 SC were reaffirmed by the IEEE 802 EC in July 2024</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106 standards through the PSDO adoption process, with 37 in-process</vt:lpstr>
      <vt:lpstr>IEEE 802.1 WG has sent 51 standards completely through the PSDO adoption process</vt:lpstr>
      <vt:lpstr>IEEE 802.1 WG has sent 51 standards completely through the PSDO adoption process</vt:lpstr>
      <vt:lpstr>IEEE 802.1 WG has sent 51 standards completely through the PSDO adoption process</vt:lpstr>
      <vt:lpstr>IEEE 802.1 WG has sent 51 standards completely through the PSDO adoption process</vt:lpstr>
      <vt:lpstr>IEEE 802.1 WG has sent 51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4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15 standards in the pipeline for adoption under the PSDO</vt:lpstr>
      <vt:lpstr>IEEE 802.1 has 15 standards in the pipeline for adoption under the PSDO</vt:lpstr>
      <vt:lpstr>IEEE 802.1 WG has a number of regular participants in IEEE 802 JTC1 SC activities</vt:lpstr>
      <vt:lpstr>Systematic review of ISO versions of IEEE 802.1 standards</vt:lpstr>
      <vt:lpstr>Bridges &amp; Bridged Networks: Congestion Isolation IEEE 802.1Qcz</vt:lpstr>
      <vt:lpstr>MAC Privacy Protection IEEE 802.1AEdk D2.1</vt:lpstr>
      <vt:lpstr>YANG Data Model for Ethertypes IEEE 802f </vt:lpstr>
      <vt:lpstr>YANG Data Models for Scheduled Traffic, Frame Preemption, Per-Stream Filtering &amp; Policing IEEE 802.1Qcw</vt:lpstr>
      <vt:lpstr>Automatic Attachment to Provider Backbone Bridging (PBB) services IEEE 802.1Qcj</vt:lpstr>
      <vt:lpstr>Timing and Synchronization for Time-Sensitive Applications Amendment: Inclusive Terminology IEEE 802.1ASdr</vt:lpstr>
      <vt:lpstr>Automatic Attachment to Provider Backbone Bridging (PBB) services IEEE 802.1CS-2020/Cor-1</vt:lpstr>
      <vt:lpstr>Quality of Service Provision by Network Systems IEEE 802.1DC</vt:lpstr>
      <vt:lpstr>Hot Standby IEEE 802.1ASdm</vt:lpstr>
      <vt:lpstr>Timing and Synchronization for Time-Sensitive Applications: YANG Data Model IEEE 802.1ASdn</vt:lpstr>
      <vt:lpstr>Configuration Enhancements for Time-Sensitive Networking IEEE 802.1Qdj</vt:lpstr>
      <vt:lpstr>YANG Data Models for the Credit-Based Shaper  IEEE 802.1Qdx</vt:lpstr>
      <vt:lpstr>YANG for the Multiple Spanning Tree Protocol  IEEE 802.1Qdy</vt:lpstr>
      <vt:lpstr>Overview and Architecture IEEE 802-REVc</vt:lpstr>
      <vt:lpstr>TSN Profile for Automotive IEEE 802.1DG</vt:lpstr>
      <vt:lpstr>IEEE 802.3 has 1 standard in the pipeline for adoption under the PSDO process and 7 awaiting submission</vt:lpstr>
      <vt:lpstr>IEEE 802.3 WG has a number of regular participants in IEEE 802 JTC1 SC activities</vt:lpstr>
      <vt:lpstr>IEEE 802.3-REV</vt:lpstr>
      <vt:lpstr>IEEE 802.11 has no standards in the pipeline for adoption under the PSDO</vt:lpstr>
      <vt:lpstr>IEEE 802.11 WG has a number of regular participants in IEEE 802 JTC1 SC activities</vt:lpstr>
      <vt:lpstr>IEEE 802.11 amendments are no longer being submitted to ISO/IEC JTC 1/SC 6 nor are any existing submission being processed further</vt:lpstr>
      <vt:lpstr>IEEE 802.15 WG has 7 standards in the pipeline for adoption under the PSDO</vt:lpstr>
      <vt:lpstr>IEEE 802.15 WG has a number of regular participants in IEEE 802 JTC1 SC activities</vt:lpstr>
      <vt:lpstr>Low-rate wireless networks  IEEE 802.15.4-2024</vt:lpstr>
      <vt:lpstr>High data rate wireless multi-media networks IEEE 802.15.3-2023</vt:lpstr>
      <vt:lpstr>Short-range optical wireless communications  IEEE 802.15.7-2018 </vt:lpstr>
      <vt:lpstr>Higher rate, longer range optical camera communications IEEE 802.15.7a </vt:lpstr>
      <vt:lpstr>Transport of key management protocol (KMP) datagrams  IEEE 802.15.9-2021</vt:lpstr>
      <vt:lpstr>Multi Gigabit/sec Optical Wireless Communication IEEE 802.15.13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Forwarding IEEE 802.19.1 to JTC 1/SC 6 for information</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for Drone Formation Flying Show – Communication Security Requirement</vt:lpstr>
      <vt:lpstr>FYI: Liaison to JTC 3</vt:lpstr>
      <vt:lpstr>SC 6 proposes to hold a plenary meeting in June 2025 in London</vt:lpstr>
      <vt:lpstr>JTC 1/SC 6 Chair election</vt:lpstr>
      <vt:lpstr>The JTC1 SC chair will develop a liaison report for the SC 6 plenary meeting in June 2025</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IEEE 802.11 has 7 standards in the pipeline for adoption under the PSDO and 7 awaiting submission</vt:lpstr>
      <vt:lpstr>IEEE 802.11 has 7 standards in the pipeline for adoption under the PSDO and 7 awaiting submission (continued)</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lpstr>PWI Proposal on WLAN Network Slicing Technology Specification</vt:lpstr>
      <vt:lpstr>ISO/IEC JTC 1/SC 6 has a new Committee Manager as of July 2019</vt:lpstr>
      <vt:lpstr>ISO/IEC JTC1 has changed the rules so that “experts” rather than “NBs” participate in WGs</vt:lpstr>
      <vt:lpstr>Low-rate wireless networks  IEEE 802.15.4-2020 5-month FDIS ballot closed in July 2024</vt:lpstr>
      <vt:lpstr>Extension to low-energy critical infrastructure monitoring PHY IEEE 802.15.4w-2020</vt:lpstr>
      <vt:lpstr>AES-256 encryption &amp; security extensions IEEE 802.15.4y-2021</vt:lpstr>
      <vt:lpstr>Enhanced UWB PHYs &amp; associated ranging techniques IEEE 802.15.4z-2020</vt:lpstr>
      <vt:lpstr>Higher data rate extension to Smart Utility Network FSK PHY IEEE 802.15.4aa-2022</vt:lpstr>
      <vt:lpstr>100 Gb/s wireless switched point-to-point physical layer IEEE 802.15.3d-2017 </vt:lpstr>
      <vt:lpstr>High-rate close proximity point-to-point communications  IEEE 802.15.3e-2017 </vt:lpstr>
      <vt:lpstr>Extending the PHY for mmWave to operate from 57.0 GHz to 71 GHz IEEE 802.15.3f-2017</vt:lpstr>
      <vt:lpstr>Bridges &amp; Bridged Networks IEEE 802.1Q-REV-2022</vt:lpstr>
      <vt:lpstr>What can be done to advance IEEE 802.11 specifications in ISO/IEC JTC 1/SC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2024-11-09T21:22:28Z</dcterms:modified>
</cp:coreProperties>
</file>