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INBmBrL3EXKYKg8pmoYtPvP9d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0AFE3-B7AC-435A-8764-7C7BB352FC64}" v="3" dt="2024-09-07T22:20:29.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02" y="4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A4A0AFE3-B7AC-435A-8764-7C7BB352FC64}"/>
    <pc:docChg chg="modSld">
      <pc:chgData name="Jon Rosdahl" userId="2820f357-2dd4-4127-8713-e0bfde0fd756" providerId="ADAL" clId="{A4A0AFE3-B7AC-435A-8764-7C7BB352FC64}" dt="2024-09-07T22:22:09.840" v="96" actId="13926"/>
      <pc:docMkLst>
        <pc:docMk/>
      </pc:docMkLst>
      <pc:sldChg chg="modSp mod">
        <pc:chgData name="Jon Rosdahl" userId="2820f357-2dd4-4127-8713-e0bfde0fd756" providerId="ADAL" clId="{A4A0AFE3-B7AC-435A-8764-7C7BB352FC64}" dt="2024-09-07T22:17:13.931" v="93" actId="14100"/>
        <pc:sldMkLst>
          <pc:docMk/>
          <pc:sldMk cId="0" sldId="260"/>
        </pc:sldMkLst>
        <pc:spChg chg="mod">
          <ac:chgData name="Jon Rosdahl" userId="2820f357-2dd4-4127-8713-e0bfde0fd756" providerId="ADAL" clId="{A4A0AFE3-B7AC-435A-8764-7C7BB352FC64}" dt="2024-09-07T22:17:13.931" v="93" actId="14100"/>
          <ac:spMkLst>
            <pc:docMk/>
            <pc:sldMk cId="0" sldId="260"/>
            <ac:spMk id="99" creationId="{00000000-0000-0000-0000-000000000000}"/>
          </ac:spMkLst>
        </pc:spChg>
      </pc:sldChg>
      <pc:sldChg chg="modSp mod">
        <pc:chgData name="Jon Rosdahl" userId="2820f357-2dd4-4127-8713-e0bfde0fd756" providerId="ADAL" clId="{A4A0AFE3-B7AC-435A-8764-7C7BB352FC64}" dt="2024-09-07T22:22:09.840" v="96" actId="13926"/>
        <pc:sldMkLst>
          <pc:docMk/>
          <pc:sldMk cId="0" sldId="261"/>
        </pc:sldMkLst>
        <pc:spChg chg="mod">
          <ac:chgData name="Jon Rosdahl" userId="2820f357-2dd4-4127-8713-e0bfde0fd756" providerId="ADAL" clId="{A4A0AFE3-B7AC-435A-8764-7C7BB352FC64}" dt="2024-09-07T22:15:18.593" v="69" actId="255"/>
          <ac:spMkLst>
            <pc:docMk/>
            <pc:sldMk cId="0" sldId="261"/>
            <ac:spMk id="105" creationId="{00000000-0000-0000-0000-000000000000}"/>
          </ac:spMkLst>
        </pc:spChg>
        <pc:spChg chg="mod">
          <ac:chgData name="Jon Rosdahl" userId="2820f357-2dd4-4127-8713-e0bfde0fd756" providerId="ADAL" clId="{A4A0AFE3-B7AC-435A-8764-7C7BB352FC64}" dt="2024-09-07T22:22:09.840" v="96" actId="13926"/>
          <ac:spMkLst>
            <pc:docMk/>
            <pc:sldMk cId="0" sldId="261"/>
            <ac:spMk id="106" creationId="{00000000-0000-0000-0000-000000000000}"/>
          </ac:spMkLst>
        </pc:spChg>
      </pc:sldChg>
      <pc:sldChg chg="modSp mod">
        <pc:chgData name="Jon Rosdahl" userId="2820f357-2dd4-4127-8713-e0bfde0fd756" providerId="ADAL" clId="{A4A0AFE3-B7AC-435A-8764-7C7BB352FC64}" dt="2024-09-07T22:18:20.392" v="94" actId="1076"/>
        <pc:sldMkLst>
          <pc:docMk/>
          <pc:sldMk cId="0" sldId="266"/>
        </pc:sldMkLst>
        <pc:spChg chg="mod">
          <ac:chgData name="Jon Rosdahl" userId="2820f357-2dd4-4127-8713-e0bfde0fd756" providerId="ADAL" clId="{A4A0AFE3-B7AC-435A-8764-7C7BB352FC64}" dt="2024-09-07T22:18:20.392" v="94" actId="1076"/>
          <ac:spMkLst>
            <pc:docMk/>
            <pc:sldMk cId="0" sldId="266"/>
            <ac:spMk id="1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d236d88e7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d236d88e7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3"/>
          <p:cNvSpPr/>
          <p:nvPr/>
        </p:nvSpPr>
        <p:spPr>
          <a:xfrm flipH="1">
            <a:off x="8246400" y="4245875"/>
            <a:ext cx="897600" cy="897600"/>
          </a:xfrm>
          <a:prstGeom prst="round1Rect">
            <a:avLst>
              <a:gd name="adj" fmla="val 16667"/>
            </a:avLst>
          </a:prstGeom>
          <a:solidFill>
            <a:schemeClr val="lt1">
              <a:alpha val="6156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1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22"/>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0" name="Google Shape;60;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1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14"/>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1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2" name="Google Shape;32;p1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16"/>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16"/>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38" name="Google Shape;38;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41" name="Google Shape;41;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44" name="Google Shape;44;p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20"/>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0"/>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9" name="Google Shape;49;p20"/>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airports.hawaii.gov/koa/getting-to-from/driving-directions/" TargetMode="External"/><Relationship Id="rId3" Type="http://schemas.openxmlformats.org/officeDocument/2006/relationships/hyperlink" Target="http://qr.hwvhub.com/hwvdirectory" TargetMode="External"/><Relationship Id="rId7" Type="http://schemas.openxmlformats.org/officeDocument/2006/relationships/hyperlink" Target="https://airports.hawaii.gov/koa/fligh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airports.hawaii.gov/koa/" TargetMode="External"/><Relationship Id="rId11" Type="http://schemas.openxmlformats.org/officeDocument/2006/relationships/hyperlink" Target="https://bigislandguide.com/destinations/kohala" TargetMode="External"/><Relationship Id="rId5" Type="http://schemas.openxmlformats.org/officeDocument/2006/relationships/hyperlink" Target="https://www.timeanddate.com/worldclock/meeting.html" TargetMode="External"/><Relationship Id="rId10" Type="http://schemas.openxmlformats.org/officeDocument/2006/relationships/hyperlink" Target="https://airports.hawaii.gov/koa/getting-to-from/ground-transportation/car-rentals/" TargetMode="External"/><Relationship Id="rId4" Type="http://schemas.openxmlformats.org/officeDocument/2006/relationships/hyperlink" Target="https://www.accuweather.com/en/us/waikoloa/96738/weather-forecast/2203929?city=waikoloa" TargetMode="External"/><Relationship Id="rId9" Type="http://schemas.openxmlformats.org/officeDocument/2006/relationships/hyperlink" Target="https://airports.hawaii.gov/koa/getting-to-from/ground-transportation/speedishuttl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aikoloadental.com" TargetMode="External"/><Relationship Id="rId3" Type="http://schemas.openxmlformats.org/officeDocument/2006/relationships/hyperlink" Target="https://www.islandgourmethawaii.com/waikoloa/" TargetMode="External"/><Relationship Id="rId7" Type="http://schemas.openxmlformats.org/officeDocument/2006/relationships/hyperlink" Target="http://www.kohalacoasturgentcar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waikoloaplaza.com/directory" TargetMode="External"/><Relationship Id="rId5" Type="http://schemas.openxmlformats.org/officeDocument/2006/relationships/hyperlink" Target="https://www.queensmarketplace.com" TargetMode="External"/><Relationship Id="rId4" Type="http://schemas.openxmlformats.org/officeDocument/2006/relationships/hyperlink" Target="https://kingsshops.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vent.me/eDZgoD"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mailto:802info@facetoface-events.com" TargetMode="External"/><Relationship Id="rId5" Type="http://schemas.openxmlformats.org/officeDocument/2006/relationships/hyperlink" Target="https://cvent.me/b4gDOa" TargetMode="External"/><Relationship Id="rId4" Type="http://schemas.openxmlformats.org/officeDocument/2006/relationships/hyperlink" Target="https://custom.cvent.com/0707819E120748FC8466F12D28B2B70E/files/925ddb2c4a60489aa7143dd024d53dbd.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ick@linespe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vent.me/3kMOB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eeesa.webex.com/ieeesa/j.php?MTID=ma730979523f5a87455bdc0f5850ddfd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eee802.org/802tele_calendar.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cvent.me/3kMOBK"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a:t>September 2024 IEEE 802 Wireless Interim Session</a:t>
            </a:r>
            <a:endParaRPr/>
          </a:p>
        </p:txBody>
      </p:sp>
      <p:sp>
        <p:nvSpPr>
          <p:cNvPr id="68" name="Google Shape;68;p1"/>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400"/>
              <a:t>Event Summary and Important Information</a:t>
            </a:r>
            <a:endParaRPr sz="2400"/>
          </a:p>
        </p:txBody>
      </p:sp>
      <p:sp>
        <p:nvSpPr>
          <p:cNvPr id="69" name="Google Shape;69;p1"/>
          <p:cNvSpPr txBox="1"/>
          <p:nvPr/>
        </p:nvSpPr>
        <p:spPr>
          <a:xfrm>
            <a:off x="490375" y="4260825"/>
            <a:ext cx="627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Roboto"/>
                <a:ea typeface="Roboto"/>
                <a:cs typeface="Roboto"/>
                <a:sym typeface="Roboto"/>
              </a:rPr>
              <a:t>Prepared By: Face to Face Events, </a:t>
            </a:r>
            <a:r>
              <a:rPr lang="en">
                <a:solidFill>
                  <a:schemeClr val="lt1"/>
                </a:solidFill>
                <a:latin typeface="Roboto"/>
                <a:ea typeface="Roboto"/>
                <a:cs typeface="Roboto"/>
                <a:sym typeface="Roboto"/>
              </a:rPr>
              <a:t>September 4, </a:t>
            </a:r>
            <a:r>
              <a:rPr lang="en" sz="1400" b="0" i="0" u="none" strike="noStrike" cap="none">
                <a:solidFill>
                  <a:schemeClr val="lt1"/>
                </a:solidFill>
                <a:latin typeface="Roboto"/>
                <a:ea typeface="Roboto"/>
                <a:cs typeface="Roboto"/>
                <a:sym typeface="Roboto"/>
              </a:rPr>
              <a:t> 2024</a:t>
            </a:r>
            <a:endParaRPr sz="1400" b="0" i="0" u="none" strike="noStrike" cap="none">
              <a:solidFill>
                <a:schemeClr val="lt1"/>
              </a:solidFill>
              <a:latin typeface="Roboto"/>
              <a:ea typeface="Roboto"/>
              <a:cs typeface="Roboto"/>
              <a:sym typeface="Roboto"/>
            </a:endParaRPr>
          </a:p>
        </p:txBody>
      </p:sp>
      <p:sp>
        <p:nvSpPr>
          <p:cNvPr id="70" name="Google Shape;70;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Wireless Networking Social</a:t>
            </a:r>
            <a:endParaRPr sz="2900" b="1" i="1"/>
          </a:p>
          <a:p>
            <a:pPr marL="0" lvl="0" indent="0" algn="ctr" rtl="0">
              <a:lnSpc>
                <a:spcPct val="100000"/>
              </a:lnSpc>
              <a:spcBef>
                <a:spcPts val="0"/>
              </a:spcBef>
              <a:spcAft>
                <a:spcPts val="0"/>
              </a:spcAft>
              <a:buSzPts val="3200"/>
              <a:buNone/>
            </a:pPr>
            <a:endParaRPr sz="1800" b="1" i="1"/>
          </a:p>
          <a:p>
            <a:pPr marL="0" lvl="0" indent="0" algn="ctr" rtl="0">
              <a:lnSpc>
                <a:spcPct val="100000"/>
              </a:lnSpc>
              <a:spcBef>
                <a:spcPts val="0"/>
              </a:spcBef>
              <a:spcAft>
                <a:spcPts val="0"/>
              </a:spcAft>
              <a:buSzPts val="3200"/>
              <a:buNone/>
            </a:pPr>
            <a:r>
              <a:rPr lang="en" sz="2900"/>
              <a:t>Wednesday September 11 at 6:30 PM</a:t>
            </a:r>
            <a:endParaRPr sz="2900"/>
          </a:p>
        </p:txBody>
      </p:sp>
      <p:sp>
        <p:nvSpPr>
          <p:cNvPr id="137" name="Google Shape;137;p9"/>
          <p:cNvSpPr txBox="1">
            <a:spLocks noGrp="1"/>
          </p:cNvSpPr>
          <p:nvPr>
            <p:ph type="body" idx="1"/>
          </p:nvPr>
        </p:nvSpPr>
        <p:spPr>
          <a:xfrm>
            <a:off x="2693673" y="1755372"/>
            <a:ext cx="6378568" cy="33338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a:t>WHO: 		</a:t>
            </a:r>
            <a:r>
              <a:rPr lang="en" sz="1200"/>
              <a:t>Registered Attendee &amp; Guests who indicated participation on registration form</a:t>
            </a:r>
            <a:endParaRPr sz="1200"/>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SzPts val="1400"/>
              <a:buNone/>
            </a:pPr>
            <a:endParaRPr sz="400" b="1"/>
          </a:p>
          <a:p>
            <a:pPr marL="0" lvl="0" indent="0" algn="l" rtl="0">
              <a:lnSpc>
                <a:spcPct val="115000"/>
              </a:lnSpc>
              <a:spcBef>
                <a:spcPts val="0"/>
              </a:spcBef>
              <a:spcAft>
                <a:spcPts val="0"/>
              </a:spcAft>
              <a:buSzPts val="1400"/>
              <a:buNone/>
            </a:pPr>
            <a:r>
              <a:rPr lang="en" sz="1200" b="1"/>
              <a:t>WHAT:</a:t>
            </a:r>
            <a:r>
              <a:rPr lang="en" sz="1200"/>
              <a:t>  	Networking Reception, Food Stations, Bar Service*, Music, Photo Booth</a:t>
            </a:r>
            <a:endParaRPr sz="1200"/>
          </a:p>
          <a:p>
            <a:pPr marL="0" lvl="0" indent="0" algn="l" rtl="0">
              <a:lnSpc>
                <a:spcPct val="115000"/>
              </a:lnSpc>
              <a:spcBef>
                <a:spcPts val="0"/>
              </a:spcBef>
              <a:spcAft>
                <a:spcPts val="0"/>
              </a:spcAft>
              <a:buSzPts val="1400"/>
              <a:buNone/>
            </a:pPr>
            <a:r>
              <a:rPr lang="en" sz="1200"/>
              <a:t>		*Complimentary Service 6:30 PM - 7:30 PM, Cash Bar to Follow</a:t>
            </a:r>
            <a:endParaRPr sz="1200"/>
          </a:p>
          <a:p>
            <a:pPr marL="0" lvl="0" indent="0" algn="l" rtl="0">
              <a:lnSpc>
                <a:spcPct val="115000"/>
              </a:lnSpc>
              <a:spcBef>
                <a:spcPts val="0"/>
              </a:spcBef>
              <a:spcAft>
                <a:spcPts val="0"/>
              </a:spcAft>
              <a:buSzPts val="1400"/>
              <a:buNone/>
            </a:pPr>
            <a:r>
              <a:rPr lang="en" sz="1200"/>
              <a:t>		</a:t>
            </a:r>
            <a:endParaRPr sz="1200"/>
          </a:p>
          <a:p>
            <a:pPr marL="0" lvl="0" indent="0" algn="l" rtl="0">
              <a:lnSpc>
                <a:spcPct val="115000"/>
              </a:lnSpc>
              <a:spcBef>
                <a:spcPts val="0"/>
              </a:spcBef>
              <a:spcAft>
                <a:spcPts val="0"/>
              </a:spcAft>
              <a:buSzPts val="1400"/>
              <a:buNone/>
            </a:pPr>
            <a:endParaRPr sz="600" b="1"/>
          </a:p>
          <a:p>
            <a:pPr marL="0" lvl="0" indent="0" algn="l" rtl="0">
              <a:lnSpc>
                <a:spcPct val="115000"/>
              </a:lnSpc>
              <a:spcBef>
                <a:spcPts val="0"/>
              </a:spcBef>
              <a:spcAft>
                <a:spcPts val="0"/>
              </a:spcAft>
              <a:buSzPts val="1400"/>
              <a:buNone/>
            </a:pPr>
            <a:r>
              <a:rPr lang="en" sz="1200" b="1"/>
              <a:t>WHERE:</a:t>
            </a:r>
            <a:r>
              <a:rPr lang="en" sz="1200"/>
              <a:t> 	Kamehameha Court, Hilton Waikoloa </a:t>
            </a:r>
            <a:endParaRPr sz="1200"/>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SzPts val="1400"/>
              <a:buNone/>
            </a:pPr>
            <a:r>
              <a:rPr lang="en" sz="1200" b="1"/>
              <a:t>DIRECTIONS: </a:t>
            </a:r>
            <a:r>
              <a:rPr lang="en" sz="1200"/>
              <a:t>Follow the museum walkway past the main lobby towards the KPC restaurant. Access to the court will be marked with a sign (see poster on this slide), event staff will be onsite to welcome you.</a:t>
            </a:r>
            <a:endParaRPr sz="1200"/>
          </a:p>
          <a:p>
            <a:pPr marL="0" lvl="0" indent="0" algn="l" rtl="0">
              <a:lnSpc>
                <a:spcPct val="115000"/>
              </a:lnSpc>
              <a:spcBef>
                <a:spcPts val="0"/>
              </a:spcBef>
              <a:spcAft>
                <a:spcPts val="0"/>
              </a:spcAft>
              <a:buSzPts val="1400"/>
              <a:buNone/>
            </a:pPr>
            <a:endParaRPr sz="800" b="1"/>
          </a:p>
          <a:p>
            <a:pPr marL="0" lvl="0" indent="0" algn="l" rtl="0">
              <a:lnSpc>
                <a:spcPct val="115000"/>
              </a:lnSpc>
              <a:spcBef>
                <a:spcPts val="0"/>
              </a:spcBef>
              <a:spcAft>
                <a:spcPts val="0"/>
              </a:spcAft>
              <a:buSzPts val="1400"/>
              <a:buNone/>
            </a:pPr>
            <a:r>
              <a:rPr lang="en" sz="1200" b="1"/>
              <a:t>SOCIAL EVENT ATTENDEE &amp; GUEST BADGES</a:t>
            </a:r>
            <a:endParaRPr sz="1200"/>
          </a:p>
          <a:p>
            <a:pPr marL="0" lvl="0" indent="0" algn="l" rtl="0">
              <a:lnSpc>
                <a:spcPct val="115000"/>
              </a:lnSpc>
              <a:spcBef>
                <a:spcPts val="0"/>
              </a:spcBef>
              <a:spcAft>
                <a:spcPts val="0"/>
              </a:spcAft>
              <a:buSzPts val="1400"/>
              <a:buNone/>
            </a:pPr>
            <a:r>
              <a:rPr lang="en" sz="1200"/>
              <a:t>All individuals attending the event (attendees and their guests) must wear a Name Badge. </a:t>
            </a:r>
            <a:r>
              <a:rPr lang="en"/>
              <a:t> </a:t>
            </a:r>
            <a:r>
              <a:rPr lang="en" sz="1200"/>
              <a:t>Guest Badges must be picked up before 12:00 PM Wednesday September 11th.. </a:t>
            </a:r>
            <a:endParaRPr/>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SzPts val="1400"/>
              <a:buNone/>
            </a:pPr>
            <a:endParaRPr sz="1100"/>
          </a:p>
          <a:p>
            <a:pPr marL="457200" lvl="0" indent="0" algn="ctr" rtl="0">
              <a:lnSpc>
                <a:spcPct val="115000"/>
              </a:lnSpc>
              <a:spcBef>
                <a:spcPts val="1000"/>
              </a:spcBef>
              <a:spcAft>
                <a:spcPts val="0"/>
              </a:spcAft>
              <a:buSzPts val="1400"/>
              <a:buNone/>
            </a:pPr>
            <a:endParaRPr sz="1500"/>
          </a:p>
          <a:p>
            <a:pPr marL="0" lvl="0" indent="0" algn="ctr" rtl="0">
              <a:lnSpc>
                <a:spcPct val="115000"/>
              </a:lnSpc>
              <a:spcBef>
                <a:spcPts val="1000"/>
              </a:spcBef>
              <a:spcAft>
                <a:spcPts val="1600"/>
              </a:spcAft>
              <a:buSzPts val="1400"/>
              <a:buNone/>
            </a:pPr>
            <a:endParaRPr sz="1500"/>
          </a:p>
        </p:txBody>
      </p:sp>
      <p:sp>
        <p:nvSpPr>
          <p:cNvPr id="138" name="Google Shape;138;p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10</a:t>
            </a:fld>
            <a:endParaRPr/>
          </a:p>
        </p:txBody>
      </p:sp>
      <p:pic>
        <p:nvPicPr>
          <p:cNvPr id="139" name="Google Shape;139;p9"/>
          <p:cNvPicPr preferRelativeResize="0"/>
          <p:nvPr/>
        </p:nvPicPr>
        <p:blipFill>
          <a:blip r:embed="rId3">
            <a:alphaModFix/>
          </a:blip>
          <a:stretch>
            <a:fillRect/>
          </a:stretch>
        </p:blipFill>
        <p:spPr>
          <a:xfrm>
            <a:off x="196525" y="1756187"/>
            <a:ext cx="2220940" cy="3332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460950" y="3253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a:t>Quick Start Guide to Waikoloa</a:t>
            </a:r>
            <a:endParaRPr sz="2700"/>
          </a:p>
        </p:txBody>
      </p:sp>
      <p:sp>
        <p:nvSpPr>
          <p:cNvPr id="145" name="Google Shape;145;p11"/>
          <p:cNvSpPr txBox="1">
            <a:spLocks noGrp="1"/>
          </p:cNvSpPr>
          <p:nvPr>
            <p:ph type="body" idx="1"/>
          </p:nvPr>
        </p:nvSpPr>
        <p:spPr>
          <a:xfrm>
            <a:off x="251400" y="1728574"/>
            <a:ext cx="8431650" cy="3281576"/>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SzPts val="1800"/>
              <a:buNone/>
            </a:pPr>
            <a:r>
              <a:rPr lang="en" sz="1200" b="1" dirty="0"/>
              <a:t>Places to Eat, Things to Do and FAQ Guide to the Hilton Waikoloa</a:t>
            </a:r>
            <a:endParaRPr sz="1200" b="1" dirty="0"/>
          </a:p>
          <a:p>
            <a:pPr marL="457200" lvl="0" indent="-304800" algn="l" rtl="0">
              <a:lnSpc>
                <a:spcPct val="125000"/>
              </a:lnSpc>
              <a:spcBef>
                <a:spcPts val="0"/>
              </a:spcBef>
              <a:spcAft>
                <a:spcPts val="0"/>
              </a:spcAft>
              <a:buSzPts val="1200"/>
              <a:buChar char="●"/>
            </a:pPr>
            <a:r>
              <a:rPr lang="en" sz="1200" u="sng" dirty="0">
                <a:solidFill>
                  <a:schemeClr val="accent5"/>
                </a:solidFill>
                <a:hlinkClick r:id="rId3">
                  <a:extLst>
                    <a:ext uri="{A12FA001-AC4F-418D-AE19-62706E023703}">
                      <ahyp:hlinkClr xmlns:ahyp="http://schemas.microsoft.com/office/drawing/2018/hyperlinkcolor" val="tx"/>
                    </a:ext>
                  </a:extLst>
                </a:hlinkClick>
              </a:rPr>
              <a:t>Onsite Guide to Hilton Waikoloa</a:t>
            </a:r>
            <a:endParaRPr sz="1200" b="1" dirty="0"/>
          </a:p>
          <a:p>
            <a:pPr marL="0" lvl="0" indent="0" algn="l" rtl="0">
              <a:lnSpc>
                <a:spcPct val="125000"/>
              </a:lnSpc>
              <a:spcBef>
                <a:spcPts val="0"/>
              </a:spcBef>
              <a:spcAft>
                <a:spcPts val="0"/>
              </a:spcAft>
              <a:buSzPts val="1800"/>
              <a:buNone/>
            </a:pPr>
            <a:r>
              <a:rPr lang="en" sz="1200" b="1" dirty="0"/>
              <a:t>Weather Forecast</a:t>
            </a:r>
            <a:endParaRPr sz="1200" b="1" dirty="0"/>
          </a:p>
          <a:p>
            <a:pPr marL="457200" lvl="0" indent="-304800" algn="l" rtl="0">
              <a:lnSpc>
                <a:spcPct val="125000"/>
              </a:lnSpc>
              <a:spcBef>
                <a:spcPts val="0"/>
              </a:spcBef>
              <a:spcAft>
                <a:spcPts val="0"/>
              </a:spcAft>
              <a:buSzPts val="1200"/>
              <a:buChar char="●"/>
            </a:pPr>
            <a:r>
              <a:rPr lang="en" sz="1200" u="sng" dirty="0">
                <a:solidFill>
                  <a:schemeClr val="hlink"/>
                </a:solidFill>
                <a:hlinkClick r:id="rId4"/>
              </a:rPr>
              <a:t> </a:t>
            </a:r>
            <a:r>
              <a:rPr lang="en" sz="1200" u="sng" dirty="0">
                <a:solidFill>
                  <a:schemeClr val="hlink"/>
                </a:solidFill>
                <a:latin typeface="Arial"/>
                <a:ea typeface="Arial"/>
                <a:cs typeface="Arial"/>
                <a:sym typeface="Arial"/>
                <a:hlinkClick r:id="rId4"/>
              </a:rPr>
              <a:t>Waikoloa, HI USA Weather Forecast from AccuWeather</a:t>
            </a:r>
            <a:endParaRPr sz="1200" dirty="0"/>
          </a:p>
          <a:p>
            <a:pPr marL="0" lvl="0" indent="0" algn="l" rtl="0">
              <a:lnSpc>
                <a:spcPct val="125000"/>
              </a:lnSpc>
              <a:spcBef>
                <a:spcPts val="0"/>
              </a:spcBef>
              <a:spcAft>
                <a:spcPts val="0"/>
              </a:spcAft>
              <a:buSzPts val="1800"/>
              <a:buNone/>
            </a:pPr>
            <a:r>
              <a:rPr lang="en" sz="1200" b="1" dirty="0"/>
              <a:t>Time Zone - Hawaii Time UTC/GMT -10 hours</a:t>
            </a:r>
            <a:endParaRPr sz="1200" dirty="0"/>
          </a:p>
          <a:p>
            <a:pPr marL="457200" lvl="0" indent="-304800" algn="l" rtl="0">
              <a:lnSpc>
                <a:spcPct val="125000"/>
              </a:lnSpc>
              <a:spcBef>
                <a:spcPts val="0"/>
              </a:spcBef>
              <a:spcAft>
                <a:spcPts val="0"/>
              </a:spcAft>
              <a:buSzPts val="1200"/>
              <a:buChar char="●"/>
            </a:pPr>
            <a:r>
              <a:rPr lang="en" sz="1200" dirty="0"/>
              <a:t>Time Zone Tool (What time is at home or where virtual attendees are logging in?) </a:t>
            </a:r>
            <a:r>
              <a:rPr lang="en" sz="1200" u="sng" dirty="0">
                <a:solidFill>
                  <a:schemeClr val="hlink"/>
                </a:solidFill>
                <a:hlinkClick r:id="rId5"/>
              </a:rPr>
              <a:t>https://www.timeanddate.com/worldclock/meeting.html</a:t>
            </a:r>
            <a:endParaRPr sz="1200" dirty="0"/>
          </a:p>
          <a:p>
            <a:pPr marL="0" lvl="0" indent="0" algn="l" rtl="0">
              <a:lnSpc>
                <a:spcPct val="125000"/>
              </a:lnSpc>
              <a:spcBef>
                <a:spcPts val="0"/>
              </a:spcBef>
              <a:spcAft>
                <a:spcPts val="0"/>
              </a:spcAft>
              <a:buSzPts val="1800"/>
              <a:buNone/>
            </a:pPr>
            <a:r>
              <a:rPr lang="en" sz="1200" b="1" dirty="0"/>
              <a:t>Kona International Airport - Guide and Flight Status</a:t>
            </a:r>
            <a:endParaRPr sz="1200" b="1" dirty="0"/>
          </a:p>
          <a:p>
            <a:pPr marL="457200" lvl="0" indent="-304800" algn="l" rtl="0">
              <a:lnSpc>
                <a:spcPct val="125000"/>
              </a:lnSpc>
              <a:spcBef>
                <a:spcPts val="0"/>
              </a:spcBef>
              <a:spcAft>
                <a:spcPts val="0"/>
              </a:spcAft>
              <a:buSzPts val="1200"/>
              <a:buChar char="●"/>
            </a:pPr>
            <a:r>
              <a:rPr lang="en" sz="1200" u="sng" dirty="0">
                <a:solidFill>
                  <a:schemeClr val="hlink"/>
                </a:solidFill>
                <a:hlinkClick r:id="rId6"/>
              </a:rPr>
              <a:t>Airport Information Website</a:t>
            </a:r>
            <a:endParaRPr sz="1200" dirty="0"/>
          </a:p>
          <a:p>
            <a:pPr marL="457200" lvl="0" indent="-304800" algn="l" rtl="0">
              <a:lnSpc>
                <a:spcPct val="125000"/>
              </a:lnSpc>
              <a:spcBef>
                <a:spcPts val="0"/>
              </a:spcBef>
              <a:spcAft>
                <a:spcPts val="0"/>
              </a:spcAft>
              <a:buSzPts val="1200"/>
              <a:buChar char="●"/>
            </a:pPr>
            <a:r>
              <a:rPr lang="en" sz="1200" u="sng" dirty="0">
                <a:solidFill>
                  <a:schemeClr val="hlink"/>
                </a:solidFill>
                <a:hlinkClick r:id="rId7"/>
              </a:rPr>
              <a:t>Arrival and Departure Flight Status</a:t>
            </a:r>
            <a:endParaRPr sz="1200" dirty="0"/>
          </a:p>
          <a:p>
            <a:pPr marL="0" lvl="0" indent="0" algn="l" rtl="0">
              <a:lnSpc>
                <a:spcPct val="125000"/>
              </a:lnSpc>
              <a:spcBef>
                <a:spcPts val="0"/>
              </a:spcBef>
              <a:spcAft>
                <a:spcPts val="0"/>
              </a:spcAft>
              <a:buSzPts val="1800"/>
              <a:buNone/>
            </a:pPr>
            <a:r>
              <a:rPr lang="en" sz="1200" b="1" dirty="0"/>
              <a:t>Getting To/From Airport </a:t>
            </a:r>
            <a:endParaRPr sz="1200" b="1" dirty="0"/>
          </a:p>
          <a:p>
            <a:pPr marL="457200" lvl="0" indent="-304800" algn="l" rtl="0">
              <a:lnSpc>
                <a:spcPct val="125000"/>
              </a:lnSpc>
              <a:spcBef>
                <a:spcPts val="0"/>
              </a:spcBef>
              <a:spcAft>
                <a:spcPts val="0"/>
              </a:spcAft>
              <a:buSzPts val="1200"/>
              <a:buChar char="●"/>
            </a:pPr>
            <a:r>
              <a:rPr lang="en" sz="1200" u="sng" dirty="0">
                <a:solidFill>
                  <a:schemeClr val="hlink"/>
                </a:solidFill>
                <a:hlinkClick r:id="rId8"/>
              </a:rPr>
              <a:t>Driving Directions</a:t>
            </a:r>
            <a:r>
              <a:rPr lang="en" sz="1200" dirty="0"/>
              <a:t>, </a:t>
            </a:r>
            <a:r>
              <a:rPr lang="en" sz="1200" u="sng" dirty="0">
                <a:solidFill>
                  <a:schemeClr val="hlink"/>
                </a:solidFill>
                <a:hlinkClick r:id="rId9"/>
              </a:rPr>
              <a:t>SpeediShuttle</a:t>
            </a:r>
            <a:r>
              <a:rPr lang="en" sz="1200" dirty="0"/>
              <a:t>, </a:t>
            </a:r>
            <a:r>
              <a:rPr lang="en" sz="1200" u="sng" dirty="0">
                <a:solidFill>
                  <a:schemeClr val="hlink"/>
                </a:solidFill>
                <a:hlinkClick r:id="rId10"/>
              </a:rPr>
              <a:t>Car Rentals at Airport</a:t>
            </a:r>
            <a:endParaRPr sz="1200" dirty="0"/>
          </a:p>
          <a:p>
            <a:pPr marL="0" lvl="0" indent="0" algn="l" rtl="0">
              <a:lnSpc>
                <a:spcPct val="125000"/>
              </a:lnSpc>
              <a:spcBef>
                <a:spcPts val="0"/>
              </a:spcBef>
              <a:spcAft>
                <a:spcPts val="0"/>
              </a:spcAft>
              <a:buNone/>
            </a:pPr>
            <a:r>
              <a:rPr lang="en" sz="1200" b="1" dirty="0"/>
              <a:t>General Guide to the Kohala Region Including Dining Guide</a:t>
            </a:r>
            <a:endParaRPr sz="1200" b="1" dirty="0"/>
          </a:p>
          <a:p>
            <a:pPr marL="457200" lvl="0" indent="-304800" algn="l" rtl="0">
              <a:lnSpc>
                <a:spcPct val="125000"/>
              </a:lnSpc>
              <a:spcBef>
                <a:spcPts val="0"/>
              </a:spcBef>
              <a:spcAft>
                <a:spcPts val="0"/>
              </a:spcAft>
              <a:buSzPts val="1200"/>
              <a:buChar char="●"/>
            </a:pPr>
            <a:r>
              <a:rPr lang="en" sz="1100" u="sng" dirty="0">
                <a:solidFill>
                  <a:schemeClr val="hlink"/>
                </a:solidFill>
                <a:latin typeface="Arial"/>
                <a:ea typeface="Arial"/>
                <a:cs typeface="Arial"/>
                <a:sym typeface="Arial"/>
                <a:hlinkClick r:id="rId11"/>
              </a:rPr>
              <a:t>Big Island Guide - Kohala Region</a:t>
            </a:r>
            <a:endParaRPr sz="1200"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0"/>
              </a:spcAft>
              <a:buSzPts val="1800"/>
              <a:buNone/>
            </a:pPr>
            <a:r>
              <a:rPr lang="en" sz="1400" dirty="0"/>
              <a:t> </a:t>
            </a:r>
            <a:endParaRPr sz="1400" dirty="0"/>
          </a:p>
        </p:txBody>
      </p:sp>
      <p:sp>
        <p:nvSpPr>
          <p:cNvPr id="146" name="Google Shape;146;p1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d236d88e72_0_1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Nearby Shops &amp; Services</a:t>
            </a:r>
            <a:endParaRPr/>
          </a:p>
        </p:txBody>
      </p:sp>
      <p:sp>
        <p:nvSpPr>
          <p:cNvPr id="152" name="Google Shape;152;g2d236d88e72_0_10"/>
          <p:cNvSpPr txBox="1">
            <a:spLocks noGrp="1"/>
          </p:cNvSpPr>
          <p:nvPr>
            <p:ph type="body" idx="1"/>
          </p:nvPr>
        </p:nvSpPr>
        <p:spPr>
          <a:xfrm>
            <a:off x="471900" y="1769100"/>
            <a:ext cx="2492400" cy="32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000" b="1">
                <a:solidFill>
                  <a:schemeClr val="dk1"/>
                </a:solidFill>
              </a:rPr>
              <a:t>Market &amp; Groceries</a:t>
            </a:r>
            <a:endParaRPr sz="1000"/>
          </a:p>
          <a:p>
            <a:pPr marL="0" lvl="0" indent="0" algn="l" rtl="0">
              <a:lnSpc>
                <a:spcPct val="115000"/>
              </a:lnSpc>
              <a:spcBef>
                <a:spcPts val="0"/>
              </a:spcBef>
              <a:spcAft>
                <a:spcPts val="0"/>
              </a:spcAft>
              <a:buSzPts val="1400"/>
              <a:buNone/>
            </a:pPr>
            <a:endParaRPr sz="1000"/>
          </a:p>
          <a:p>
            <a:pPr marL="0" lvl="0" indent="0" algn="l" rtl="0">
              <a:lnSpc>
                <a:spcPct val="115000"/>
              </a:lnSpc>
              <a:spcBef>
                <a:spcPts val="0"/>
              </a:spcBef>
              <a:spcAft>
                <a:spcPts val="0"/>
              </a:spcAft>
              <a:buSzPts val="1400"/>
              <a:buNone/>
            </a:pPr>
            <a:r>
              <a:rPr lang="en" sz="1000" b="1" u="sng">
                <a:solidFill>
                  <a:schemeClr val="hlink"/>
                </a:solidFill>
                <a:hlinkClick r:id="rId3"/>
              </a:rPr>
              <a:t>Island </a:t>
            </a:r>
            <a:r>
              <a:rPr lang="en" sz="1000" b="1" u="sng">
                <a:solidFill>
                  <a:schemeClr val="hlink"/>
                </a:solidFill>
                <a:hlinkClick r:id="rId3"/>
              </a:rPr>
              <a:t>Gourmet</a:t>
            </a:r>
            <a:r>
              <a:rPr lang="en" sz="1000" b="1" u="sng">
                <a:solidFill>
                  <a:schemeClr val="hlink"/>
                </a:solidFill>
                <a:hlinkClick r:id="rId3"/>
              </a:rPr>
              <a:t> Markets</a:t>
            </a:r>
            <a:endParaRPr sz="1000" b="1"/>
          </a:p>
          <a:p>
            <a:pPr marL="0" lvl="0" indent="0" algn="l" rtl="0">
              <a:spcBef>
                <a:spcPts val="0"/>
              </a:spcBef>
              <a:spcAft>
                <a:spcPts val="0"/>
              </a:spcAft>
              <a:buNone/>
            </a:pPr>
            <a:r>
              <a:rPr lang="en" sz="1000"/>
              <a:t>69-201 Waikoloa Beach Drive, Space B1/B2, Waikoloa, HI 96738</a:t>
            </a:r>
            <a:endParaRPr sz="1000"/>
          </a:p>
          <a:p>
            <a:pPr marL="0" lvl="0" indent="0" algn="l" rtl="0">
              <a:spcBef>
                <a:spcPts val="0"/>
              </a:spcBef>
              <a:spcAft>
                <a:spcPts val="0"/>
              </a:spcAft>
              <a:buNone/>
            </a:pPr>
            <a:r>
              <a:rPr lang="en" sz="1000"/>
              <a:t>Phone :  808.886.3577</a:t>
            </a:r>
            <a:endParaRPr sz="1000"/>
          </a:p>
          <a:p>
            <a:pPr marL="0" lvl="0" indent="0" algn="l" rtl="0">
              <a:spcBef>
                <a:spcPts val="0"/>
              </a:spcBef>
              <a:spcAft>
                <a:spcPts val="0"/>
              </a:spcAft>
              <a:buNone/>
            </a:pPr>
            <a:r>
              <a:rPr lang="en" sz="1000"/>
              <a:t>Store Hours: Daily -- 7:00am to 10:00pm</a:t>
            </a:r>
            <a:endParaRPr sz="1000"/>
          </a:p>
          <a:p>
            <a:pPr marL="0" lvl="0" indent="0" algn="l" rtl="0">
              <a:spcBef>
                <a:spcPts val="0"/>
              </a:spcBef>
              <a:spcAft>
                <a:spcPts val="0"/>
              </a:spcAft>
              <a:buNone/>
            </a:pPr>
            <a:r>
              <a:rPr lang="en" sz="1000"/>
              <a:t>Meat &amp; Seafood: Daily -- 7:00am to 10:00pm</a:t>
            </a:r>
            <a:endParaRPr sz="1000"/>
          </a:p>
          <a:p>
            <a:pPr marL="0" lvl="0" indent="0" algn="l" rtl="0">
              <a:spcBef>
                <a:spcPts val="0"/>
              </a:spcBef>
              <a:spcAft>
                <a:spcPts val="0"/>
              </a:spcAft>
              <a:buNone/>
            </a:pPr>
            <a:r>
              <a:rPr lang="en" sz="1000"/>
              <a:t>Produce: Daily -- 7:00am to 10:00pm</a:t>
            </a:r>
            <a:endParaRPr sz="1000"/>
          </a:p>
          <a:p>
            <a:pPr marL="0" lvl="0" indent="0" algn="l" rtl="0">
              <a:spcBef>
                <a:spcPts val="0"/>
              </a:spcBef>
              <a:spcAft>
                <a:spcPts val="0"/>
              </a:spcAft>
              <a:buNone/>
            </a:pPr>
            <a:r>
              <a:rPr lang="en" sz="1000"/>
              <a:t>Deli Hours: Daily -- 7:00am to 10:00pm</a:t>
            </a:r>
            <a:endParaRPr sz="1000"/>
          </a:p>
          <a:p>
            <a:pPr marL="0" lvl="0" indent="0" algn="l" rtl="0">
              <a:spcBef>
                <a:spcPts val="0"/>
              </a:spcBef>
              <a:spcAft>
                <a:spcPts val="0"/>
              </a:spcAft>
              <a:buNone/>
            </a:pPr>
            <a:r>
              <a:rPr lang="en" sz="1000"/>
              <a:t>Island Gourmet Coffee Hours: Daily -- 7:00am to 10:00pm</a:t>
            </a:r>
            <a:endParaRPr sz="1000"/>
          </a:p>
          <a:p>
            <a:pPr marL="0" lvl="0" indent="0" algn="l" rtl="0">
              <a:spcBef>
                <a:spcPts val="0"/>
              </a:spcBef>
              <a:spcAft>
                <a:spcPts val="0"/>
              </a:spcAft>
              <a:buNone/>
            </a:pPr>
            <a:r>
              <a:rPr lang="en" sz="1000"/>
              <a:t>Sushi Kaiyo Hours: Daily -- 7:00am to 10:00pm</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~Hours Are Subject to Change~</a:t>
            </a:r>
            <a:endParaRPr sz="1000"/>
          </a:p>
          <a:p>
            <a:pPr marL="0" lvl="0" indent="0" algn="l" rtl="0">
              <a:lnSpc>
                <a:spcPct val="115000"/>
              </a:lnSpc>
              <a:spcBef>
                <a:spcPts val="0"/>
              </a:spcBef>
              <a:spcAft>
                <a:spcPts val="0"/>
              </a:spcAft>
              <a:buSzPts val="1400"/>
              <a:buNone/>
            </a:pPr>
            <a:endParaRPr sz="1000"/>
          </a:p>
          <a:p>
            <a:pPr marL="0" lvl="0" indent="0" algn="l" rtl="0">
              <a:lnSpc>
                <a:spcPct val="115000"/>
              </a:lnSpc>
              <a:spcBef>
                <a:spcPts val="0"/>
              </a:spcBef>
              <a:spcAft>
                <a:spcPts val="0"/>
              </a:spcAft>
              <a:buSzPts val="1400"/>
              <a:buNone/>
            </a:pPr>
            <a:endParaRPr sz="1000" b="1"/>
          </a:p>
          <a:p>
            <a:pPr marL="0" lvl="0" indent="0" algn="l" rtl="0">
              <a:lnSpc>
                <a:spcPct val="115000"/>
              </a:lnSpc>
              <a:spcBef>
                <a:spcPts val="0"/>
              </a:spcBef>
              <a:spcAft>
                <a:spcPts val="0"/>
              </a:spcAft>
              <a:buSzPts val="1400"/>
              <a:buNone/>
            </a:pPr>
            <a:endParaRPr sz="1100"/>
          </a:p>
          <a:p>
            <a:pPr marL="0" lvl="0" indent="0" algn="l" rtl="0">
              <a:lnSpc>
                <a:spcPct val="115000"/>
              </a:lnSpc>
              <a:spcBef>
                <a:spcPts val="0"/>
              </a:spcBef>
              <a:spcAft>
                <a:spcPts val="0"/>
              </a:spcAft>
              <a:buSzPts val="1400"/>
              <a:buNone/>
            </a:pPr>
            <a:endParaRPr/>
          </a:p>
        </p:txBody>
      </p:sp>
      <p:sp>
        <p:nvSpPr>
          <p:cNvPr id="153" name="Google Shape;153;g2d236d88e72_0_10"/>
          <p:cNvSpPr txBox="1">
            <a:spLocks noGrp="1"/>
          </p:cNvSpPr>
          <p:nvPr>
            <p:ph type="body" idx="2"/>
          </p:nvPr>
        </p:nvSpPr>
        <p:spPr>
          <a:xfrm>
            <a:off x="3423650" y="1744800"/>
            <a:ext cx="1764000" cy="329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000" b="1">
                <a:solidFill>
                  <a:schemeClr val="dk1"/>
                </a:solidFill>
              </a:rPr>
              <a:t>Convenience Store</a:t>
            </a:r>
            <a:endParaRPr sz="1000" b="1"/>
          </a:p>
          <a:p>
            <a:pPr marL="0" lvl="0" indent="0" algn="l" rtl="0">
              <a:lnSpc>
                <a:spcPct val="115000"/>
              </a:lnSpc>
              <a:spcBef>
                <a:spcPts val="0"/>
              </a:spcBef>
              <a:spcAft>
                <a:spcPts val="0"/>
              </a:spcAft>
              <a:buSzPts val="1400"/>
              <a:buNone/>
            </a:pPr>
            <a:endParaRPr sz="600" b="1"/>
          </a:p>
          <a:p>
            <a:pPr marL="0" lvl="0" indent="0" algn="l" rtl="0">
              <a:lnSpc>
                <a:spcPct val="115000"/>
              </a:lnSpc>
              <a:spcBef>
                <a:spcPts val="0"/>
              </a:spcBef>
              <a:spcAft>
                <a:spcPts val="0"/>
              </a:spcAft>
              <a:buSzPts val="1400"/>
              <a:buNone/>
            </a:pPr>
            <a:r>
              <a:rPr lang="en" sz="1000" b="1"/>
              <a:t>ABC Store</a:t>
            </a:r>
            <a:endParaRPr sz="1000" b="1"/>
          </a:p>
          <a:p>
            <a:pPr marL="0" lvl="0" indent="0" algn="l" rtl="0">
              <a:lnSpc>
                <a:spcPct val="115000"/>
              </a:lnSpc>
              <a:spcBef>
                <a:spcPts val="0"/>
              </a:spcBef>
              <a:spcAft>
                <a:spcPts val="0"/>
              </a:spcAft>
              <a:buSzPts val="1400"/>
              <a:buNone/>
            </a:pPr>
            <a:r>
              <a:rPr lang="en" sz="1000"/>
              <a:t>Located Inside Island Gourmet Market</a:t>
            </a:r>
            <a:endParaRPr sz="1000"/>
          </a:p>
          <a:p>
            <a:pPr marL="0" lvl="0" indent="0" algn="l" rtl="0">
              <a:lnSpc>
                <a:spcPct val="115000"/>
              </a:lnSpc>
              <a:spcBef>
                <a:spcPts val="0"/>
              </a:spcBef>
              <a:spcAft>
                <a:spcPts val="0"/>
              </a:spcAft>
              <a:buSzPts val="1400"/>
              <a:buNone/>
            </a:pPr>
            <a:endParaRPr sz="1000"/>
          </a:p>
          <a:p>
            <a:pPr marL="0" lvl="0" indent="0" algn="l" rtl="0">
              <a:lnSpc>
                <a:spcPct val="115000"/>
              </a:lnSpc>
              <a:spcBef>
                <a:spcPts val="0"/>
              </a:spcBef>
              <a:spcAft>
                <a:spcPts val="0"/>
              </a:spcAft>
              <a:buSzPts val="1400"/>
              <a:buNone/>
            </a:pPr>
            <a:r>
              <a:rPr lang="en" sz="1000" b="1">
                <a:solidFill>
                  <a:schemeClr val="dk1"/>
                </a:solidFill>
              </a:rPr>
              <a:t>Shopping District </a:t>
            </a:r>
            <a:endParaRPr sz="1000" b="1">
              <a:solidFill>
                <a:schemeClr val="dk1"/>
              </a:solidFill>
            </a:endParaRPr>
          </a:p>
          <a:p>
            <a:pPr marL="0" lvl="0" indent="0" algn="l" rtl="0">
              <a:lnSpc>
                <a:spcPct val="115000"/>
              </a:lnSpc>
              <a:spcBef>
                <a:spcPts val="0"/>
              </a:spcBef>
              <a:spcAft>
                <a:spcPts val="0"/>
              </a:spcAft>
              <a:buSzPts val="1400"/>
              <a:buNone/>
            </a:pPr>
            <a:endParaRPr sz="1000" b="1">
              <a:solidFill>
                <a:schemeClr val="dk1"/>
              </a:solidFill>
            </a:endParaRPr>
          </a:p>
          <a:p>
            <a:pPr marL="0" lvl="0" indent="0" algn="l" rtl="0">
              <a:lnSpc>
                <a:spcPct val="115000"/>
              </a:lnSpc>
              <a:spcBef>
                <a:spcPts val="0"/>
              </a:spcBef>
              <a:spcAft>
                <a:spcPts val="0"/>
              </a:spcAft>
              <a:buSzPts val="1400"/>
              <a:buNone/>
            </a:pPr>
            <a:r>
              <a:rPr lang="en" sz="1000" u="sng">
                <a:solidFill>
                  <a:schemeClr val="hlink"/>
                </a:solidFill>
                <a:hlinkClick r:id="rId4"/>
              </a:rPr>
              <a:t>Kings Shops</a:t>
            </a:r>
            <a:endParaRPr sz="1000"/>
          </a:p>
          <a:p>
            <a:pPr marL="0" lvl="0" indent="0" algn="l" rtl="0">
              <a:lnSpc>
                <a:spcPct val="115000"/>
              </a:lnSpc>
              <a:spcBef>
                <a:spcPts val="0"/>
              </a:spcBef>
              <a:spcAft>
                <a:spcPts val="0"/>
              </a:spcAft>
              <a:buSzPts val="1400"/>
              <a:buNone/>
            </a:pPr>
            <a:r>
              <a:rPr lang="en" sz="1000" u="sng">
                <a:solidFill>
                  <a:schemeClr val="hlink"/>
                </a:solidFill>
                <a:hlinkClick r:id="rId5"/>
              </a:rPr>
              <a:t>Queen’s Marketplace</a:t>
            </a:r>
            <a:endParaRPr sz="1000"/>
          </a:p>
          <a:p>
            <a:pPr marL="0" lvl="0" indent="0" algn="l" rtl="0">
              <a:lnSpc>
                <a:spcPct val="115000"/>
              </a:lnSpc>
              <a:spcBef>
                <a:spcPts val="0"/>
              </a:spcBef>
              <a:spcAft>
                <a:spcPts val="0"/>
              </a:spcAft>
              <a:buSzPts val="1400"/>
              <a:buNone/>
            </a:pPr>
            <a:r>
              <a:rPr lang="en" sz="1000" u="sng">
                <a:solidFill>
                  <a:schemeClr val="hlink"/>
                </a:solidFill>
                <a:hlinkClick r:id="rId6"/>
              </a:rPr>
              <a:t>Waikoloa Plaza</a:t>
            </a:r>
            <a:endParaRPr sz="1000"/>
          </a:p>
          <a:p>
            <a:pPr marL="0" lvl="0" indent="0" algn="l" rtl="0">
              <a:lnSpc>
                <a:spcPct val="115000"/>
              </a:lnSpc>
              <a:spcBef>
                <a:spcPts val="0"/>
              </a:spcBef>
              <a:spcAft>
                <a:spcPts val="0"/>
              </a:spcAft>
              <a:buSzPts val="1400"/>
              <a:buNone/>
            </a:pPr>
            <a:endParaRPr sz="1000"/>
          </a:p>
          <a:p>
            <a:pPr marL="0" lvl="0" indent="0" algn="l" rtl="0">
              <a:spcBef>
                <a:spcPts val="0"/>
              </a:spcBef>
              <a:spcAft>
                <a:spcPts val="0"/>
              </a:spcAft>
              <a:buNone/>
            </a:pPr>
            <a:r>
              <a:rPr lang="en" sz="1000" b="1">
                <a:solidFill>
                  <a:schemeClr val="dk1"/>
                </a:solidFill>
              </a:rPr>
              <a:t>Bank</a:t>
            </a:r>
            <a:endParaRPr sz="1000" b="1"/>
          </a:p>
          <a:p>
            <a:pPr marL="0" lvl="0" indent="0" algn="l" rtl="0">
              <a:spcBef>
                <a:spcPts val="0"/>
              </a:spcBef>
              <a:spcAft>
                <a:spcPts val="0"/>
              </a:spcAft>
              <a:buNone/>
            </a:pPr>
            <a:r>
              <a:rPr lang="en" sz="1000" b="1"/>
              <a:t>First Hawaiian Bank</a:t>
            </a:r>
            <a:endParaRPr sz="1000"/>
          </a:p>
          <a:p>
            <a:pPr marL="0" lvl="0" indent="0" algn="l" rtl="0">
              <a:spcBef>
                <a:spcPts val="0"/>
              </a:spcBef>
              <a:spcAft>
                <a:spcPts val="0"/>
              </a:spcAft>
              <a:buNone/>
            </a:pPr>
            <a:r>
              <a:rPr lang="en" sz="1000"/>
              <a:t>Tel: 808-883-8555</a:t>
            </a:r>
            <a:endParaRPr sz="1000"/>
          </a:p>
          <a:p>
            <a:pPr marL="0" lvl="0" indent="0" algn="l" rtl="0">
              <a:spcBef>
                <a:spcPts val="0"/>
              </a:spcBef>
              <a:spcAft>
                <a:spcPts val="0"/>
              </a:spcAft>
              <a:buNone/>
            </a:pPr>
            <a:r>
              <a:rPr lang="en" sz="1000"/>
              <a:t>Waikoloa Highlands Center, 68-1845 Waikoloa Rd, Waikoloa Village, HI 96738</a:t>
            </a:r>
            <a:endParaRPr sz="1000"/>
          </a:p>
          <a:p>
            <a:pPr marL="0" lvl="0" indent="0" algn="l" rtl="0">
              <a:lnSpc>
                <a:spcPct val="115000"/>
              </a:lnSpc>
              <a:spcBef>
                <a:spcPts val="0"/>
              </a:spcBef>
              <a:spcAft>
                <a:spcPts val="0"/>
              </a:spcAft>
              <a:buSzPts val="1400"/>
              <a:buNone/>
            </a:pPr>
            <a:endParaRPr sz="1000"/>
          </a:p>
          <a:p>
            <a:pPr marL="0" lvl="0" indent="0" algn="l" rtl="0">
              <a:lnSpc>
                <a:spcPct val="115000"/>
              </a:lnSpc>
              <a:spcBef>
                <a:spcPts val="0"/>
              </a:spcBef>
              <a:spcAft>
                <a:spcPts val="0"/>
              </a:spcAft>
              <a:buSzPts val="1400"/>
              <a:buNone/>
            </a:pPr>
            <a:endParaRPr sz="1000"/>
          </a:p>
          <a:p>
            <a:pPr marL="0" lvl="0" indent="0" algn="l" rtl="0">
              <a:lnSpc>
                <a:spcPct val="115000"/>
              </a:lnSpc>
              <a:spcBef>
                <a:spcPts val="0"/>
              </a:spcBef>
              <a:spcAft>
                <a:spcPts val="0"/>
              </a:spcAft>
              <a:buSzPts val="1400"/>
              <a:buNone/>
            </a:pPr>
            <a:endParaRPr sz="1000" b="1"/>
          </a:p>
          <a:p>
            <a:pPr marL="0" lvl="0" indent="0" algn="l" rtl="0">
              <a:lnSpc>
                <a:spcPct val="115000"/>
              </a:lnSpc>
              <a:spcBef>
                <a:spcPts val="0"/>
              </a:spcBef>
              <a:spcAft>
                <a:spcPts val="0"/>
              </a:spcAft>
              <a:buSzPts val="1400"/>
              <a:buNone/>
            </a:pPr>
            <a:endParaRPr sz="1000" b="1"/>
          </a:p>
          <a:p>
            <a:pPr marL="0" lvl="0" indent="0" algn="l" rtl="0">
              <a:lnSpc>
                <a:spcPct val="115000"/>
              </a:lnSpc>
              <a:spcBef>
                <a:spcPts val="0"/>
              </a:spcBef>
              <a:spcAft>
                <a:spcPts val="0"/>
              </a:spcAft>
              <a:buSzPts val="1400"/>
              <a:buNone/>
            </a:pPr>
            <a:endParaRPr sz="1000"/>
          </a:p>
          <a:p>
            <a:pPr marL="0" lvl="0" indent="0" algn="l" rtl="0">
              <a:lnSpc>
                <a:spcPct val="115000"/>
              </a:lnSpc>
              <a:spcBef>
                <a:spcPts val="0"/>
              </a:spcBef>
              <a:spcAft>
                <a:spcPts val="0"/>
              </a:spcAft>
              <a:buSzPts val="1400"/>
              <a:buNone/>
            </a:pPr>
            <a:endParaRPr sz="1000" b="1"/>
          </a:p>
          <a:p>
            <a:pPr marL="0" lvl="0" indent="0" algn="l" rtl="0">
              <a:lnSpc>
                <a:spcPct val="115000"/>
              </a:lnSpc>
              <a:spcBef>
                <a:spcPts val="0"/>
              </a:spcBef>
              <a:spcAft>
                <a:spcPts val="0"/>
              </a:spcAft>
              <a:buSzPts val="1400"/>
              <a:buNone/>
            </a:pPr>
            <a:endParaRPr sz="1000" b="1"/>
          </a:p>
          <a:p>
            <a:pPr marL="0" lvl="0" indent="0" algn="l" rtl="0">
              <a:lnSpc>
                <a:spcPct val="115000"/>
              </a:lnSpc>
              <a:spcBef>
                <a:spcPts val="0"/>
              </a:spcBef>
              <a:spcAft>
                <a:spcPts val="0"/>
              </a:spcAft>
              <a:buSzPts val="1400"/>
              <a:buNone/>
            </a:pPr>
            <a:endParaRPr sz="600"/>
          </a:p>
          <a:p>
            <a:pPr marL="0" lvl="0" indent="0" algn="l" rtl="0">
              <a:lnSpc>
                <a:spcPct val="115000"/>
              </a:lnSpc>
              <a:spcBef>
                <a:spcPts val="0"/>
              </a:spcBef>
              <a:spcAft>
                <a:spcPts val="0"/>
              </a:spcAft>
              <a:buSzPts val="1400"/>
              <a:buNone/>
            </a:pPr>
            <a:endParaRPr sz="1000"/>
          </a:p>
          <a:p>
            <a:pPr marL="0" lvl="0" indent="0" algn="l" rtl="0">
              <a:lnSpc>
                <a:spcPct val="115000"/>
              </a:lnSpc>
              <a:spcBef>
                <a:spcPts val="0"/>
              </a:spcBef>
              <a:spcAft>
                <a:spcPts val="0"/>
              </a:spcAft>
              <a:buSzPts val="1400"/>
              <a:buNone/>
            </a:pPr>
            <a:endParaRPr sz="1000"/>
          </a:p>
          <a:p>
            <a:pPr marL="0" lvl="0" indent="0" algn="l" rtl="0">
              <a:lnSpc>
                <a:spcPct val="115000"/>
              </a:lnSpc>
              <a:spcBef>
                <a:spcPts val="0"/>
              </a:spcBef>
              <a:spcAft>
                <a:spcPts val="0"/>
              </a:spcAft>
              <a:buSzPts val="1400"/>
              <a:buNone/>
            </a:pPr>
            <a:endParaRPr sz="1000"/>
          </a:p>
        </p:txBody>
      </p:sp>
      <p:sp>
        <p:nvSpPr>
          <p:cNvPr id="154" name="Google Shape;154;g2d236d88e72_0_1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
        <p:nvSpPr>
          <p:cNvPr id="155" name="Google Shape;155;g2d236d88e72_0_10"/>
          <p:cNvSpPr txBox="1"/>
          <p:nvPr/>
        </p:nvSpPr>
        <p:spPr>
          <a:xfrm>
            <a:off x="5791500" y="1769100"/>
            <a:ext cx="3280800" cy="2993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a:solidFill>
                  <a:schemeClr val="dk1"/>
                </a:solidFill>
                <a:latin typeface="Roboto"/>
                <a:ea typeface="Roboto"/>
                <a:cs typeface="Roboto"/>
                <a:sym typeface="Roboto"/>
              </a:rPr>
              <a:t>Urgent Care Clinic</a:t>
            </a:r>
            <a:endParaRPr sz="1000" b="1">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endParaRPr sz="1000" b="1">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lt2"/>
                </a:solidFill>
                <a:latin typeface="Roboto"/>
                <a:ea typeface="Roboto"/>
                <a:cs typeface="Roboto"/>
                <a:sym typeface="Roboto"/>
              </a:rPr>
              <a:t>Kohala Coast Urgent Care located at The Westin Hapuna Beach Resort.</a:t>
            </a:r>
            <a:endParaRPr sz="1000">
              <a:solidFill>
                <a:schemeClr val="lt2"/>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lt2"/>
                </a:solidFill>
                <a:latin typeface="Roboto"/>
                <a:ea typeface="Roboto"/>
                <a:cs typeface="Roboto"/>
                <a:sym typeface="Roboto"/>
              </a:rPr>
              <a:t>Monday to Friday: 9:00 am to 4:30 pm </a:t>
            </a:r>
            <a:endParaRPr sz="1000">
              <a:solidFill>
                <a:schemeClr val="lt2"/>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lt2"/>
                </a:solidFill>
                <a:latin typeface="Roboto"/>
                <a:ea typeface="Roboto"/>
                <a:cs typeface="Roboto"/>
                <a:sym typeface="Roboto"/>
              </a:rPr>
              <a:t>Saturday: 9:00 am to 2:00 pm</a:t>
            </a:r>
            <a:endParaRPr sz="1000">
              <a:solidFill>
                <a:schemeClr val="lt2"/>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lt2"/>
                </a:solidFill>
                <a:latin typeface="Roboto"/>
                <a:ea typeface="Roboto"/>
                <a:cs typeface="Roboto"/>
                <a:sym typeface="Roboto"/>
              </a:rPr>
              <a:t>No appointment is necessary, however if you wish to book an appointment: use Link below</a:t>
            </a:r>
            <a:endParaRPr sz="1000">
              <a:solidFill>
                <a:schemeClr val="lt2"/>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400"/>
              <a:buFont typeface="Arial"/>
              <a:buNone/>
            </a:pPr>
            <a:r>
              <a:rPr lang="en" sz="1000" u="sng">
                <a:solidFill>
                  <a:schemeClr val="hlink"/>
                </a:solidFill>
                <a:latin typeface="Roboto"/>
                <a:ea typeface="Roboto"/>
                <a:cs typeface="Roboto"/>
                <a:sym typeface="Roboto"/>
                <a:hlinkClick r:id="rId7"/>
              </a:rPr>
              <a:t>www.kohalacoasturgentcare.com</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000"/>
              <a:buFont typeface="Arial"/>
              <a:buNone/>
            </a:pPr>
            <a:endParaRPr sz="1000" b="1">
              <a:solidFill>
                <a:schemeClr val="dk1"/>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000"/>
              <a:buFont typeface="Arial"/>
              <a:buNone/>
            </a:pPr>
            <a:r>
              <a:rPr lang="en" sz="1000" b="1">
                <a:solidFill>
                  <a:schemeClr val="dk1"/>
                </a:solidFill>
                <a:latin typeface="Roboto"/>
                <a:ea typeface="Roboto"/>
                <a:cs typeface="Roboto"/>
                <a:sym typeface="Roboto"/>
              </a:rPr>
              <a:t>Dental Clinic</a:t>
            </a:r>
            <a:endParaRPr sz="1000" b="1">
              <a:solidFill>
                <a:schemeClr val="dk1"/>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000"/>
              <a:buFont typeface="Arial"/>
              <a:buNone/>
            </a:pPr>
            <a:endParaRPr sz="1000" b="1">
              <a:solidFill>
                <a:schemeClr val="dk1"/>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400"/>
              <a:buFont typeface="Arial"/>
              <a:buNone/>
            </a:pPr>
            <a:r>
              <a:rPr lang="en" sz="1000">
                <a:solidFill>
                  <a:schemeClr val="lt2"/>
                </a:solidFill>
                <a:latin typeface="Roboto"/>
                <a:ea typeface="Roboto"/>
                <a:cs typeface="Roboto"/>
                <a:sym typeface="Roboto"/>
              </a:rPr>
              <a:t>Located Inside Queen’s Marketplace, the Dental Clinic is open Monday through Friday by appointment.</a:t>
            </a:r>
            <a:endParaRPr sz="1000">
              <a:solidFill>
                <a:schemeClr val="lt2"/>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400"/>
              <a:buFont typeface="Arial"/>
              <a:buNone/>
            </a:pPr>
            <a:r>
              <a:rPr lang="en" sz="1000">
                <a:solidFill>
                  <a:schemeClr val="lt2"/>
                </a:solidFill>
                <a:latin typeface="Roboto"/>
                <a:ea typeface="Roboto"/>
                <a:cs typeface="Roboto"/>
                <a:sym typeface="Roboto"/>
              </a:rPr>
              <a:t>Phone # (808) 886-0891 Website: </a:t>
            </a:r>
            <a:r>
              <a:rPr lang="en" sz="1000" u="sng">
                <a:solidFill>
                  <a:schemeClr val="hlink"/>
                </a:solidFill>
                <a:latin typeface="Roboto"/>
                <a:ea typeface="Roboto"/>
                <a:cs typeface="Roboto"/>
                <a:sym typeface="Roboto"/>
                <a:hlinkClick r:id="rId8"/>
              </a:rPr>
              <a:t>waikoloadental.com</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a:p>
            <a:pPr marL="457200" marR="0" lvl="0" indent="0" algn="l" rtl="0">
              <a:lnSpc>
                <a:spcPct val="100000"/>
              </a:lnSpc>
              <a:spcBef>
                <a:spcPts val="0"/>
              </a:spcBef>
              <a:spcAft>
                <a:spcPts val="0"/>
              </a:spcAft>
              <a:buNone/>
            </a:pPr>
            <a:endParaRPr sz="1000" b="1">
              <a:solidFill>
                <a:schemeClr val="lt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eae6e72b0_0_15"/>
          <p:cNvSpPr txBox="1">
            <a:spLocks noGrp="1"/>
          </p:cNvSpPr>
          <p:nvPr>
            <p:ph type="title"/>
          </p:nvPr>
        </p:nvSpPr>
        <p:spPr>
          <a:xfrm>
            <a:off x="471900" y="8282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a:t>Thanks for helping us make this session a success, we look forward to working with you again!</a:t>
            </a:r>
            <a:endParaRPr sz="2700"/>
          </a:p>
        </p:txBody>
      </p:sp>
      <p:sp>
        <p:nvSpPr>
          <p:cNvPr id="161" name="Google Shape;161;g2beae6e72b0_0_15"/>
          <p:cNvSpPr txBox="1">
            <a:spLocks noGrp="1"/>
          </p:cNvSpPr>
          <p:nvPr>
            <p:ph type="body" idx="1"/>
          </p:nvPr>
        </p:nvSpPr>
        <p:spPr>
          <a:xfrm>
            <a:off x="262350" y="1785724"/>
            <a:ext cx="8431800" cy="32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b="1"/>
              <a:t>2024 November IEEE 802 Plenary Session November 10-15, 2024</a:t>
            </a:r>
            <a:endParaRPr sz="1400" b="1"/>
          </a:p>
          <a:p>
            <a:pPr marL="0" lvl="0" indent="0" algn="l" rtl="0">
              <a:lnSpc>
                <a:spcPct val="115000"/>
              </a:lnSpc>
              <a:spcBef>
                <a:spcPts val="0"/>
              </a:spcBef>
              <a:spcAft>
                <a:spcPts val="0"/>
              </a:spcAft>
              <a:buSzPts val="1800"/>
              <a:buNone/>
            </a:pPr>
            <a:r>
              <a:rPr lang="en" sz="1400"/>
              <a:t>In-Person participation at the Hyatt Regency Vancouver in Vancouver British Columbia, Canada with remote participation available. </a:t>
            </a:r>
            <a:endParaRPr/>
          </a:p>
          <a:p>
            <a:pPr marL="0" lvl="0" indent="0" algn="l" rtl="0">
              <a:lnSpc>
                <a:spcPct val="115000"/>
              </a:lnSpc>
              <a:spcBef>
                <a:spcPts val="0"/>
              </a:spcBef>
              <a:spcAft>
                <a:spcPts val="0"/>
              </a:spcAft>
              <a:buSzPts val="1800"/>
              <a:buNone/>
            </a:pPr>
            <a:endParaRPr sz="800" b="1"/>
          </a:p>
          <a:p>
            <a:pPr marL="0" lvl="0" indent="0" algn="l" rtl="0">
              <a:lnSpc>
                <a:spcPct val="115000"/>
              </a:lnSpc>
              <a:spcBef>
                <a:spcPts val="0"/>
              </a:spcBef>
              <a:spcAft>
                <a:spcPts val="0"/>
              </a:spcAft>
              <a:buSzPts val="1800"/>
              <a:buNone/>
            </a:pPr>
            <a:r>
              <a:rPr lang="en" sz="1400" b="1"/>
              <a:t>Hotel Reservations and Registration </a:t>
            </a:r>
            <a:r>
              <a:rPr lang="en" sz="1400"/>
              <a:t>are available at: </a:t>
            </a:r>
            <a:r>
              <a:rPr lang="en" sz="1400" u="sng">
                <a:solidFill>
                  <a:schemeClr val="hlink"/>
                </a:solidFill>
                <a:hlinkClick r:id="rId3"/>
              </a:rPr>
              <a:t>https://cvent.meeDZgoD</a:t>
            </a:r>
            <a:endParaRPr sz="1400"/>
          </a:p>
          <a:p>
            <a:pPr marL="0" lvl="0" indent="0" algn="l" rtl="0">
              <a:lnSpc>
                <a:spcPct val="115000"/>
              </a:lnSpc>
              <a:spcBef>
                <a:spcPts val="0"/>
              </a:spcBef>
              <a:spcAft>
                <a:spcPts val="0"/>
              </a:spcAft>
              <a:buSzPts val="1800"/>
              <a:buNone/>
            </a:pPr>
            <a:endParaRPr sz="1400" b="1"/>
          </a:p>
          <a:p>
            <a:pPr marL="0" lvl="0" indent="0" algn="l" rtl="0">
              <a:lnSpc>
                <a:spcPct val="115000"/>
              </a:lnSpc>
              <a:spcBef>
                <a:spcPts val="0"/>
              </a:spcBef>
              <a:spcAft>
                <a:spcPts val="0"/>
              </a:spcAft>
              <a:buSzPts val="1800"/>
              <a:buNone/>
            </a:pPr>
            <a:r>
              <a:rPr lang="en" sz="1400" b="1"/>
              <a:t>Immigration Refugees and Citizenship Canada (IRCC)</a:t>
            </a:r>
            <a:r>
              <a:rPr lang="en" sz="1400"/>
              <a:t>, instructions for registered events are available at: </a:t>
            </a:r>
            <a:r>
              <a:rPr lang="en" sz="1400" u="sng">
                <a:solidFill>
                  <a:schemeClr val="hlink"/>
                </a:solidFill>
                <a:hlinkClick r:id="rId4"/>
              </a:rPr>
              <a:t>IRCC </a:t>
            </a:r>
            <a:r>
              <a:rPr lang="en" sz="1400" u="sng">
                <a:solidFill>
                  <a:schemeClr val="hlink"/>
                </a:solidFill>
                <a:hlinkClick r:id="rId4"/>
              </a:rPr>
              <a:t>Instructions</a:t>
            </a: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en" sz="1400" b="1"/>
              <a:t>General Information about entry into Canada</a:t>
            </a:r>
            <a:r>
              <a:rPr lang="en" sz="1400"/>
              <a:t>, entry documentation and applications are available at </a:t>
            </a:r>
            <a:r>
              <a:rPr lang="en" sz="1400" u="sng">
                <a:solidFill>
                  <a:schemeClr val="hlink"/>
                </a:solidFill>
                <a:hlinkClick r:id="rId5"/>
              </a:rPr>
              <a:t>https://cvent.me/b4gDOa</a:t>
            </a:r>
            <a:endParaRPr sz="1400"/>
          </a:p>
          <a:p>
            <a:pPr marL="0" lvl="0" indent="0" algn="l" rtl="0">
              <a:lnSpc>
                <a:spcPct val="115000"/>
              </a:lnSpc>
              <a:spcBef>
                <a:spcPts val="0"/>
              </a:spcBef>
              <a:spcAft>
                <a:spcPts val="0"/>
              </a:spcAft>
              <a:buSzPts val="1800"/>
              <a:buNone/>
            </a:pPr>
            <a:endParaRPr sz="1400" b="1"/>
          </a:p>
          <a:p>
            <a:pPr marL="0" lvl="0" indent="0" algn="l" rtl="0">
              <a:lnSpc>
                <a:spcPct val="115000"/>
              </a:lnSpc>
              <a:spcBef>
                <a:spcPts val="0"/>
              </a:spcBef>
              <a:spcAft>
                <a:spcPts val="0"/>
              </a:spcAft>
              <a:buClr>
                <a:srgbClr val="000000"/>
              </a:buClr>
              <a:buSzPts val="1800"/>
              <a:buFont typeface="Arial"/>
              <a:buNone/>
            </a:pPr>
            <a:r>
              <a:rPr lang="en" sz="1400" b="1"/>
              <a:t>Meeting Planner Questions</a:t>
            </a:r>
            <a:r>
              <a:rPr lang="en" sz="1400"/>
              <a:t>, please email: </a:t>
            </a:r>
            <a:r>
              <a:rPr lang="en" sz="1400" u="sng">
                <a:solidFill>
                  <a:schemeClr val="accent5"/>
                </a:solidFill>
                <a:hlinkClick r:id="rId6">
                  <a:extLst>
                    <a:ext uri="{A12FA001-AC4F-418D-AE19-62706E023703}">
                      <ahyp:hlinkClr xmlns:ahyp="http://schemas.microsoft.com/office/drawing/2018/hyperlinkcolor" val="tx"/>
                    </a:ext>
                  </a:extLst>
                </a:hlinkClick>
              </a:rPr>
              <a:t>802info@facetoface-events.com</a:t>
            </a:r>
            <a:endParaRPr sz="1400"/>
          </a:p>
          <a:p>
            <a:pPr marL="0" lvl="0" indent="0" algn="l" rtl="0">
              <a:lnSpc>
                <a:spcPct val="115000"/>
              </a:lnSpc>
              <a:spcBef>
                <a:spcPts val="0"/>
              </a:spcBef>
              <a:spcAft>
                <a:spcPts val="0"/>
              </a:spcAft>
              <a:buClr>
                <a:srgbClr val="000000"/>
              </a:buClr>
              <a:buSzPts val="1800"/>
              <a:buFont typeface="Arial"/>
              <a:buNone/>
            </a:pPr>
            <a:endParaRPr sz="1400"/>
          </a:p>
          <a:p>
            <a:pPr marL="0" lvl="0" indent="0" algn="l" rtl="0">
              <a:lnSpc>
                <a:spcPct val="115000"/>
              </a:lnSpc>
              <a:spcBef>
                <a:spcPts val="0"/>
              </a:spcBef>
              <a:spcAft>
                <a:spcPts val="0"/>
              </a:spcAft>
              <a:buSzPts val="1800"/>
              <a:buNone/>
            </a:pPr>
            <a:endParaRPr sz="1400" b="1"/>
          </a:p>
          <a:p>
            <a:pPr marL="114300" lvl="0" indent="0" algn="l" rtl="0">
              <a:lnSpc>
                <a:spcPct val="115000"/>
              </a:lnSpc>
              <a:spcBef>
                <a:spcPts val="0"/>
              </a:spcBef>
              <a:spcAft>
                <a:spcPts val="0"/>
              </a:spcAft>
              <a:buSzPts val="1800"/>
              <a:buNone/>
            </a:pPr>
            <a:endParaRPr sz="1400" b="1"/>
          </a:p>
        </p:txBody>
      </p:sp>
      <p:sp>
        <p:nvSpPr>
          <p:cNvPr id="162" name="Google Shape;162;g2beae6e72b0_0_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7c30aa6ca8_0_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Meeting Planner Contact Information</a:t>
            </a:r>
            <a:endParaRPr/>
          </a:p>
        </p:txBody>
      </p:sp>
      <p:sp>
        <p:nvSpPr>
          <p:cNvPr id="76" name="Google Shape;76;g27c30aa6ca8_0_0"/>
          <p:cNvSpPr txBox="1">
            <a:spLocks noGrp="1"/>
          </p:cNvSpPr>
          <p:nvPr>
            <p:ph type="body" idx="1"/>
          </p:nvPr>
        </p:nvSpPr>
        <p:spPr>
          <a:xfrm>
            <a:off x="471900" y="1919075"/>
            <a:ext cx="3999900" cy="297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Dawn Slykhouse, Face to Face Events</a:t>
            </a:r>
            <a:endParaRPr/>
          </a:p>
          <a:p>
            <a:pPr marL="0" lvl="0" indent="0" algn="l" rtl="0">
              <a:lnSpc>
                <a:spcPct val="100000"/>
              </a:lnSpc>
              <a:spcBef>
                <a:spcPts val="1000"/>
              </a:spcBef>
              <a:spcAft>
                <a:spcPts val="0"/>
              </a:spcAft>
              <a:buSzPts val="1400"/>
              <a:buNone/>
            </a:pPr>
            <a:r>
              <a:rPr lang="en"/>
              <a:t>Mobile: +1 (408) 594-1342</a:t>
            </a:r>
            <a:endParaRPr/>
          </a:p>
          <a:p>
            <a:pPr marL="0" lvl="0" indent="0" algn="l" rtl="0">
              <a:lnSpc>
                <a:spcPct val="100000"/>
              </a:lnSpc>
              <a:spcBef>
                <a:spcPts val="1000"/>
              </a:spcBef>
              <a:spcAft>
                <a:spcPts val="0"/>
              </a:spcAft>
              <a:buSzPts val="1400"/>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lvl="0" indent="0" algn="l" rtl="0">
              <a:lnSpc>
                <a:spcPct val="100000"/>
              </a:lnSpc>
              <a:spcBef>
                <a:spcPts val="1000"/>
              </a:spcBef>
              <a:spcAft>
                <a:spcPts val="0"/>
              </a:spcAft>
              <a:buSzPts val="1400"/>
              <a:buNone/>
            </a:pPr>
            <a:endParaRPr sz="600" b="1"/>
          </a:p>
          <a:p>
            <a:pPr marL="0" lvl="0" indent="0" algn="l" rtl="0">
              <a:lnSpc>
                <a:spcPct val="100000"/>
              </a:lnSpc>
              <a:spcBef>
                <a:spcPts val="1000"/>
              </a:spcBef>
              <a:spcAft>
                <a:spcPts val="0"/>
              </a:spcAft>
              <a:buSzPts val="1400"/>
              <a:buNone/>
            </a:pPr>
            <a:r>
              <a:rPr lang="en" b="1"/>
              <a:t>Lisa Ronmark, Face to Face Events</a:t>
            </a:r>
            <a:endParaRPr/>
          </a:p>
          <a:p>
            <a:pPr marL="0" lvl="0" indent="0" algn="l" rtl="0">
              <a:lnSpc>
                <a:spcPct val="100000"/>
              </a:lnSpc>
              <a:spcBef>
                <a:spcPts val="1000"/>
              </a:spcBef>
              <a:spcAft>
                <a:spcPts val="0"/>
              </a:spcAft>
              <a:buSzPts val="1400"/>
              <a:buNone/>
            </a:pPr>
            <a:r>
              <a:rPr lang="en"/>
              <a:t>Mobile: +1 (604) 316-4947</a:t>
            </a:r>
            <a:endParaRPr/>
          </a:p>
          <a:p>
            <a:pPr marL="0" lvl="0" indent="0" algn="l" rtl="0">
              <a:lnSpc>
                <a:spcPct val="100000"/>
              </a:lnSpc>
              <a:spcBef>
                <a:spcPts val="1000"/>
              </a:spcBef>
              <a:spcAft>
                <a:spcPts val="1000"/>
              </a:spcAft>
              <a:buSzPts val="1400"/>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7" name="Google Shape;77;g27c30aa6ca8_0_0"/>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Stephanie Williams, Face to Face Events</a:t>
            </a:r>
            <a:endParaRPr b="1"/>
          </a:p>
          <a:p>
            <a:pPr marL="0" lvl="0" indent="0" algn="l" rtl="0">
              <a:lnSpc>
                <a:spcPct val="100000"/>
              </a:lnSpc>
              <a:spcBef>
                <a:spcPts val="1000"/>
              </a:spcBef>
              <a:spcAft>
                <a:spcPts val="0"/>
              </a:spcAft>
              <a:buSzPts val="1400"/>
              <a:buNone/>
            </a:pPr>
            <a:r>
              <a:rPr lang="en"/>
              <a:t>Mobile: +1 (408) 497-9613 </a:t>
            </a:r>
            <a:endParaRPr/>
          </a:p>
          <a:p>
            <a:pPr marL="0" lvl="0" indent="0" algn="l" rtl="0">
              <a:lnSpc>
                <a:spcPct val="100000"/>
              </a:lnSpc>
              <a:spcBef>
                <a:spcPts val="1000"/>
              </a:spcBef>
              <a:spcAft>
                <a:spcPts val="0"/>
              </a:spcAft>
              <a:buSzPts val="1400"/>
              <a:buNone/>
            </a:pPr>
            <a:r>
              <a:rPr lang="en"/>
              <a:t>Email: </a:t>
            </a:r>
            <a:r>
              <a:rPr lang="en" u="sng">
                <a:solidFill>
                  <a:schemeClr val="hlink"/>
                </a:solidFill>
                <a:hlinkClick r:id="rId5"/>
              </a:rPr>
              <a:t>stephanie@facetoface-events.com</a:t>
            </a:r>
            <a:r>
              <a:rPr lang="en"/>
              <a:t> </a:t>
            </a:r>
            <a:endParaRPr/>
          </a:p>
          <a:p>
            <a:pPr marL="0" lvl="0" indent="0" algn="l" rtl="0">
              <a:lnSpc>
                <a:spcPct val="100000"/>
              </a:lnSpc>
              <a:spcBef>
                <a:spcPts val="1000"/>
              </a:spcBef>
              <a:spcAft>
                <a:spcPts val="0"/>
              </a:spcAft>
              <a:buSzPts val="1400"/>
              <a:buNone/>
            </a:pPr>
            <a:endParaRPr sz="1000"/>
          </a:p>
          <a:p>
            <a:pPr marL="0" lvl="0" indent="0" algn="l" rtl="0">
              <a:lnSpc>
                <a:spcPct val="100000"/>
              </a:lnSpc>
              <a:spcBef>
                <a:spcPts val="1000"/>
              </a:spcBef>
              <a:spcAft>
                <a:spcPts val="0"/>
              </a:spcAft>
              <a:buSzPts val="1400"/>
              <a:buNone/>
            </a:pPr>
            <a:r>
              <a:rPr lang="en" b="1"/>
              <a:t>Meeting Planner Office: </a:t>
            </a:r>
            <a:r>
              <a:rPr lang="en"/>
              <a:t>Waikoloa 1</a:t>
            </a:r>
            <a:endParaRPr/>
          </a:p>
          <a:p>
            <a:pPr marL="0" lvl="0" indent="0" algn="l" rtl="0">
              <a:lnSpc>
                <a:spcPct val="100000"/>
              </a:lnSpc>
              <a:spcBef>
                <a:spcPts val="1000"/>
              </a:spcBef>
              <a:spcAft>
                <a:spcPts val="0"/>
              </a:spcAft>
              <a:buSzPts val="1400"/>
              <a:buNone/>
            </a:pPr>
            <a:r>
              <a:rPr lang="en" b="1"/>
              <a:t>Registration: </a:t>
            </a:r>
            <a:r>
              <a:rPr lang="en"/>
              <a:t>Grand Promenade</a:t>
            </a:r>
            <a:endParaRPr/>
          </a:p>
        </p:txBody>
      </p:sp>
      <p:sp>
        <p:nvSpPr>
          <p:cNvPr id="78" name="Google Shape;78;g27c30aa6ca8_0_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460950" y="5142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Network Access and Support Information </a:t>
            </a:r>
            <a:endParaRPr/>
          </a:p>
        </p:txBody>
      </p:sp>
      <p:sp>
        <p:nvSpPr>
          <p:cNvPr id="84" name="Google Shape;84;p7"/>
          <p:cNvSpPr txBox="1">
            <a:spLocks noGrp="1"/>
          </p:cNvSpPr>
          <p:nvPr>
            <p:ph type="body" idx="1"/>
          </p:nvPr>
        </p:nvSpPr>
        <p:spPr>
          <a:xfrm>
            <a:off x="460950" y="1746544"/>
            <a:ext cx="3999900" cy="3172928"/>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0"/>
              </a:spcBef>
              <a:spcAft>
                <a:spcPts val="0"/>
              </a:spcAft>
              <a:buSzPts val="1400"/>
              <a:buNone/>
            </a:pPr>
            <a:r>
              <a:rPr lang="en" sz="1300" b="1"/>
              <a:t>Wireless Interim Session Network</a:t>
            </a:r>
            <a:endParaRPr sz="1300" b="1"/>
          </a:p>
          <a:p>
            <a:pPr marL="0" marR="76200" lvl="0" indent="0" algn="l" rtl="0">
              <a:lnSpc>
                <a:spcPct val="115000"/>
              </a:lnSpc>
              <a:spcBef>
                <a:spcPts val="0"/>
              </a:spcBef>
              <a:spcAft>
                <a:spcPts val="0"/>
              </a:spcAft>
              <a:buSzPts val="1400"/>
              <a:buNone/>
            </a:pPr>
            <a:endParaRPr sz="1300" b="1"/>
          </a:p>
          <a:p>
            <a:pPr marL="457200" marR="76200" lvl="0" indent="-311150" algn="l" rtl="0">
              <a:lnSpc>
                <a:spcPct val="115000"/>
              </a:lnSpc>
              <a:spcBef>
                <a:spcPts val="0"/>
              </a:spcBef>
              <a:spcAft>
                <a:spcPts val="0"/>
              </a:spcAft>
              <a:buSzPts val="1300"/>
              <a:buChar char="●"/>
            </a:pPr>
            <a:r>
              <a:rPr lang="en" sz="1300" b="1"/>
              <a:t>SSID: </a:t>
            </a:r>
            <a:r>
              <a:rPr lang="en" sz="1300"/>
              <a:t>IEEE802</a:t>
            </a:r>
            <a:r>
              <a:rPr lang="en" sz="1300" b="1"/>
              <a:t>  </a:t>
            </a:r>
            <a:endParaRPr sz="1300" b="1"/>
          </a:p>
          <a:p>
            <a:pPr marL="457200" marR="76200" lvl="0" indent="-311150" algn="l" rtl="0">
              <a:lnSpc>
                <a:spcPct val="115000"/>
              </a:lnSpc>
              <a:spcBef>
                <a:spcPts val="0"/>
              </a:spcBef>
              <a:spcAft>
                <a:spcPts val="0"/>
              </a:spcAft>
              <a:buSzPts val="1300"/>
              <a:buChar char="●"/>
            </a:pPr>
            <a:r>
              <a:rPr lang="en" sz="1300" b="1"/>
              <a:t>Password:</a:t>
            </a:r>
            <a:r>
              <a:rPr lang="en" sz="1300"/>
              <a:t> ieeeieee </a:t>
            </a:r>
            <a:endParaRPr sz="1300"/>
          </a:p>
          <a:p>
            <a:pPr marL="0" lvl="0" indent="0" algn="l" rtl="0">
              <a:lnSpc>
                <a:spcPct val="115000"/>
              </a:lnSpc>
              <a:spcBef>
                <a:spcPts val="0"/>
              </a:spcBef>
              <a:spcAft>
                <a:spcPts val="0"/>
              </a:spcAft>
              <a:buSzPts val="1400"/>
              <a:buNone/>
            </a:pPr>
            <a:endParaRPr sz="1300"/>
          </a:p>
          <a:p>
            <a:pPr marL="0" lvl="0" indent="0" algn="l" rtl="0">
              <a:lnSpc>
                <a:spcPct val="115000"/>
              </a:lnSpc>
              <a:spcBef>
                <a:spcPts val="0"/>
              </a:spcBef>
              <a:spcAft>
                <a:spcPts val="0"/>
              </a:spcAft>
              <a:buSzPts val="1400"/>
              <a:buNone/>
            </a:pPr>
            <a:r>
              <a:rPr lang="en" sz="1300"/>
              <a:t>This SSID will support all IEEE 802.11 compliant devices using any of the 2.4GHz, 5GHz or 6GHz radio bands.</a:t>
            </a:r>
            <a:endParaRPr sz="1000"/>
          </a:p>
          <a:p>
            <a:pPr marL="0" marR="76200" lvl="0" indent="0" algn="l" rtl="0">
              <a:lnSpc>
                <a:spcPct val="100000"/>
              </a:lnSpc>
              <a:spcBef>
                <a:spcPts val="1000"/>
              </a:spcBef>
              <a:spcAft>
                <a:spcPts val="0"/>
              </a:spcAft>
              <a:buClr>
                <a:srgbClr val="000000"/>
              </a:buClr>
              <a:buSzPts val="1400"/>
              <a:buFont typeface="Arial"/>
              <a:buNone/>
            </a:pPr>
            <a:r>
              <a:rPr lang="en" sz="1300" b="1"/>
              <a:t>IEEE 802 Documents: Local Document Server</a:t>
            </a:r>
            <a:r>
              <a:rPr lang="en" sz="1300"/>
              <a:t>  </a:t>
            </a:r>
            <a:endParaRPr sz="1300"/>
          </a:p>
          <a:p>
            <a:pPr marL="457200" marR="88900" lvl="0" indent="-323850" algn="l" rtl="0">
              <a:lnSpc>
                <a:spcPct val="100000"/>
              </a:lnSpc>
              <a:spcBef>
                <a:spcPts val="1000"/>
              </a:spcBef>
              <a:spcAft>
                <a:spcPts val="0"/>
              </a:spcAft>
              <a:buSzPts val="1500"/>
              <a:buChar char="●"/>
            </a:pPr>
            <a:r>
              <a:rPr lang="en" sz="1300" u="sng">
                <a:solidFill>
                  <a:srgbClr val="0000FF"/>
                </a:solidFill>
                <a:hlinkClick r:id="rId3">
                  <a:extLst>
                    <a:ext uri="{A12FA001-AC4F-418D-AE19-62706E023703}">
                      <ahyp:hlinkClr xmlns:ahyp="http://schemas.microsoft.com/office/drawing/2018/hyperlinkcolor" val="tx"/>
                    </a:ext>
                  </a:extLst>
                </a:hlinkClick>
              </a:rPr>
              <a:t>http://ieee802.linespeed.com/</a:t>
            </a:r>
            <a:endParaRPr sz="1500"/>
          </a:p>
        </p:txBody>
      </p:sp>
      <p:sp>
        <p:nvSpPr>
          <p:cNvPr id="85" name="Google Shape;85;p7"/>
          <p:cNvSpPr txBox="1">
            <a:spLocks noGrp="1"/>
          </p:cNvSpPr>
          <p:nvPr>
            <p:ph type="body" idx="2"/>
          </p:nvPr>
        </p:nvSpPr>
        <p:spPr>
          <a:xfrm>
            <a:off x="4672202" y="1746544"/>
            <a:ext cx="4010848" cy="334267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300" b="1"/>
              <a:t>Onsite Network Support</a:t>
            </a:r>
            <a:endParaRPr sz="1300" b="1"/>
          </a:p>
          <a:p>
            <a:pPr marL="0" lvl="0" indent="0" algn="l" rtl="0">
              <a:lnSpc>
                <a:spcPct val="100000"/>
              </a:lnSpc>
              <a:spcBef>
                <a:spcPts val="0"/>
              </a:spcBef>
              <a:spcAft>
                <a:spcPts val="0"/>
              </a:spcAft>
              <a:buSzPts val="1400"/>
              <a:buNone/>
            </a:pPr>
            <a:endParaRPr sz="1300" b="1"/>
          </a:p>
          <a:p>
            <a:pPr marL="0" lvl="0" indent="0" algn="l" rtl="0">
              <a:lnSpc>
                <a:spcPct val="115000"/>
              </a:lnSpc>
              <a:spcBef>
                <a:spcPts val="0"/>
              </a:spcBef>
              <a:spcAft>
                <a:spcPts val="0"/>
              </a:spcAft>
              <a:buClr>
                <a:srgbClr val="000000"/>
              </a:buClr>
              <a:buSzPts val="1800"/>
              <a:buNone/>
            </a:pPr>
            <a:r>
              <a:rPr lang="en" sz="1300"/>
              <a:t>Members of the Linespeed team can be dispatched by contacting the Meeting Planner directly or by placing a request at the event registration desk.</a:t>
            </a:r>
            <a:endParaRPr/>
          </a:p>
          <a:p>
            <a:pPr marL="0" lvl="0" indent="0" algn="l" rtl="0">
              <a:lnSpc>
                <a:spcPct val="115000"/>
              </a:lnSpc>
              <a:spcBef>
                <a:spcPts val="0"/>
              </a:spcBef>
              <a:spcAft>
                <a:spcPts val="0"/>
              </a:spcAft>
              <a:buClr>
                <a:srgbClr val="000000"/>
              </a:buClr>
              <a:buSzPts val="1800"/>
              <a:buNone/>
            </a:pPr>
            <a:endParaRPr sz="900"/>
          </a:p>
          <a:p>
            <a:pPr marL="0" lvl="0" indent="0" algn="l" rtl="0">
              <a:lnSpc>
                <a:spcPct val="100000"/>
              </a:lnSpc>
              <a:spcBef>
                <a:spcPts val="0"/>
              </a:spcBef>
              <a:spcAft>
                <a:spcPts val="0"/>
              </a:spcAft>
              <a:buSzPts val="1400"/>
              <a:buNone/>
            </a:pPr>
            <a:r>
              <a:rPr lang="en" sz="1300" b="1"/>
              <a:t>Linespeed Events Contact Information</a:t>
            </a:r>
            <a:endParaRPr sz="1300"/>
          </a:p>
          <a:p>
            <a:pPr marL="457200" lvl="1" indent="0" algn="l" rtl="0">
              <a:lnSpc>
                <a:spcPct val="100000"/>
              </a:lnSpc>
              <a:spcBef>
                <a:spcPts val="0"/>
              </a:spcBef>
              <a:spcAft>
                <a:spcPts val="0"/>
              </a:spcAft>
              <a:buClr>
                <a:srgbClr val="000000"/>
              </a:buClr>
              <a:buSzPts val="1400"/>
              <a:buNone/>
            </a:pPr>
            <a:endParaRPr sz="1300" b="1"/>
          </a:p>
          <a:p>
            <a:pPr marL="457200" lvl="1" indent="0" algn="l" rtl="0">
              <a:lnSpc>
                <a:spcPct val="100000"/>
              </a:lnSpc>
              <a:spcBef>
                <a:spcPts val="0"/>
              </a:spcBef>
              <a:spcAft>
                <a:spcPts val="0"/>
              </a:spcAft>
              <a:buClr>
                <a:srgbClr val="000000"/>
              </a:buClr>
              <a:buSzPts val="1400"/>
              <a:buNone/>
            </a:pPr>
            <a:r>
              <a:rPr lang="en" sz="1300" b="1"/>
              <a:t>Richard Alfvin</a:t>
            </a:r>
            <a:endParaRPr sz="1300" b="1"/>
          </a:p>
          <a:p>
            <a:pPr marL="457200" lvl="1" indent="0" algn="l" rtl="0">
              <a:lnSpc>
                <a:spcPct val="100000"/>
              </a:lnSpc>
              <a:spcBef>
                <a:spcPts val="0"/>
              </a:spcBef>
              <a:spcAft>
                <a:spcPts val="0"/>
              </a:spcAft>
              <a:buSzPts val="1400"/>
              <a:buNone/>
            </a:pPr>
            <a:r>
              <a:rPr lang="en" sz="1300"/>
              <a:t>Mobile: +1 (585) 781-0952 </a:t>
            </a:r>
            <a:endParaRPr sz="1300"/>
          </a:p>
          <a:p>
            <a:pPr marL="457200" lvl="1" indent="0" algn="l" rtl="0">
              <a:lnSpc>
                <a:spcPct val="100000"/>
              </a:lnSpc>
              <a:spcBef>
                <a:spcPts val="0"/>
              </a:spcBef>
              <a:spcAft>
                <a:spcPts val="0"/>
              </a:spcAft>
              <a:buSzPts val="1400"/>
              <a:buNone/>
            </a:pPr>
            <a:r>
              <a:rPr lang="en" sz="1300"/>
              <a:t>Email: </a:t>
            </a:r>
            <a:r>
              <a:rPr lang="en" sz="1300" u="sng">
                <a:solidFill>
                  <a:schemeClr val="accent5"/>
                </a:solidFill>
                <a:hlinkClick r:id="rId4">
                  <a:extLst>
                    <a:ext uri="{A12FA001-AC4F-418D-AE19-62706E023703}">
                      <ahyp:hlinkClr xmlns:ahyp="http://schemas.microsoft.com/office/drawing/2018/hyperlinkcolor" val="tx"/>
                    </a:ext>
                  </a:extLst>
                </a:hlinkClick>
              </a:rPr>
              <a:t>rick@linespeed.com</a:t>
            </a:r>
            <a:r>
              <a:rPr lang="en" sz="1300"/>
              <a:t> </a:t>
            </a:r>
            <a:endParaRPr sz="1300"/>
          </a:p>
          <a:p>
            <a:pPr marL="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Clr>
                <a:srgbClr val="000000"/>
              </a:buClr>
              <a:buSzPts val="1400"/>
              <a:buFont typeface="Arial"/>
              <a:buNone/>
            </a:pPr>
            <a:r>
              <a:rPr lang="en" sz="1300" b="1"/>
              <a:t>Network Office: </a:t>
            </a:r>
            <a:r>
              <a:rPr lang="en" sz="1300"/>
              <a:t>Waikoloa 1</a:t>
            </a:r>
            <a:endParaRPr sz="1300"/>
          </a:p>
          <a:p>
            <a:pPr marL="0" lvl="0" indent="0" algn="l" rtl="0">
              <a:lnSpc>
                <a:spcPct val="100000"/>
              </a:lnSpc>
              <a:spcBef>
                <a:spcPts val="0"/>
              </a:spcBef>
              <a:spcAft>
                <a:spcPts val="0"/>
              </a:spcAft>
              <a:buClr>
                <a:srgbClr val="000000"/>
              </a:buClr>
              <a:buSzPts val="1400"/>
              <a:buFont typeface="Arial"/>
              <a:buNone/>
            </a:pPr>
            <a:endParaRPr>
              <a:highlight>
                <a:srgbClr val="FFFF00"/>
              </a:highlight>
            </a:endParaRPr>
          </a:p>
          <a:p>
            <a:pPr marL="0" lvl="0" indent="0" algn="l" rtl="0">
              <a:lnSpc>
                <a:spcPct val="115000"/>
              </a:lnSpc>
              <a:spcBef>
                <a:spcPts val="1000"/>
              </a:spcBef>
              <a:spcAft>
                <a:spcPts val="0"/>
              </a:spcAft>
              <a:buClr>
                <a:srgbClr val="000000"/>
              </a:buClr>
              <a:buSzPts val="1800"/>
              <a:buFont typeface="Arial"/>
              <a:buNone/>
            </a:pPr>
            <a:endParaRPr/>
          </a:p>
        </p:txBody>
      </p:sp>
      <p:sp>
        <p:nvSpPr>
          <p:cNvPr id="86" name="Google Shape;86;p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471900" y="412660"/>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Audio Visual Support – Onsite support</a:t>
            </a:r>
            <a:endParaRPr/>
          </a:p>
        </p:txBody>
      </p:sp>
      <p:sp>
        <p:nvSpPr>
          <p:cNvPr id="92" name="Google Shape;92;p6"/>
          <p:cNvSpPr txBox="1">
            <a:spLocks noGrp="1"/>
          </p:cNvSpPr>
          <p:nvPr>
            <p:ph type="body" idx="1"/>
          </p:nvPr>
        </p:nvSpPr>
        <p:spPr>
          <a:xfrm>
            <a:off x="471900" y="1683550"/>
            <a:ext cx="8082600" cy="32286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300" b="1"/>
              <a:t>WHO TO CONTACT IF AUDIO VISUAL EQUIPMENT ISN’T WORKING IN YOUR ONSITE MEETING ROOM</a:t>
            </a:r>
            <a:endParaRPr sz="1300" b="1"/>
          </a:p>
          <a:p>
            <a:pPr marL="0" lvl="0" indent="0" algn="l" rtl="0">
              <a:lnSpc>
                <a:spcPct val="115000"/>
              </a:lnSpc>
              <a:spcBef>
                <a:spcPts val="1000"/>
              </a:spcBef>
              <a:spcAft>
                <a:spcPts val="0"/>
              </a:spcAft>
              <a:buSzPts val="1800"/>
              <a:buNone/>
            </a:pPr>
            <a:r>
              <a:rPr lang="en" sz="1300"/>
              <a:t>Please contact the Meeting Planner directly if you have any issues with the audio visual equipment in your meeting room. The Meeting Planner will contact support and the appropriate technician will be sent to assist as soon as possible.</a:t>
            </a:r>
            <a:endParaRPr sz="1300"/>
          </a:p>
          <a:p>
            <a:pPr marL="0" lvl="0" indent="0" algn="l" rtl="0">
              <a:lnSpc>
                <a:spcPct val="115000"/>
              </a:lnSpc>
              <a:spcBef>
                <a:spcPts val="1000"/>
              </a:spcBef>
              <a:spcAft>
                <a:spcPts val="0"/>
              </a:spcAft>
              <a:buSzPts val="1800"/>
              <a:buNone/>
            </a:pPr>
            <a:r>
              <a:rPr lang="en" sz="1300"/>
              <a:t>Meeting Planner can be reached at:</a:t>
            </a:r>
            <a:endParaRPr sz="1300"/>
          </a:p>
          <a:p>
            <a:pPr marL="457200" lvl="0" indent="-311150" algn="l" rtl="0">
              <a:lnSpc>
                <a:spcPct val="115000"/>
              </a:lnSpc>
              <a:spcBef>
                <a:spcPts val="1000"/>
              </a:spcBef>
              <a:spcAft>
                <a:spcPts val="0"/>
              </a:spcAft>
              <a:buSzPts val="1300"/>
              <a:buChar char="●"/>
            </a:pPr>
            <a:r>
              <a:rPr lang="en" sz="1300"/>
              <a:t>Registration and Information Desk: Grand Promenade, Convention Level, Hilton Waikoloa Village</a:t>
            </a:r>
            <a:endParaRPr sz="1300"/>
          </a:p>
          <a:p>
            <a:pPr marL="457200" lvl="0" indent="-311150" algn="l" rtl="0">
              <a:lnSpc>
                <a:spcPct val="115000"/>
              </a:lnSpc>
              <a:spcBef>
                <a:spcPts val="0"/>
              </a:spcBef>
              <a:spcAft>
                <a:spcPts val="0"/>
              </a:spcAft>
              <a:buSzPts val="1300"/>
              <a:buChar char="●"/>
            </a:pPr>
            <a:r>
              <a:rPr lang="en" sz="1300"/>
              <a:t>Event Office: Waikoloa 1</a:t>
            </a:r>
            <a:endParaRPr sz="1300"/>
          </a:p>
          <a:p>
            <a:pPr marL="457200" lvl="0" indent="-311150" algn="l" rtl="0">
              <a:lnSpc>
                <a:spcPct val="115000"/>
              </a:lnSpc>
              <a:spcBef>
                <a:spcPts val="0"/>
              </a:spcBef>
              <a:spcAft>
                <a:spcPts val="0"/>
              </a:spcAft>
              <a:buSzPts val="1300"/>
              <a:buChar char="●"/>
            </a:pPr>
            <a:r>
              <a:rPr lang="en" sz="1300"/>
              <a:t>Via Text or Call: Lisa Ronmark: +1 (604) 316-4947, Stephanie Williams +1 (408) 497-9613 </a:t>
            </a:r>
            <a:endParaRPr/>
          </a:p>
          <a:p>
            <a:pPr marL="146050" lvl="0" indent="0" algn="l" rtl="0">
              <a:lnSpc>
                <a:spcPct val="115000"/>
              </a:lnSpc>
              <a:spcBef>
                <a:spcPts val="0"/>
              </a:spcBef>
              <a:spcAft>
                <a:spcPts val="0"/>
              </a:spcAft>
              <a:buSzPts val="1300"/>
              <a:buNone/>
            </a:pPr>
            <a:endParaRPr sz="1300" b="1"/>
          </a:p>
          <a:p>
            <a:pPr marL="0" lvl="0" indent="0" algn="l" rtl="0">
              <a:lnSpc>
                <a:spcPct val="100000"/>
              </a:lnSpc>
              <a:spcBef>
                <a:spcPts val="0"/>
              </a:spcBef>
              <a:spcAft>
                <a:spcPts val="0"/>
              </a:spcAft>
              <a:buSzPts val="1800"/>
              <a:buNone/>
            </a:pPr>
            <a:r>
              <a:rPr lang="en" sz="1300" b="1"/>
              <a:t>WEBEX AUDIO IN THE ONSITE MEETING ROOM</a:t>
            </a:r>
            <a:endParaRPr sz="1300" b="1"/>
          </a:p>
          <a:p>
            <a:pPr marL="0" lvl="0" indent="0" algn="l" rtl="0">
              <a:lnSpc>
                <a:spcPct val="100000"/>
              </a:lnSpc>
              <a:spcBef>
                <a:spcPts val="0"/>
              </a:spcBef>
              <a:spcAft>
                <a:spcPts val="0"/>
              </a:spcAft>
              <a:buSzPts val="1800"/>
              <a:buNone/>
            </a:pPr>
            <a:r>
              <a:rPr lang="en" sz="1300"/>
              <a:t>If you are a local participant, PLEASE, select </a:t>
            </a:r>
            <a:r>
              <a:rPr lang="en" sz="1300">
                <a:highlight>
                  <a:srgbClr val="FFFF00"/>
                </a:highlight>
              </a:rPr>
              <a:t>“Don’t connect to audio” </a:t>
            </a:r>
            <a:r>
              <a:rPr lang="en" sz="1300"/>
              <a:t>when joining WebEx. </a:t>
            </a:r>
            <a:endParaRPr/>
          </a:p>
          <a:p>
            <a:pPr marL="0" lvl="0" indent="0" algn="l" rtl="0">
              <a:lnSpc>
                <a:spcPct val="100000"/>
              </a:lnSpc>
              <a:spcBef>
                <a:spcPts val="0"/>
              </a:spcBef>
              <a:spcAft>
                <a:spcPts val="0"/>
              </a:spcAft>
              <a:buSzPts val="1800"/>
              <a:buNone/>
            </a:pPr>
            <a:r>
              <a:rPr lang="en" sz="1300"/>
              <a:t>Connecting to the audio, may cause an audio interference or a feedback loop that will disrupt the meeting.</a:t>
            </a:r>
            <a:endParaRPr sz="1300"/>
          </a:p>
          <a:p>
            <a:pPr marL="0" lvl="0" indent="0" algn="l" rtl="0">
              <a:lnSpc>
                <a:spcPct val="115000"/>
              </a:lnSpc>
              <a:spcBef>
                <a:spcPts val="1000"/>
              </a:spcBef>
              <a:spcAft>
                <a:spcPts val="0"/>
              </a:spcAft>
              <a:buSzPts val="1800"/>
              <a:buNone/>
            </a:pPr>
            <a:endParaRPr sz="1300"/>
          </a:p>
          <a:p>
            <a:pPr marL="457200" lvl="0" indent="0" algn="ctr" rtl="0">
              <a:lnSpc>
                <a:spcPct val="115000"/>
              </a:lnSpc>
              <a:spcBef>
                <a:spcPts val="1000"/>
              </a:spcBef>
              <a:spcAft>
                <a:spcPts val="0"/>
              </a:spcAft>
              <a:buSzPts val="1800"/>
              <a:buNone/>
            </a:pPr>
            <a:endParaRPr sz="1700"/>
          </a:p>
          <a:p>
            <a:pPr marL="0" lvl="0" indent="0" algn="ctr" rtl="0">
              <a:lnSpc>
                <a:spcPct val="115000"/>
              </a:lnSpc>
              <a:spcBef>
                <a:spcPts val="1000"/>
              </a:spcBef>
              <a:spcAft>
                <a:spcPts val="1600"/>
              </a:spcAft>
              <a:buSzPts val="1800"/>
              <a:buNone/>
            </a:pPr>
            <a:endParaRPr sz="1700"/>
          </a:p>
        </p:txBody>
      </p:sp>
      <p:sp>
        <p:nvSpPr>
          <p:cNvPr id="93" name="Google Shape;93;p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71900" y="264676"/>
            <a:ext cx="8222100" cy="110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Badge Pick Up and In Person Registration Times and Location</a:t>
            </a:r>
            <a:endParaRPr/>
          </a:p>
        </p:txBody>
      </p:sp>
      <p:sp>
        <p:nvSpPr>
          <p:cNvPr id="99" name="Google Shape;99;p3"/>
          <p:cNvSpPr txBox="1">
            <a:spLocks noGrp="1"/>
          </p:cNvSpPr>
          <p:nvPr>
            <p:ph type="body" idx="1"/>
          </p:nvPr>
        </p:nvSpPr>
        <p:spPr>
          <a:xfrm>
            <a:off x="471900" y="1810512"/>
            <a:ext cx="8222100" cy="3068312"/>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400" b="1" dirty="0"/>
              <a:t>Sunday</a:t>
            </a:r>
            <a:r>
              <a:rPr lang="en" sz="1400" dirty="0"/>
              <a:t> </a:t>
            </a:r>
            <a:endParaRPr sz="1400" dirty="0"/>
          </a:p>
          <a:p>
            <a:pPr marL="914400" lvl="1" indent="-342900" algn="l" rtl="0">
              <a:lnSpc>
                <a:spcPct val="115000"/>
              </a:lnSpc>
              <a:spcBef>
                <a:spcPts val="0"/>
              </a:spcBef>
              <a:spcAft>
                <a:spcPts val="0"/>
              </a:spcAft>
              <a:buSzPts val="1800"/>
              <a:buChar char="○"/>
            </a:pPr>
            <a:r>
              <a:rPr lang="en" dirty="0"/>
              <a:t>Registration Counter, Grand Promenade at Hilton Waikoloa Village</a:t>
            </a:r>
            <a:endParaRPr dirty="0"/>
          </a:p>
          <a:p>
            <a:pPr marL="914400" lvl="1" indent="-342900" algn="l" rtl="0">
              <a:lnSpc>
                <a:spcPct val="115000"/>
              </a:lnSpc>
              <a:spcBef>
                <a:spcPts val="0"/>
              </a:spcBef>
              <a:spcAft>
                <a:spcPts val="0"/>
              </a:spcAft>
              <a:buSzPts val="1800"/>
              <a:buChar char="○"/>
            </a:pPr>
            <a:r>
              <a:rPr lang="en" dirty="0"/>
              <a:t>5:00 PM - 7:30 PM</a:t>
            </a:r>
            <a:endParaRPr dirty="0"/>
          </a:p>
          <a:p>
            <a:pPr marL="457200" lvl="0" indent="-342900" algn="l" rtl="0">
              <a:lnSpc>
                <a:spcPct val="115000"/>
              </a:lnSpc>
              <a:spcBef>
                <a:spcPts val="0"/>
              </a:spcBef>
              <a:spcAft>
                <a:spcPts val="0"/>
              </a:spcAft>
              <a:buSzPts val="1800"/>
              <a:buChar char="●"/>
            </a:pPr>
            <a:r>
              <a:rPr lang="en" sz="1400" b="1" dirty="0"/>
              <a:t>Monday - Wednesday</a:t>
            </a:r>
            <a:r>
              <a:rPr lang="en" sz="1400" dirty="0"/>
              <a:t> </a:t>
            </a:r>
            <a:endParaRPr sz="1400" dirty="0"/>
          </a:p>
          <a:p>
            <a:pPr marL="914400" lvl="1" indent="-342900" algn="l" rtl="0">
              <a:lnSpc>
                <a:spcPct val="115000"/>
              </a:lnSpc>
              <a:spcBef>
                <a:spcPts val="0"/>
              </a:spcBef>
              <a:spcAft>
                <a:spcPts val="0"/>
              </a:spcAft>
              <a:buSzPts val="1800"/>
              <a:buChar char="○"/>
            </a:pPr>
            <a:r>
              <a:rPr lang="en" dirty="0"/>
              <a:t>Registration Counter, Grand Promenade  at Hilton Waikoloa Village</a:t>
            </a:r>
            <a:endParaRPr dirty="0"/>
          </a:p>
          <a:p>
            <a:pPr marL="914400" lvl="1" indent="-342900" algn="l" rtl="0">
              <a:lnSpc>
                <a:spcPct val="115000"/>
              </a:lnSpc>
              <a:spcBef>
                <a:spcPts val="0"/>
              </a:spcBef>
              <a:spcAft>
                <a:spcPts val="0"/>
              </a:spcAft>
              <a:buSzPts val="1800"/>
              <a:buChar char="○"/>
            </a:pPr>
            <a:r>
              <a:rPr lang="en" dirty="0"/>
              <a:t>7:30 AM - 5:00 PM</a:t>
            </a:r>
            <a:endParaRPr dirty="0"/>
          </a:p>
          <a:p>
            <a:pPr marL="457200" lvl="0" indent="-342900" algn="l" rtl="0">
              <a:lnSpc>
                <a:spcPct val="115000"/>
              </a:lnSpc>
              <a:spcBef>
                <a:spcPts val="0"/>
              </a:spcBef>
              <a:spcAft>
                <a:spcPts val="0"/>
              </a:spcAft>
              <a:buSzPts val="1800"/>
              <a:buChar char="●"/>
            </a:pPr>
            <a:r>
              <a:rPr lang="en" sz="1400" b="1" dirty="0"/>
              <a:t>Thursday</a:t>
            </a:r>
            <a:endParaRPr sz="1400" dirty="0"/>
          </a:p>
          <a:p>
            <a:pPr marL="914400" lvl="1" indent="-342900" algn="l" rtl="0">
              <a:lnSpc>
                <a:spcPct val="115000"/>
              </a:lnSpc>
              <a:spcBef>
                <a:spcPts val="0"/>
              </a:spcBef>
              <a:spcAft>
                <a:spcPts val="0"/>
              </a:spcAft>
              <a:buSzPts val="1800"/>
              <a:buChar char="○"/>
            </a:pPr>
            <a:r>
              <a:rPr lang="en" dirty="0"/>
              <a:t>Event Office, Waikoloa 1,  Convention Level, Hilton Waikoloa Village</a:t>
            </a:r>
            <a:endParaRPr dirty="0"/>
          </a:p>
          <a:p>
            <a:pPr marL="914400" lvl="1" indent="-317500" algn="l" rtl="0">
              <a:lnSpc>
                <a:spcPct val="115000"/>
              </a:lnSpc>
              <a:spcBef>
                <a:spcPts val="0"/>
              </a:spcBef>
              <a:spcAft>
                <a:spcPts val="0"/>
              </a:spcAft>
              <a:buSzPts val="1400"/>
              <a:buChar char="○"/>
            </a:pPr>
            <a:r>
              <a:rPr lang="en" dirty="0"/>
              <a:t>8:00 AM - 5:00 PM</a:t>
            </a:r>
          </a:p>
          <a:p>
            <a:pPr marL="914400" lvl="1" indent="-317500" algn="l" rtl="0">
              <a:lnSpc>
                <a:spcPct val="115000"/>
              </a:lnSpc>
              <a:spcBef>
                <a:spcPts val="0"/>
              </a:spcBef>
              <a:spcAft>
                <a:spcPts val="0"/>
              </a:spcAft>
              <a:buSzPts val="1400"/>
              <a:buChar char="○"/>
            </a:pPr>
            <a:endParaRPr dirty="0"/>
          </a:p>
          <a:p>
            <a:pPr marL="0" indent="0">
              <a:buNone/>
            </a:pPr>
            <a:r>
              <a:rPr lang="en-US" sz="1400" b="1" dirty="0"/>
              <a:t>REGISTRATION FEE:</a:t>
            </a:r>
            <a:r>
              <a:rPr lang="en-US" sz="1400" dirty="0"/>
              <a:t> Registration for the IEEE 802 Wireless Interim Session (with fee) is required, whether attending in-person or remotely. Registration Link: </a:t>
            </a:r>
            <a:r>
              <a:rPr lang="en-US" sz="1400" u="sng" dirty="0">
                <a:solidFill>
                  <a:schemeClr val="hlink"/>
                </a:solidFill>
                <a:hlinkClick r:id="rId3"/>
              </a:rPr>
              <a:t>https://cvent.me/3kMOBK</a:t>
            </a:r>
            <a:endParaRPr lang="en-US" sz="1400" b="1" dirty="0"/>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1000"/>
              </a:spcBef>
              <a:spcAft>
                <a:spcPts val="1600"/>
              </a:spcAft>
              <a:buSzPts val="1800"/>
              <a:buNone/>
            </a:pPr>
            <a:endParaRPr sz="1400" dirty="0"/>
          </a:p>
        </p:txBody>
      </p:sp>
      <p:sp>
        <p:nvSpPr>
          <p:cNvPr id="100" name="Google Shape;100;p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6020473bd7_0_0"/>
          <p:cNvSpPr txBox="1">
            <a:spLocks noGrp="1"/>
          </p:cNvSpPr>
          <p:nvPr>
            <p:ph type="title"/>
          </p:nvPr>
        </p:nvSpPr>
        <p:spPr>
          <a:xfrm>
            <a:off x="471900" y="87175"/>
            <a:ext cx="8222100" cy="1308918"/>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400" b="1" i="1" dirty="0"/>
          </a:p>
          <a:p>
            <a:pPr marL="0" lvl="0" indent="0" algn="ctr" rtl="0">
              <a:lnSpc>
                <a:spcPct val="100000"/>
              </a:lnSpc>
              <a:spcBef>
                <a:spcPts val="0"/>
              </a:spcBef>
              <a:spcAft>
                <a:spcPts val="0"/>
              </a:spcAft>
              <a:buSzPts val="3200"/>
              <a:buNone/>
            </a:pPr>
            <a:endParaRPr sz="2400" b="1" i="1" dirty="0"/>
          </a:p>
          <a:p>
            <a:pPr marL="0" lvl="0" indent="0" algn="ctr" rtl="0">
              <a:lnSpc>
                <a:spcPct val="100000"/>
              </a:lnSpc>
              <a:spcBef>
                <a:spcPts val="0"/>
              </a:spcBef>
              <a:spcAft>
                <a:spcPts val="0"/>
              </a:spcAft>
              <a:buSzPts val="3200"/>
              <a:buNone/>
            </a:pPr>
            <a:r>
              <a:rPr lang="en" sz="2400" b="1" i="1" dirty="0"/>
              <a:t>IEEE 802 Mixed Mode Mtg Facilitator Training</a:t>
            </a:r>
            <a:endParaRPr sz="2400" b="1" i="1" dirty="0"/>
          </a:p>
          <a:p>
            <a:pPr marL="0" lvl="0" indent="0" algn="ctr" rtl="0">
              <a:lnSpc>
                <a:spcPct val="100000"/>
              </a:lnSpc>
              <a:spcBef>
                <a:spcPts val="0"/>
              </a:spcBef>
              <a:spcAft>
                <a:spcPts val="0"/>
              </a:spcAft>
              <a:buSzPts val="3200"/>
              <a:buNone/>
            </a:pPr>
            <a:r>
              <a:rPr lang="en" sz="2400" dirty="0"/>
              <a:t>Sunday September 8th</a:t>
            </a:r>
            <a:endParaRPr sz="2400" dirty="0"/>
          </a:p>
          <a:p>
            <a:pPr marL="0" lvl="0" indent="0" algn="ctr" rtl="0">
              <a:lnSpc>
                <a:spcPct val="100000"/>
              </a:lnSpc>
              <a:spcBef>
                <a:spcPts val="0"/>
              </a:spcBef>
              <a:spcAft>
                <a:spcPts val="0"/>
              </a:spcAft>
              <a:buSzPts val="3200"/>
              <a:buNone/>
            </a:pPr>
            <a:r>
              <a:rPr lang="en" sz="2400" dirty="0"/>
              <a:t>1:30 PM Hawaii Time</a:t>
            </a:r>
            <a:endParaRPr sz="2400" dirty="0"/>
          </a:p>
        </p:txBody>
      </p:sp>
      <p:sp>
        <p:nvSpPr>
          <p:cNvPr id="106" name="Google Shape;106;g26020473bd7_0_0"/>
          <p:cNvSpPr txBox="1">
            <a:spLocks noGrp="1"/>
          </p:cNvSpPr>
          <p:nvPr>
            <p:ph type="body" idx="1"/>
          </p:nvPr>
        </p:nvSpPr>
        <p:spPr>
          <a:xfrm>
            <a:off x="92225" y="1698171"/>
            <a:ext cx="8980016" cy="338850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b="1" dirty="0"/>
              <a:t>WHO:	</a:t>
            </a:r>
            <a:r>
              <a:rPr lang="en" dirty="0"/>
              <a:t>IEEE 802 WG Session Leaders (and all others interested) </a:t>
            </a:r>
            <a:endParaRPr dirty="0"/>
          </a:p>
          <a:p>
            <a:pPr marL="0" lvl="0" indent="0" algn="l" rtl="0">
              <a:lnSpc>
                <a:spcPct val="115000"/>
              </a:lnSpc>
              <a:spcBef>
                <a:spcPts val="0"/>
              </a:spcBef>
              <a:spcAft>
                <a:spcPts val="0"/>
              </a:spcAft>
              <a:buSzPts val="1400"/>
              <a:buNone/>
            </a:pPr>
            <a:r>
              <a:rPr lang="en" b="1" dirty="0"/>
              <a:t>WHAT: 	</a:t>
            </a:r>
            <a:r>
              <a:rPr lang="en" dirty="0"/>
              <a:t>IEEE 802 Mixed Mode Meeting facilitator training </a:t>
            </a:r>
            <a:endParaRPr dirty="0"/>
          </a:p>
          <a:p>
            <a:pPr marL="0" lvl="0" indent="0" algn="l" rtl="0">
              <a:lnSpc>
                <a:spcPct val="115000"/>
              </a:lnSpc>
              <a:spcBef>
                <a:spcPts val="0"/>
              </a:spcBef>
              <a:spcAft>
                <a:spcPts val="0"/>
              </a:spcAft>
              <a:buSzPts val="1400"/>
              <a:buNone/>
            </a:pPr>
            <a:r>
              <a:rPr lang="en" dirty="0"/>
              <a:t>	How to run a mixed mode meeting that is part of the 2024 September IEEE 802W Interim</a:t>
            </a:r>
            <a:endParaRPr dirty="0"/>
          </a:p>
          <a:p>
            <a:pPr marL="0" lvl="0" indent="0" algn="l" rtl="0">
              <a:lnSpc>
                <a:spcPct val="115000"/>
              </a:lnSpc>
              <a:spcBef>
                <a:spcPts val="0"/>
              </a:spcBef>
              <a:spcAft>
                <a:spcPts val="0"/>
              </a:spcAft>
              <a:buSzPts val="1400"/>
              <a:buNone/>
            </a:pPr>
            <a:r>
              <a:rPr lang="en" b="1" dirty="0"/>
              <a:t>WHEN: 	</a:t>
            </a:r>
            <a:r>
              <a:rPr lang="en" dirty="0"/>
              <a:t>Sunday 8 September, 1:30 PM Hawaii Time</a:t>
            </a:r>
            <a:endParaRPr dirty="0"/>
          </a:p>
          <a:p>
            <a:pPr marL="0" lvl="0" indent="0" algn="l" rtl="0">
              <a:lnSpc>
                <a:spcPct val="115000"/>
              </a:lnSpc>
              <a:spcBef>
                <a:spcPts val="0"/>
              </a:spcBef>
              <a:spcAft>
                <a:spcPts val="0"/>
              </a:spcAft>
              <a:buSzPts val="1400"/>
              <a:buNone/>
            </a:pPr>
            <a:r>
              <a:rPr lang="en" b="1" dirty="0"/>
              <a:t>WHERE: 	Onsite Meeting Room:	</a:t>
            </a:r>
            <a:r>
              <a:rPr lang="en" dirty="0"/>
              <a:t>Kona 3</a:t>
            </a:r>
            <a:endParaRPr dirty="0"/>
          </a:p>
          <a:p>
            <a:pPr marL="457200" lvl="0" indent="457200" algn="l" rtl="0">
              <a:lnSpc>
                <a:spcPct val="115000"/>
              </a:lnSpc>
              <a:spcBef>
                <a:spcPts val="0"/>
              </a:spcBef>
              <a:spcAft>
                <a:spcPts val="0"/>
              </a:spcAft>
              <a:buSzPts val="1400"/>
              <a:buNone/>
            </a:pPr>
            <a:r>
              <a:rPr lang="en" b="1" dirty="0"/>
              <a:t>WebEx Link: </a:t>
            </a:r>
            <a:r>
              <a:rPr lang="en-US" u="sng" dirty="0">
                <a:solidFill>
                  <a:schemeClr val="hlink"/>
                </a:solidFill>
                <a:hlinkClick r:id="rId3"/>
              </a:rPr>
              <a:t>https://ieeesa.webex.com/ieeesa/j.php?MTID=ma730979523f5a87455bdc0f5850ddfd9</a:t>
            </a:r>
            <a:endParaRPr lang="en-US" u="sng" dirty="0">
              <a:solidFill>
                <a:schemeClr val="hlink"/>
              </a:solidFill>
            </a:endParaRPr>
          </a:p>
          <a:p>
            <a:pPr marL="457200" lvl="0" indent="457200" algn="l" rtl="0">
              <a:lnSpc>
                <a:spcPct val="115000"/>
              </a:lnSpc>
              <a:spcBef>
                <a:spcPts val="0"/>
              </a:spcBef>
              <a:spcAft>
                <a:spcPts val="0"/>
              </a:spcAft>
              <a:buSzPts val="1400"/>
              <a:buNone/>
            </a:pPr>
            <a:r>
              <a:rPr lang="en" b="1" dirty="0"/>
              <a:t>WebEX Meeting Number (access code): </a:t>
            </a:r>
            <a:r>
              <a:rPr lang="en-US" b="0" i="0" dirty="0">
                <a:effectLst/>
                <a:latin typeface="+mn-lt"/>
              </a:rPr>
              <a:t>2342 413 2294</a:t>
            </a:r>
          </a:p>
          <a:p>
            <a:pPr marL="457200" lvl="0" indent="457200" algn="l" rtl="0">
              <a:lnSpc>
                <a:spcPct val="115000"/>
              </a:lnSpc>
              <a:spcBef>
                <a:spcPts val="0"/>
              </a:spcBef>
              <a:spcAft>
                <a:spcPts val="0"/>
              </a:spcAft>
              <a:buSzPts val="1400"/>
              <a:buNone/>
            </a:pPr>
            <a:r>
              <a:rPr lang="en" b="1" dirty="0"/>
              <a:t>Meeting password:</a:t>
            </a:r>
            <a:r>
              <a:rPr lang="en" dirty="0"/>
              <a:t> </a:t>
            </a:r>
            <a:r>
              <a:rPr lang="en-US" dirty="0"/>
              <a:t>wireless</a:t>
            </a:r>
            <a:endParaRPr dirty="0"/>
          </a:p>
          <a:p>
            <a:pPr marL="0" lvl="0" indent="0" algn="l" rtl="0">
              <a:lnSpc>
                <a:spcPct val="115000"/>
              </a:lnSpc>
              <a:spcBef>
                <a:spcPts val="0"/>
              </a:spcBef>
              <a:spcAft>
                <a:spcPts val="0"/>
              </a:spcAft>
              <a:buSzPts val="1400"/>
              <a:buNone/>
            </a:pPr>
            <a:r>
              <a:rPr lang="en" dirty="0"/>
              <a:t> 	or see the IEEE 802 Calendar </a:t>
            </a:r>
            <a:r>
              <a:rPr lang="en" u="sng" dirty="0">
                <a:solidFill>
                  <a:schemeClr val="hlink"/>
                </a:solidFill>
                <a:hlinkClick r:id="rId4"/>
              </a:rPr>
              <a:t>https://ieee802.org/802tele_calendar.html</a:t>
            </a:r>
            <a:endParaRPr b="1"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457200" lvl="0" indent="0" algn="ctr" rtl="0">
              <a:lnSpc>
                <a:spcPct val="115000"/>
              </a:lnSpc>
              <a:spcBef>
                <a:spcPts val="1000"/>
              </a:spcBef>
              <a:spcAft>
                <a:spcPts val="0"/>
              </a:spcAft>
              <a:buSzPts val="1400"/>
              <a:buNone/>
            </a:pPr>
            <a:endParaRPr dirty="0"/>
          </a:p>
          <a:p>
            <a:pPr marL="0" lvl="0" indent="0" algn="ctr" rtl="0">
              <a:lnSpc>
                <a:spcPct val="115000"/>
              </a:lnSpc>
              <a:spcBef>
                <a:spcPts val="1000"/>
              </a:spcBef>
              <a:spcAft>
                <a:spcPts val="1600"/>
              </a:spcAft>
              <a:buSzPts val="1400"/>
              <a:buNone/>
            </a:pPr>
            <a:endParaRPr dirty="0"/>
          </a:p>
        </p:txBody>
      </p:sp>
      <p:sp>
        <p:nvSpPr>
          <p:cNvPr id="107" name="Google Shape;107;g26020473bd7_0_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Schedule of Meetings and Attendance</a:t>
            </a:r>
            <a:endParaRPr/>
          </a:p>
        </p:txBody>
      </p:sp>
      <p:sp>
        <p:nvSpPr>
          <p:cNvPr id="113" name="Google Shape;113;p5"/>
          <p:cNvSpPr txBox="1">
            <a:spLocks noGrp="1"/>
          </p:cNvSpPr>
          <p:nvPr>
            <p:ph type="body" idx="1"/>
          </p:nvPr>
        </p:nvSpPr>
        <p:spPr>
          <a:xfrm>
            <a:off x="471900" y="1788325"/>
            <a:ext cx="8082600" cy="32302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500" b="1"/>
              <a:t>In Person Room Assignments:</a:t>
            </a:r>
            <a:r>
              <a:rPr lang="en" sz="1500"/>
              <a:t> Schedule QR codes posted outside each meeting room and on back of your badge. </a:t>
            </a:r>
            <a:r>
              <a:rPr lang="en" sz="1500" u="sng">
                <a:solidFill>
                  <a:schemeClr val="hlink"/>
                </a:solidFill>
                <a:hlinkClick r:id="rId3"/>
              </a:rPr>
              <a:t>http://schedule.802world.com/schedule/schedule/show</a:t>
            </a:r>
            <a:endParaRPr sz="1500"/>
          </a:p>
          <a:p>
            <a:pPr marL="0" lvl="0" indent="0" algn="l" rtl="0">
              <a:lnSpc>
                <a:spcPct val="115000"/>
              </a:lnSpc>
              <a:spcBef>
                <a:spcPts val="1000"/>
              </a:spcBef>
              <a:spcAft>
                <a:spcPts val="0"/>
              </a:spcAft>
              <a:buSzPts val="1800"/>
              <a:buNone/>
            </a:pPr>
            <a:r>
              <a:rPr lang="en" sz="1500" b="1"/>
              <a:t>Virtual Participation details:</a:t>
            </a:r>
            <a:r>
              <a:rPr lang="en" sz="1500"/>
              <a:t> </a:t>
            </a:r>
            <a:r>
              <a:rPr lang="en" sz="1500" u="sng">
                <a:solidFill>
                  <a:schemeClr val="hlink"/>
                </a:solidFill>
                <a:hlinkClick r:id="rId4"/>
              </a:rPr>
              <a:t>https://ieee802.org/802tele_calendar.html</a:t>
            </a:r>
            <a:endParaRPr sz="1500"/>
          </a:p>
          <a:p>
            <a:pPr marL="0" lvl="0" indent="0" algn="l" rtl="0">
              <a:lnSpc>
                <a:spcPct val="115000"/>
              </a:lnSpc>
              <a:spcBef>
                <a:spcPts val="1000"/>
              </a:spcBef>
              <a:spcAft>
                <a:spcPts val="0"/>
              </a:spcAft>
              <a:buSzPts val="1800"/>
              <a:buNone/>
            </a:pPr>
            <a:r>
              <a:rPr lang="en" sz="1500" b="1"/>
              <a:t>ATTENDANCE TOOL (IMAT)</a:t>
            </a:r>
            <a:endParaRPr sz="1500" b="1"/>
          </a:p>
          <a:p>
            <a:pPr marL="457200" lvl="1" indent="0" algn="l" rtl="0">
              <a:lnSpc>
                <a:spcPct val="115000"/>
              </a:lnSpc>
              <a:spcBef>
                <a:spcPts val="1000"/>
              </a:spcBef>
              <a:spcAft>
                <a:spcPts val="0"/>
              </a:spcAft>
              <a:buSzPts val="1800"/>
              <a:buNone/>
            </a:pPr>
            <a:r>
              <a:rPr lang="en" u="sng">
                <a:solidFill>
                  <a:schemeClr val="hlink"/>
                </a:solidFill>
                <a:hlinkClick r:id="rId5"/>
              </a:rPr>
              <a:t>https://imat.ieee.org/my-site/home</a:t>
            </a:r>
            <a:endParaRPr/>
          </a:p>
          <a:p>
            <a:pPr marL="0" lvl="0" indent="0" algn="l" rtl="0">
              <a:lnSpc>
                <a:spcPct val="115000"/>
              </a:lnSpc>
              <a:spcBef>
                <a:spcPts val="1000"/>
              </a:spcBef>
              <a:spcAft>
                <a:spcPts val="0"/>
              </a:spcAft>
              <a:buSzPts val="1800"/>
              <a:buNone/>
            </a:pPr>
            <a:r>
              <a:rPr lang="en" sz="1500" b="1">
                <a:solidFill>
                  <a:srgbClr val="FF0000"/>
                </a:solidFill>
                <a:highlight>
                  <a:srgbClr val="FFFF00"/>
                </a:highlight>
              </a:rPr>
              <a:t>REGISTRATION FEE REQUIREMENT REMINDER</a:t>
            </a:r>
            <a:endParaRPr sz="1500" b="1">
              <a:solidFill>
                <a:srgbClr val="FF0000"/>
              </a:solidFill>
              <a:highlight>
                <a:srgbClr val="FFFF00"/>
              </a:highlight>
            </a:endParaRPr>
          </a:p>
          <a:p>
            <a:pPr marL="457200" lvl="1" indent="0" algn="l" rtl="0">
              <a:lnSpc>
                <a:spcPct val="115000"/>
              </a:lnSpc>
              <a:spcBef>
                <a:spcPts val="1000"/>
              </a:spcBef>
              <a:spcAft>
                <a:spcPts val="0"/>
              </a:spcAft>
              <a:buSzPts val="1800"/>
              <a:buNone/>
            </a:pPr>
            <a:r>
              <a:rPr lang="en" sz="1200"/>
              <a:t>Payment of the session registration fee is required for all individuals who participate in any meetings associated with the 2024 September IEEE 802 Wireless Interim Session. </a:t>
            </a:r>
            <a:endParaRPr/>
          </a:p>
          <a:p>
            <a:pPr marL="0" lvl="0" indent="0" algn="l" rtl="0">
              <a:lnSpc>
                <a:spcPct val="115000"/>
              </a:lnSpc>
              <a:spcBef>
                <a:spcPts val="1000"/>
              </a:spcBef>
              <a:spcAft>
                <a:spcPts val="0"/>
              </a:spcAft>
              <a:buSzPts val="1800"/>
              <a:buNone/>
            </a:pPr>
            <a:r>
              <a:rPr lang="en" sz="1300" b="1"/>
              <a:t>Registration Link: </a:t>
            </a:r>
            <a:r>
              <a:rPr lang="en" sz="1300" u="sng">
                <a:solidFill>
                  <a:schemeClr val="hlink"/>
                </a:solidFill>
                <a:hlinkClick r:id="rId6"/>
              </a:rPr>
              <a:t>https://cvent.me/3kMOBK</a:t>
            </a:r>
            <a:endParaRPr sz="1500"/>
          </a:p>
        </p:txBody>
      </p:sp>
      <p:sp>
        <p:nvSpPr>
          <p:cNvPr id="114" name="Google Shape;114;p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601f55b2fa_0_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a:t>Hilton Waikoloa Village Convention Level Meeting Space Map </a:t>
            </a:r>
            <a:endParaRPr b="1"/>
          </a:p>
        </p:txBody>
      </p:sp>
      <p:sp>
        <p:nvSpPr>
          <p:cNvPr id="120" name="Google Shape;120;g2601f55b2fa_0_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pic>
        <p:nvPicPr>
          <p:cNvPr id="121" name="Google Shape;121;g2601f55b2fa_0_0"/>
          <p:cNvPicPr preferRelativeResize="0"/>
          <p:nvPr/>
        </p:nvPicPr>
        <p:blipFill>
          <a:blip r:embed="rId3">
            <a:alphaModFix/>
          </a:blip>
          <a:stretch>
            <a:fillRect/>
          </a:stretch>
        </p:blipFill>
        <p:spPr>
          <a:xfrm>
            <a:off x="152400" y="771450"/>
            <a:ext cx="4594099" cy="4219649"/>
          </a:xfrm>
          <a:prstGeom prst="rect">
            <a:avLst/>
          </a:prstGeom>
          <a:noFill/>
          <a:ln>
            <a:noFill/>
          </a:ln>
        </p:spPr>
      </p:pic>
      <p:sp>
        <p:nvSpPr>
          <p:cNvPr id="122" name="Google Shape;122;g2601f55b2fa_0_0"/>
          <p:cNvSpPr txBox="1"/>
          <p:nvPr/>
        </p:nvSpPr>
        <p:spPr>
          <a:xfrm>
            <a:off x="5453350" y="873425"/>
            <a:ext cx="30702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2"/>
                </a:solidFill>
                <a:latin typeface="Roboto"/>
                <a:ea typeface="Roboto"/>
                <a:cs typeface="Roboto"/>
                <a:sym typeface="Roboto"/>
              </a:rPr>
              <a:t>Meeting Rooms by Working Group</a:t>
            </a:r>
            <a:endParaRPr sz="1200" b="1">
              <a:solidFill>
                <a:schemeClr val="lt2"/>
              </a:solidFill>
              <a:latin typeface="Roboto"/>
              <a:ea typeface="Roboto"/>
              <a:cs typeface="Roboto"/>
              <a:sym typeface="Roboto"/>
            </a:endParaRPr>
          </a:p>
          <a:p>
            <a:pPr marL="0" lvl="0" indent="0" algn="l" rtl="0">
              <a:spcBef>
                <a:spcPts val="0"/>
              </a:spcBef>
              <a:spcAft>
                <a:spcPts val="0"/>
              </a:spcAft>
              <a:buNone/>
            </a:pPr>
            <a:endParaRPr sz="1200" b="1">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802.11</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Kona 2</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Kona 3</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Kona 4 / 5</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Queen’s 5</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Queen’s 6</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Waters Edge Board Room</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12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802.15</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Kona 1</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Queen’s 4</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Waikoloa 2</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Waikoloa 3</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12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802.18, .19, .24</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Waikoloa 3</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12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EVENT OFFICE</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Waikoloa 1</a:t>
            </a:r>
            <a:endParaRPr sz="1200">
              <a:solidFill>
                <a:schemeClr val="lt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Food and Beverage Breaks</a:t>
            </a:r>
            <a:endParaRPr/>
          </a:p>
        </p:txBody>
      </p:sp>
      <p:sp>
        <p:nvSpPr>
          <p:cNvPr id="128" name="Google Shape;128;p4"/>
          <p:cNvSpPr txBox="1">
            <a:spLocks noGrp="1"/>
          </p:cNvSpPr>
          <p:nvPr>
            <p:ph type="body" idx="1"/>
          </p:nvPr>
        </p:nvSpPr>
        <p:spPr>
          <a:xfrm>
            <a:off x="471900" y="2180475"/>
            <a:ext cx="3832500" cy="23517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sz="1500" b="1">
                <a:solidFill>
                  <a:schemeClr val="dk1"/>
                </a:solidFill>
              </a:rPr>
              <a:t>Light Breakfast</a:t>
            </a:r>
            <a:endParaRPr sz="1500" b="1">
              <a:solidFill>
                <a:schemeClr val="dk1"/>
              </a:solidFill>
            </a:endParaRPr>
          </a:p>
          <a:p>
            <a:pPr marL="0" lvl="0" indent="0" algn="ctr" rtl="0">
              <a:lnSpc>
                <a:spcPct val="50000"/>
              </a:lnSpc>
              <a:spcBef>
                <a:spcPts val="1000"/>
              </a:spcBef>
              <a:spcAft>
                <a:spcPts val="0"/>
              </a:spcAft>
              <a:buSzPts val="1400"/>
              <a:buNone/>
            </a:pPr>
            <a:r>
              <a:rPr lang="en" b="1"/>
              <a:t>Lagoon Lanai</a:t>
            </a:r>
            <a:r>
              <a:rPr lang="en" sz="1500" b="1"/>
              <a:t> </a:t>
            </a:r>
            <a:endParaRPr sz="1500" b="1"/>
          </a:p>
          <a:p>
            <a:pPr marL="0" lvl="0" indent="0" algn="ctr" rtl="0">
              <a:lnSpc>
                <a:spcPct val="50000"/>
              </a:lnSpc>
              <a:spcBef>
                <a:spcPts val="1000"/>
              </a:spcBef>
              <a:spcAft>
                <a:spcPts val="0"/>
              </a:spcAft>
              <a:buSzPts val="1400"/>
              <a:buNone/>
            </a:pPr>
            <a:r>
              <a:rPr lang="en"/>
              <a:t>Monday - Friday </a:t>
            </a:r>
            <a:endParaRPr/>
          </a:p>
          <a:p>
            <a:pPr marL="0" lvl="0" indent="0" algn="ctr" rtl="0">
              <a:lnSpc>
                <a:spcPct val="50000"/>
              </a:lnSpc>
              <a:spcBef>
                <a:spcPts val="1000"/>
              </a:spcBef>
              <a:spcAft>
                <a:spcPts val="0"/>
              </a:spcAft>
              <a:buSzPts val="1400"/>
              <a:buNone/>
            </a:pPr>
            <a:r>
              <a:rPr lang="en"/>
              <a:t>7:15 AM - 8:30 AM</a:t>
            </a:r>
            <a:endParaRPr/>
          </a:p>
          <a:p>
            <a:pPr marL="0" lvl="0" indent="0" algn="ctr" rtl="0">
              <a:lnSpc>
                <a:spcPct val="50000"/>
              </a:lnSpc>
              <a:spcBef>
                <a:spcPts val="1000"/>
              </a:spcBef>
              <a:spcAft>
                <a:spcPts val="0"/>
              </a:spcAft>
              <a:buSzPts val="1400"/>
              <a:buNone/>
            </a:pPr>
            <a:endParaRPr sz="1500"/>
          </a:p>
          <a:p>
            <a:pPr marL="0" lvl="0" indent="0" algn="ctr" rtl="0">
              <a:lnSpc>
                <a:spcPct val="50000"/>
              </a:lnSpc>
              <a:spcBef>
                <a:spcPts val="1000"/>
              </a:spcBef>
              <a:spcAft>
                <a:spcPts val="0"/>
              </a:spcAft>
              <a:buClr>
                <a:srgbClr val="000000"/>
              </a:buClr>
              <a:buSzPts val="1400"/>
              <a:buFont typeface="Arial"/>
              <a:buNone/>
            </a:pPr>
            <a:r>
              <a:rPr lang="en" b="1">
                <a:solidFill>
                  <a:schemeClr val="dk1"/>
                </a:solidFill>
              </a:rPr>
              <a:t>Morning Coffee &amp; Tea Break</a:t>
            </a:r>
            <a:endParaRPr b="1">
              <a:solidFill>
                <a:schemeClr val="dk1"/>
              </a:solidFill>
            </a:endParaRPr>
          </a:p>
          <a:p>
            <a:pPr marL="0" lvl="0" indent="0" algn="ctr" rtl="0">
              <a:lnSpc>
                <a:spcPct val="50000"/>
              </a:lnSpc>
              <a:spcBef>
                <a:spcPts val="1000"/>
              </a:spcBef>
              <a:spcAft>
                <a:spcPts val="0"/>
              </a:spcAft>
              <a:buClr>
                <a:srgbClr val="000000"/>
              </a:buClr>
              <a:buSzPts val="1400"/>
              <a:buFont typeface="Arial"/>
              <a:buNone/>
            </a:pPr>
            <a:r>
              <a:rPr lang="en" b="1"/>
              <a:t>Lagoon Lanai</a:t>
            </a:r>
            <a:endParaRPr sz="1300"/>
          </a:p>
          <a:p>
            <a:pPr marL="0" lvl="0" indent="0" algn="ctr" rtl="0">
              <a:lnSpc>
                <a:spcPct val="50000"/>
              </a:lnSpc>
              <a:spcBef>
                <a:spcPts val="1000"/>
              </a:spcBef>
              <a:spcAft>
                <a:spcPts val="0"/>
              </a:spcAft>
              <a:buSzPts val="1400"/>
              <a:buNone/>
            </a:pPr>
            <a:r>
              <a:rPr lang="en"/>
              <a:t>Monday - Thursday </a:t>
            </a:r>
            <a:endParaRPr/>
          </a:p>
          <a:p>
            <a:pPr marL="0" lvl="0" indent="0" algn="ctr" rtl="0">
              <a:lnSpc>
                <a:spcPct val="50000"/>
              </a:lnSpc>
              <a:spcBef>
                <a:spcPts val="1000"/>
              </a:spcBef>
              <a:spcAft>
                <a:spcPts val="0"/>
              </a:spcAft>
              <a:buSzPts val="1400"/>
              <a:buNone/>
            </a:pPr>
            <a:r>
              <a:rPr lang="en"/>
              <a:t>9:50 AM - 10:35 AM</a:t>
            </a:r>
            <a:endParaRPr sz="1500"/>
          </a:p>
          <a:p>
            <a:pPr marL="0" lvl="0" indent="0" algn="l" rtl="0">
              <a:lnSpc>
                <a:spcPct val="115000"/>
              </a:lnSpc>
              <a:spcBef>
                <a:spcPts val="1000"/>
              </a:spcBef>
              <a:spcAft>
                <a:spcPts val="0"/>
              </a:spcAft>
              <a:buSzPts val="1400"/>
              <a:buNone/>
            </a:pPr>
            <a:endParaRPr sz="1500"/>
          </a:p>
          <a:p>
            <a:pPr marL="457200" lvl="0" indent="0" algn="ctr" rtl="0">
              <a:lnSpc>
                <a:spcPct val="115000"/>
              </a:lnSpc>
              <a:spcBef>
                <a:spcPts val="1000"/>
              </a:spcBef>
              <a:spcAft>
                <a:spcPts val="0"/>
              </a:spcAft>
              <a:buSzPts val="1400"/>
              <a:buNone/>
            </a:pPr>
            <a:endParaRPr sz="1500"/>
          </a:p>
          <a:p>
            <a:pPr marL="0" lvl="0" indent="0" algn="ctr" rtl="0">
              <a:lnSpc>
                <a:spcPct val="115000"/>
              </a:lnSpc>
              <a:spcBef>
                <a:spcPts val="1000"/>
              </a:spcBef>
              <a:spcAft>
                <a:spcPts val="1600"/>
              </a:spcAft>
              <a:buSzPts val="1400"/>
              <a:buNone/>
            </a:pPr>
            <a:endParaRPr sz="1500"/>
          </a:p>
        </p:txBody>
      </p:sp>
      <p:sp>
        <p:nvSpPr>
          <p:cNvPr id="129" name="Google Shape;129;p4"/>
          <p:cNvSpPr txBox="1">
            <a:spLocks noGrp="1"/>
          </p:cNvSpPr>
          <p:nvPr>
            <p:ph type="body" idx="2"/>
          </p:nvPr>
        </p:nvSpPr>
        <p:spPr>
          <a:xfrm>
            <a:off x="4685450" y="2180475"/>
            <a:ext cx="3832500" cy="25380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sz="1500" b="1">
                <a:solidFill>
                  <a:schemeClr val="dk1"/>
                </a:solidFill>
              </a:rPr>
              <a:t>Lunch</a:t>
            </a:r>
            <a:endParaRPr sz="1500" b="1">
              <a:solidFill>
                <a:schemeClr val="dk1"/>
              </a:solidFill>
            </a:endParaRPr>
          </a:p>
          <a:p>
            <a:pPr marL="0" lvl="0" indent="0" algn="ctr" rtl="0">
              <a:lnSpc>
                <a:spcPct val="50000"/>
              </a:lnSpc>
              <a:spcBef>
                <a:spcPts val="1000"/>
              </a:spcBef>
              <a:spcAft>
                <a:spcPts val="0"/>
              </a:spcAft>
              <a:buSzPts val="1400"/>
              <a:buNone/>
            </a:pPr>
            <a:r>
              <a:rPr lang="en" b="1"/>
              <a:t>Lagoon Lanai</a:t>
            </a:r>
            <a:endParaRPr b="1"/>
          </a:p>
          <a:p>
            <a:pPr marL="0" lvl="0" indent="0" algn="ctr" rtl="0">
              <a:lnSpc>
                <a:spcPct val="50000"/>
              </a:lnSpc>
              <a:spcBef>
                <a:spcPts val="1000"/>
              </a:spcBef>
              <a:spcAft>
                <a:spcPts val="0"/>
              </a:spcAft>
              <a:buClr>
                <a:srgbClr val="000000"/>
              </a:buClr>
              <a:buSzPts val="1400"/>
              <a:buFont typeface="Arial"/>
              <a:buNone/>
            </a:pPr>
            <a:r>
              <a:rPr lang="en" sz="1300"/>
              <a:t>Monday - Thursday </a:t>
            </a:r>
            <a:endParaRPr sz="1300"/>
          </a:p>
          <a:p>
            <a:pPr marL="0" lvl="0" indent="0" algn="ctr" rtl="0">
              <a:lnSpc>
                <a:spcPct val="50000"/>
              </a:lnSpc>
              <a:spcBef>
                <a:spcPts val="1000"/>
              </a:spcBef>
              <a:spcAft>
                <a:spcPts val="0"/>
              </a:spcAft>
              <a:buClr>
                <a:srgbClr val="000000"/>
              </a:buClr>
              <a:buSzPts val="1400"/>
              <a:buFont typeface="Arial"/>
              <a:buNone/>
            </a:pPr>
            <a:r>
              <a:rPr lang="en" sz="1300"/>
              <a:t>12:00 PM - 1:30 PM</a:t>
            </a:r>
            <a:endParaRPr sz="1300"/>
          </a:p>
          <a:p>
            <a:pPr marL="0" lvl="0" indent="0" algn="ctr" rtl="0">
              <a:lnSpc>
                <a:spcPct val="50000"/>
              </a:lnSpc>
              <a:spcBef>
                <a:spcPts val="1000"/>
              </a:spcBef>
              <a:spcAft>
                <a:spcPts val="0"/>
              </a:spcAft>
              <a:buSzPts val="1400"/>
              <a:buNone/>
            </a:pPr>
            <a:endParaRPr/>
          </a:p>
          <a:p>
            <a:pPr marL="0" lvl="0" indent="0" algn="ctr" rtl="0">
              <a:lnSpc>
                <a:spcPct val="50000"/>
              </a:lnSpc>
              <a:spcBef>
                <a:spcPts val="1000"/>
              </a:spcBef>
              <a:spcAft>
                <a:spcPts val="0"/>
              </a:spcAft>
              <a:buSzPts val="1400"/>
              <a:buNone/>
            </a:pPr>
            <a:r>
              <a:rPr lang="en" b="1">
                <a:solidFill>
                  <a:schemeClr val="dk1"/>
                </a:solidFill>
              </a:rPr>
              <a:t>Afternoon Break</a:t>
            </a:r>
            <a:endParaRPr b="1">
              <a:solidFill>
                <a:schemeClr val="dk1"/>
              </a:solidFill>
            </a:endParaRPr>
          </a:p>
          <a:p>
            <a:pPr marL="0" lvl="0" indent="0" algn="ctr" rtl="0">
              <a:lnSpc>
                <a:spcPct val="50000"/>
              </a:lnSpc>
              <a:spcBef>
                <a:spcPts val="1000"/>
              </a:spcBef>
              <a:spcAft>
                <a:spcPts val="0"/>
              </a:spcAft>
              <a:buSzPts val="1400"/>
              <a:buNone/>
            </a:pPr>
            <a:r>
              <a:rPr lang="en" b="1"/>
              <a:t>Lagoon Lanai</a:t>
            </a:r>
            <a:endParaRPr sz="1300"/>
          </a:p>
          <a:p>
            <a:pPr marL="0" lvl="0" indent="0" algn="ctr" rtl="0">
              <a:lnSpc>
                <a:spcPct val="50000"/>
              </a:lnSpc>
              <a:spcBef>
                <a:spcPts val="1000"/>
              </a:spcBef>
              <a:spcAft>
                <a:spcPts val="0"/>
              </a:spcAft>
              <a:buSzPts val="1400"/>
              <a:buNone/>
            </a:pPr>
            <a:r>
              <a:rPr lang="en"/>
              <a:t>Monday - Thursday </a:t>
            </a:r>
            <a:endParaRPr/>
          </a:p>
          <a:p>
            <a:pPr marL="0" lvl="0" indent="0" algn="ctr" rtl="0">
              <a:lnSpc>
                <a:spcPct val="50000"/>
              </a:lnSpc>
              <a:spcBef>
                <a:spcPts val="1000"/>
              </a:spcBef>
              <a:spcAft>
                <a:spcPts val="1000"/>
              </a:spcAft>
              <a:buSzPts val="1400"/>
              <a:buNone/>
            </a:pPr>
            <a:r>
              <a:rPr lang="en"/>
              <a:t>3:15 PM - 4:00 PM</a:t>
            </a:r>
            <a:endParaRPr/>
          </a:p>
        </p:txBody>
      </p:sp>
      <p:sp>
        <p:nvSpPr>
          <p:cNvPr id="130" name="Google Shape;130;p4"/>
          <p:cNvSpPr txBox="1"/>
          <p:nvPr/>
        </p:nvSpPr>
        <p:spPr>
          <a:xfrm>
            <a:off x="1165950" y="1780396"/>
            <a:ext cx="6276900"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400" b="0" i="0" u="none" strike="noStrike" cap="none">
                <a:solidFill>
                  <a:srgbClr val="FF0000"/>
                </a:solidFill>
                <a:latin typeface="Roboto"/>
                <a:ea typeface="Roboto"/>
                <a:cs typeface="Roboto"/>
                <a:sym typeface="Roboto"/>
              </a:rPr>
              <a:t>FOR REGISTERED ATTENDEES ONLY</a:t>
            </a:r>
            <a:endParaRPr sz="1400" b="1" i="0" u="none" strike="noStrike" cap="none">
              <a:solidFill>
                <a:srgbClr val="FF0000"/>
              </a:solidFill>
              <a:latin typeface="Roboto"/>
              <a:ea typeface="Roboto"/>
              <a:cs typeface="Roboto"/>
              <a:sym typeface="Roboto"/>
            </a:endParaRPr>
          </a:p>
        </p:txBody>
      </p:sp>
      <p:sp>
        <p:nvSpPr>
          <p:cNvPr id="131" name="Google Shape;131;p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otalTime>2</TotalTime>
  <Words>1403</Words>
  <Application>Microsoft Office PowerPoint</Application>
  <PresentationFormat>On-screen Show (16:9)</PresentationFormat>
  <Paragraphs>243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Roboto</vt:lpstr>
      <vt:lpstr>Arial</vt:lpstr>
      <vt:lpstr>Material</vt:lpstr>
      <vt:lpstr>September 2024 IEEE 802 Wireless Interim Session</vt:lpstr>
      <vt:lpstr>Meeting Planner Contact Information</vt:lpstr>
      <vt:lpstr>Network Access and Support Information </vt:lpstr>
      <vt:lpstr>Audio Visual Support – Onsite support</vt:lpstr>
      <vt:lpstr>Badge Pick Up and In Person Registration Times and Location</vt:lpstr>
      <vt:lpstr>  IEEE 802 Mixed Mode Mtg Facilitator Training Sunday September 8th 1:30 PM Hawaii Time</vt:lpstr>
      <vt:lpstr>Schedule of Meetings and Attendance</vt:lpstr>
      <vt:lpstr>Hilton Waikoloa Village Convention Level Meeting Space Map </vt:lpstr>
      <vt:lpstr>Food and Beverage Breaks</vt:lpstr>
      <vt:lpstr>  IEEE 802 Wireless Networking Social  Wednesday September 11 at 6:30 PM</vt:lpstr>
      <vt:lpstr>Quick Start Guide to Waikoloa</vt:lpstr>
      <vt:lpstr>Nearby Shops &amp; Services</vt:lpstr>
      <vt:lpstr>Thanks for helping us make this session a success, we look forward to working with you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Waikoloa - 802W 0924 Things to Know - HWV 0904</dc:title>
  <dc:creator>Jon Rosdahl</dc:creator>
  <cp:lastModifiedBy>Jon Rosdahl</cp:lastModifiedBy>
  <cp:revision>1</cp:revision>
  <dcterms:modified xsi:type="dcterms:W3CDTF">2024-09-07T22:22:19Z</dcterms:modified>
</cp:coreProperties>
</file>