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57" r:id="rId3"/>
    <p:sldId id="268" r:id="rId4"/>
    <p:sldId id="266" r:id="rId5"/>
    <p:sldId id="262" r:id="rId6"/>
    <p:sldId id="264" r:id="rId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1" autoAdjust="0"/>
    <p:restoredTop sz="94660"/>
  </p:normalViewPr>
  <p:slideViewPr>
    <p:cSldViewPr>
      <p:cViewPr varScale="1">
        <p:scale>
          <a:sx n="83" d="100"/>
          <a:sy n="83" d="100"/>
        </p:scale>
        <p:origin x="120" y="5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938D822F-6F06-43BB-B257-5907986B78F4}"/>
    <pc:docChg chg="custSel delSld modSld">
      <pc:chgData name="Jon Rosdahl" userId="2820f357-2dd4-4127-8713-e0bfde0fd756" providerId="ADAL" clId="{938D822F-6F06-43BB-B257-5907986B78F4}" dt="2024-09-03T20:34:07.247" v="356" actId="20577"/>
      <pc:docMkLst>
        <pc:docMk/>
      </pc:docMkLst>
      <pc:sldChg chg="del">
        <pc:chgData name="Jon Rosdahl" userId="2820f357-2dd4-4127-8713-e0bfde0fd756" providerId="ADAL" clId="{938D822F-6F06-43BB-B257-5907986B78F4}" dt="2024-09-03T20:28:40.328" v="0" actId="47"/>
        <pc:sldMkLst>
          <pc:docMk/>
          <pc:sldMk cId="0" sldId="258"/>
        </pc:sldMkLst>
      </pc:sldChg>
      <pc:sldChg chg="del">
        <pc:chgData name="Jon Rosdahl" userId="2820f357-2dd4-4127-8713-e0bfde0fd756" providerId="ADAL" clId="{938D822F-6F06-43BB-B257-5907986B78F4}" dt="2024-09-03T20:29:29.886" v="2" actId="47"/>
        <pc:sldMkLst>
          <pc:docMk/>
          <pc:sldMk cId="0" sldId="259"/>
        </pc:sldMkLst>
      </pc:sldChg>
      <pc:sldChg chg="modSp mod">
        <pc:chgData name="Jon Rosdahl" userId="2820f357-2dd4-4127-8713-e0bfde0fd756" providerId="ADAL" clId="{938D822F-6F06-43BB-B257-5907986B78F4}" dt="2024-09-03T20:34:07.247" v="356" actId="20577"/>
        <pc:sldMkLst>
          <pc:docMk/>
          <pc:sldMk cId="0" sldId="262"/>
        </pc:sldMkLst>
        <pc:spChg chg="mod">
          <ac:chgData name="Jon Rosdahl" userId="2820f357-2dd4-4127-8713-e0bfde0fd756" providerId="ADAL" clId="{938D822F-6F06-43BB-B257-5907986B78F4}" dt="2024-09-03T20:34:07.247" v="356" actId="20577"/>
          <ac:spMkLst>
            <pc:docMk/>
            <pc:sldMk cId="0" sldId="262"/>
            <ac:spMk id="9218" creationId="{00000000-0000-0000-0000-000000000000}"/>
          </ac:spMkLst>
        </pc:spChg>
      </pc:sldChg>
      <pc:sldChg chg="del">
        <pc:chgData name="Jon Rosdahl" userId="2820f357-2dd4-4127-8713-e0bfde0fd756" providerId="ADAL" clId="{938D822F-6F06-43BB-B257-5907986B78F4}" dt="2024-09-03T20:29:16.561" v="1" actId="47"/>
        <pc:sldMkLst>
          <pc:docMk/>
          <pc:sldMk cId="1609761067" sldId="265"/>
        </pc:sldMkLst>
      </pc:sldChg>
      <pc:sldChg chg="modSp mod">
        <pc:chgData name="Jon Rosdahl" userId="2820f357-2dd4-4127-8713-e0bfde0fd756" providerId="ADAL" clId="{938D822F-6F06-43BB-B257-5907986B78F4}" dt="2024-09-03T20:30:59.183" v="50" actId="20577"/>
        <pc:sldMkLst>
          <pc:docMk/>
          <pc:sldMk cId="2995760578" sldId="266"/>
        </pc:sldMkLst>
        <pc:spChg chg="mod">
          <ac:chgData name="Jon Rosdahl" userId="2820f357-2dd4-4127-8713-e0bfde0fd756" providerId="ADAL" clId="{938D822F-6F06-43BB-B257-5907986B78F4}" dt="2024-09-03T20:30:59.183" v="50" actId="20577"/>
          <ac:spMkLst>
            <pc:docMk/>
            <pc:sldMk cId="2995760578" sldId="266"/>
            <ac:spMk id="3" creationId="{4B562A79-FB1A-D8E3-62B1-DAE0A498FC39}"/>
          </ac:spMkLst>
        </pc:spChg>
      </pc:sldChg>
    </pc:docChg>
  </pc:docChgLst>
  <pc:docChgLst>
    <pc:chgData name="Jon Rosdahl" userId="2820f357-2dd4-4127-8713-e0bfde0fd756" providerId="ADAL" clId="{B062D0CF-2E44-4593-B0D9-6D1298A0663A}"/>
    <pc:docChg chg="custSel addSld delSld modSld">
      <pc:chgData name="Jon Rosdahl" userId="2820f357-2dd4-4127-8713-e0bfde0fd756" providerId="ADAL" clId="{B062D0CF-2E44-4593-B0D9-6D1298A0663A}" dt="2024-09-07T01:18:43.361" v="143" actId="20577"/>
      <pc:docMkLst>
        <pc:docMk/>
      </pc:docMkLst>
      <pc:sldChg chg="modSp mod">
        <pc:chgData name="Jon Rosdahl" userId="2820f357-2dd4-4127-8713-e0bfde0fd756" providerId="ADAL" clId="{B062D0CF-2E44-4593-B0D9-6D1298A0663A}" dt="2024-09-07T01:18:43.361" v="143" actId="20577"/>
        <pc:sldMkLst>
          <pc:docMk/>
          <pc:sldMk cId="0" sldId="262"/>
        </pc:sldMkLst>
        <pc:spChg chg="mod">
          <ac:chgData name="Jon Rosdahl" userId="2820f357-2dd4-4127-8713-e0bfde0fd756" providerId="ADAL" clId="{B062D0CF-2E44-4593-B0D9-6D1298A0663A}" dt="2024-09-07T01:18:43.361" v="143" actId="20577"/>
          <ac:spMkLst>
            <pc:docMk/>
            <pc:sldMk cId="0" sldId="262"/>
            <ac:spMk id="9218" creationId="{00000000-0000-0000-0000-000000000000}"/>
          </ac:spMkLst>
        </pc:spChg>
      </pc:sldChg>
      <pc:sldChg chg="modSp mod">
        <pc:chgData name="Jon Rosdahl" userId="2820f357-2dd4-4127-8713-e0bfde0fd756" providerId="ADAL" clId="{B062D0CF-2E44-4593-B0D9-6D1298A0663A}" dt="2024-09-07T01:17:57.834" v="138" actId="20577"/>
        <pc:sldMkLst>
          <pc:docMk/>
          <pc:sldMk cId="2995760578" sldId="266"/>
        </pc:sldMkLst>
        <pc:spChg chg="mod">
          <ac:chgData name="Jon Rosdahl" userId="2820f357-2dd4-4127-8713-e0bfde0fd756" providerId="ADAL" clId="{B062D0CF-2E44-4593-B0D9-6D1298A0663A}" dt="2024-09-07T01:17:57.834" v="138" actId="20577"/>
          <ac:spMkLst>
            <pc:docMk/>
            <pc:sldMk cId="2995760578" sldId="266"/>
            <ac:spMk id="3" creationId="{4B562A79-FB1A-D8E3-62B1-DAE0A498FC39}"/>
          </ac:spMkLst>
        </pc:spChg>
      </pc:sldChg>
      <pc:sldChg chg="addSp delSp modSp del mod chgLayout">
        <pc:chgData name="Jon Rosdahl" userId="2820f357-2dd4-4127-8713-e0bfde0fd756" providerId="ADAL" clId="{B062D0CF-2E44-4593-B0D9-6D1298A0663A}" dt="2024-09-07T01:08:50.298" v="10" actId="47"/>
        <pc:sldMkLst>
          <pc:docMk/>
          <pc:sldMk cId="4135950784" sldId="267"/>
        </pc:sldMkLst>
        <pc:spChg chg="mod ord">
          <ac:chgData name="Jon Rosdahl" userId="2820f357-2dd4-4127-8713-e0bfde0fd756" providerId="ADAL" clId="{B062D0CF-2E44-4593-B0D9-6D1298A0663A}" dt="2024-09-07T01:08:02.778" v="3" actId="6264"/>
          <ac:spMkLst>
            <pc:docMk/>
            <pc:sldMk cId="4135950784" sldId="267"/>
            <ac:spMk id="2" creationId="{2EAA3E33-D8D6-DE35-864B-5AFF3CE1D389}"/>
          </ac:spMkLst>
        </pc:spChg>
        <pc:spChg chg="mod">
          <ac:chgData name="Jon Rosdahl" userId="2820f357-2dd4-4127-8713-e0bfde0fd756" providerId="ADAL" clId="{B062D0CF-2E44-4593-B0D9-6D1298A0663A}" dt="2024-09-07T01:07:44.458" v="2" actId="404"/>
          <ac:spMkLst>
            <pc:docMk/>
            <pc:sldMk cId="4135950784" sldId="267"/>
            <ac:spMk id="3" creationId="{46DE3622-989C-B29E-8DCA-2188F2428D7B}"/>
          </ac:spMkLst>
        </pc:spChg>
        <pc:spChg chg="add del mod">
          <ac:chgData name="Jon Rosdahl" userId="2820f357-2dd4-4127-8713-e0bfde0fd756" providerId="ADAL" clId="{B062D0CF-2E44-4593-B0D9-6D1298A0663A}" dt="2024-09-07T01:08:02.778" v="3" actId="6264"/>
          <ac:spMkLst>
            <pc:docMk/>
            <pc:sldMk cId="4135950784" sldId="267"/>
            <ac:spMk id="4" creationId="{F09E31EF-BD32-C1F6-40C8-86118FBAAB3B}"/>
          </ac:spMkLst>
        </pc:spChg>
      </pc:sldChg>
      <pc:sldChg chg="addSp delSp modSp new mod">
        <pc:chgData name="Jon Rosdahl" userId="2820f357-2dd4-4127-8713-e0bfde0fd756" providerId="ADAL" clId="{B062D0CF-2E44-4593-B0D9-6D1298A0663A}" dt="2024-09-07T01:15:24.102" v="97" actId="20577"/>
        <pc:sldMkLst>
          <pc:docMk/>
          <pc:sldMk cId="1103751127" sldId="268"/>
        </pc:sldMkLst>
        <pc:spChg chg="mod">
          <ac:chgData name="Jon Rosdahl" userId="2820f357-2dd4-4127-8713-e0bfde0fd756" providerId="ADAL" clId="{B062D0CF-2E44-4593-B0D9-6D1298A0663A}" dt="2024-09-07T01:09:07.869" v="20" actId="20577"/>
          <ac:spMkLst>
            <pc:docMk/>
            <pc:sldMk cId="1103751127" sldId="268"/>
            <ac:spMk id="2" creationId="{FC9A2524-407E-017F-136E-61BD66DE84BD}"/>
          </ac:spMkLst>
        </pc:spChg>
        <pc:spChg chg="del">
          <ac:chgData name="Jon Rosdahl" userId="2820f357-2dd4-4127-8713-e0bfde0fd756" providerId="ADAL" clId="{B062D0CF-2E44-4593-B0D9-6D1298A0663A}" dt="2024-09-07T01:08:22.110" v="5" actId="478"/>
          <ac:spMkLst>
            <pc:docMk/>
            <pc:sldMk cId="1103751127" sldId="268"/>
            <ac:spMk id="3" creationId="{E069FA96-EFF9-BFD9-5B2E-4EC231E8AFE2}"/>
          </ac:spMkLst>
        </pc:spChg>
        <pc:spChg chg="add mod">
          <ac:chgData name="Jon Rosdahl" userId="2820f357-2dd4-4127-8713-e0bfde0fd756" providerId="ADAL" clId="{B062D0CF-2E44-4593-B0D9-6D1298A0663A}" dt="2024-09-07T01:15:24.102" v="97" actId="20577"/>
          <ac:spMkLst>
            <pc:docMk/>
            <pc:sldMk cId="1103751127" sldId="268"/>
            <ac:spMk id="7" creationId="{1D4896A6-5CB6-07BE-1CAD-18CAA5BCD62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802.EC-24/0213r0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802.EC-24/0213r0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802.EC-24/0213r0</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802.EC-24/0213r0</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802.EC-24/0213r0</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802.EC-24/0213r0</a:t>
            </a:r>
          </a:p>
        </p:txBody>
      </p:sp>
      <p:sp>
        <p:nvSpPr>
          <p:cNvPr id="5" name="Rectangle 3"/>
          <p:cNvSpPr>
            <a:spLocks noGrp="1" noChangeArrowheads="1"/>
          </p:cNvSpPr>
          <p:nvPr>
            <p:ph type="dt"/>
          </p:nvPr>
        </p:nvSpPr>
        <p:spPr>
          <a:ln/>
        </p:spPr>
        <p:txBody>
          <a:bodyPr/>
          <a:lstStyle/>
          <a:p>
            <a:r>
              <a:rPr lang="en-US"/>
              <a:t>September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dirty="0"/>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Jon Rosdahl, Qualcomm</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Jon Rosdahl, Qualcomm</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Jon Rosdahl, Qualcomm</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Jon Rosdahl, Qualcomm</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802.EC-24/0213r0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73372"/>
            <a:ext cx="10363200" cy="126655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2025 July IEEE 802 Plenary Time Slot Considerations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2024-09-03</a:t>
            </a:r>
          </a:p>
        </p:txBody>
      </p:sp>
      <p:sp>
        <p:nvSpPr>
          <p:cNvPr id="6" name="Date Placeholder 3"/>
          <p:cNvSpPr>
            <a:spLocks noGrp="1"/>
          </p:cNvSpPr>
          <p:nvPr>
            <p:ph type="dt" idx="10"/>
          </p:nvPr>
        </p:nvSpPr>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26900105"/>
              </p:ext>
            </p:extLst>
          </p:nvPr>
        </p:nvGraphicFramePr>
        <p:xfrm>
          <a:off x="996950" y="2420938"/>
          <a:ext cx="10245725" cy="2493962"/>
        </p:xfrm>
        <a:graphic>
          <a:graphicData uri="http://schemas.openxmlformats.org/presentationml/2006/ole">
            <mc:AlternateContent xmlns:mc="http://schemas.openxmlformats.org/markup-compatibility/2006">
              <mc:Choice xmlns:v="urn:schemas-microsoft-com:vml" Requires="v">
                <p:oleObj name="Document" r:id="rId3" imgW="10442994" imgH="2544564" progId="Word.Document.8">
                  <p:embed/>
                </p:oleObj>
              </mc:Choice>
              <mc:Fallback>
                <p:oleObj name="Document" r:id="rId3" imgW="10442994" imgH="2544564" progId="Word.Document.8">
                  <p:embed/>
                  <p:pic>
                    <p:nvPicPr>
                      <p:cNvPr id="3075" name="Object 3"/>
                      <p:cNvPicPr>
                        <a:picLocks noChangeAspect="1" noChangeArrowheads="1"/>
                      </p:cNvPicPr>
                      <p:nvPr/>
                    </p:nvPicPr>
                    <p:blipFill>
                      <a:blip r:embed="rId4"/>
                      <a:srcRect/>
                      <a:stretch>
                        <a:fillRect/>
                      </a:stretch>
                    </p:blipFill>
                    <p:spPr bwMode="auto">
                      <a:xfrm>
                        <a:off x="996950" y="2420938"/>
                        <a:ext cx="10245725" cy="24939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r>
              <a:rPr lang="en-US" sz="2400" dirty="0"/>
              <a:t>The IEEE 802 LMSC has requested feedback from the 802 Working Groups by offering two options for adjusting the time slot definitions for the 2025 July IEEE 802 Plenary.  The WG Chairs are to consult with their WGs for consideration and report back to the IEEE 802 Executive Secretary (Jon Rosdahl).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 Rosdahl, Qualcomm</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A2524-407E-017F-136E-61BD66DE84BD}"/>
              </a:ext>
            </a:extLst>
          </p:cNvPr>
          <p:cNvSpPr>
            <a:spLocks noGrp="1"/>
          </p:cNvSpPr>
          <p:nvPr>
            <p:ph type="title"/>
          </p:nvPr>
        </p:nvSpPr>
        <p:spPr>
          <a:xfrm>
            <a:off x="914401" y="685801"/>
            <a:ext cx="10361084" cy="685799"/>
          </a:xfrm>
        </p:spPr>
        <p:txBody>
          <a:bodyPr/>
          <a:lstStyle/>
          <a:p>
            <a:r>
              <a:rPr lang="en-US" dirty="0"/>
              <a:t>Nominal Madrid Restaurant hours of business</a:t>
            </a:r>
          </a:p>
        </p:txBody>
      </p:sp>
      <p:sp>
        <p:nvSpPr>
          <p:cNvPr id="4" name="Slide Number Placeholder 3">
            <a:extLst>
              <a:ext uri="{FF2B5EF4-FFF2-40B4-BE49-F238E27FC236}">
                <a16:creationId xmlns:a16="http://schemas.microsoft.com/office/drawing/2014/main" id="{50FE4554-D070-770C-D8F8-6F89608952B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5F6D2F1-9C45-54E0-2E92-64E61F76F6D2}"/>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3215662F-E0A8-3382-DDBF-58EB183ED574}"/>
              </a:ext>
            </a:extLst>
          </p:cNvPr>
          <p:cNvSpPr>
            <a:spLocks noGrp="1"/>
          </p:cNvSpPr>
          <p:nvPr>
            <p:ph type="dt" idx="15"/>
          </p:nvPr>
        </p:nvSpPr>
        <p:spPr/>
        <p:txBody>
          <a:bodyPr/>
          <a:lstStyle/>
          <a:p>
            <a:r>
              <a:rPr lang="en-US"/>
              <a:t>September 2024</a:t>
            </a:r>
            <a:endParaRPr lang="en-GB" dirty="0"/>
          </a:p>
        </p:txBody>
      </p:sp>
      <p:sp>
        <p:nvSpPr>
          <p:cNvPr id="7" name="TextBox 6">
            <a:extLst>
              <a:ext uri="{FF2B5EF4-FFF2-40B4-BE49-F238E27FC236}">
                <a16:creationId xmlns:a16="http://schemas.microsoft.com/office/drawing/2014/main" id="{1D4896A6-5CB6-07BE-1CAD-18CAA5BCD623}"/>
              </a:ext>
            </a:extLst>
          </p:cNvPr>
          <p:cNvSpPr txBox="1"/>
          <p:nvPr/>
        </p:nvSpPr>
        <p:spPr>
          <a:xfrm>
            <a:off x="591610" y="1416498"/>
            <a:ext cx="11006666" cy="5016758"/>
          </a:xfrm>
          <a:prstGeom prst="rect">
            <a:avLst/>
          </a:prstGeom>
          <a:noFill/>
        </p:spPr>
        <p:txBody>
          <a:bodyPr wrap="square" rtlCol="0">
            <a:spAutoFit/>
          </a:bodyPr>
          <a:lstStyle/>
          <a:p>
            <a:pPr marL="285750" indent="-285750">
              <a:buFont typeface="Arial" panose="020B0604020202020204" pitchFamily="34" charset="0"/>
              <a:buChar char="•"/>
            </a:pPr>
            <a:r>
              <a:rPr lang="en-US" sz="2000" dirty="0">
                <a:solidFill>
                  <a:schemeClr val="tx1"/>
                </a:solidFill>
              </a:rPr>
              <a:t>Background:</a:t>
            </a:r>
          </a:p>
          <a:p>
            <a:pPr marL="457200" lvl="1" indent="0"/>
            <a:r>
              <a:rPr lang="en-US" sz="2000" dirty="0">
                <a:solidFill>
                  <a:schemeClr val="tx1"/>
                </a:solidFill>
              </a:rPr>
              <a:t>Typical mealtimes in Madrid, Spain:</a:t>
            </a:r>
          </a:p>
          <a:p>
            <a:pPr marL="1200150" lvl="2" indent="-285750">
              <a:buFont typeface="Arial" panose="020B0604020202020204" pitchFamily="34" charset="0"/>
              <a:buChar char="•"/>
            </a:pPr>
            <a:r>
              <a:rPr lang="en-US" sz="2000" dirty="0">
                <a:solidFill>
                  <a:schemeClr val="tx1"/>
                </a:solidFill>
              </a:rPr>
              <a:t>7:00-8</a:t>
            </a:r>
            <a:r>
              <a:rPr lang="en-US" sz="2000" dirty="0">
                <a:solidFill>
                  <a:schemeClr val="tx1"/>
                </a:solidFill>
                <a:sym typeface="Wingdings" panose="05000000000000000000" pitchFamily="2" charset="2"/>
              </a:rPr>
              <a:t>:00 Coffee and maybe a roll</a:t>
            </a:r>
          </a:p>
          <a:p>
            <a:pPr marL="1200150" lvl="2" indent="-285750">
              <a:buFont typeface="Arial" panose="020B0604020202020204" pitchFamily="34" charset="0"/>
              <a:buChar char="•"/>
            </a:pPr>
            <a:r>
              <a:rPr lang="en-US" sz="2000" dirty="0">
                <a:solidFill>
                  <a:schemeClr val="tx1"/>
                </a:solidFill>
                <a:sym typeface="Wingdings" panose="05000000000000000000" pitchFamily="2" charset="2"/>
              </a:rPr>
              <a:t>10:00 a light meal – typically a sandwich</a:t>
            </a:r>
          </a:p>
          <a:p>
            <a:pPr marL="1200150" lvl="2" indent="-285750">
              <a:buFont typeface="Arial" panose="020B0604020202020204" pitchFamily="34" charset="0"/>
              <a:buChar char="•"/>
            </a:pPr>
            <a:r>
              <a:rPr lang="en-US" sz="2000" dirty="0">
                <a:solidFill>
                  <a:schemeClr val="tx1"/>
                </a:solidFill>
                <a:sym typeface="Wingdings" panose="05000000000000000000" pitchFamily="2" charset="2"/>
              </a:rPr>
              <a:t>14:00 the main meal of the day </a:t>
            </a:r>
          </a:p>
          <a:p>
            <a:pPr marL="1200150" lvl="2" indent="-285750">
              <a:buFont typeface="Arial" panose="020B0604020202020204" pitchFamily="34" charset="0"/>
              <a:buChar char="•"/>
            </a:pPr>
            <a:r>
              <a:rPr lang="en-US" sz="2000" dirty="0">
                <a:solidFill>
                  <a:schemeClr val="tx1"/>
                </a:solidFill>
                <a:sym typeface="Wingdings" panose="05000000000000000000" pitchFamily="2" charset="2"/>
              </a:rPr>
              <a:t>17:00-20:00 tapas are available (tapas are appetizers or snacks, served on small plates)</a:t>
            </a:r>
          </a:p>
          <a:p>
            <a:pPr marL="1200150" lvl="2" indent="-285750">
              <a:buFont typeface="Arial" panose="020B0604020202020204" pitchFamily="34" charset="0"/>
              <a:buChar char="•"/>
            </a:pPr>
            <a:r>
              <a:rPr lang="en-US" sz="2000" dirty="0">
                <a:solidFill>
                  <a:schemeClr val="tx1"/>
                </a:solidFill>
                <a:sym typeface="Wingdings" panose="05000000000000000000" pitchFamily="2" charset="2"/>
              </a:rPr>
              <a:t>20:00-21:00 restaurants start to open for dinner (typical dinner time is (21:30 to 23:30)</a:t>
            </a:r>
            <a:endParaRPr lang="en-US" sz="2000" dirty="0">
              <a:solidFill>
                <a:schemeClr val="tx1"/>
              </a:solidFill>
            </a:endParaRPr>
          </a:p>
          <a:p>
            <a:pPr marL="285750" indent="-285750">
              <a:buFont typeface="Arial" panose="020B0604020202020204" pitchFamily="34" charset="0"/>
              <a:buChar char="•"/>
            </a:pPr>
            <a:r>
              <a:rPr lang="en-US" sz="2000" dirty="0">
                <a:solidFill>
                  <a:schemeClr val="tx1"/>
                </a:solidFill>
              </a:rPr>
              <a:t>Madrid meal/restaurant schedule does not fit well with the typical 802 meeting schedule or most of our attendee’s dining habits.</a:t>
            </a:r>
          </a:p>
          <a:p>
            <a:pPr marL="285750" indent="-285750">
              <a:buFont typeface="Arial" panose="020B0604020202020204" pitchFamily="34" charset="0"/>
              <a:buChar char="•"/>
            </a:pPr>
            <a:r>
              <a:rPr lang="en-US" sz="2000" dirty="0">
                <a:solidFill>
                  <a:schemeClr val="tx1"/>
                </a:solidFill>
              </a:rPr>
              <a:t>Changing our meeting schedule to fully conform with the local dining times and habits, may not satisfy many of the attendees, as it would be a significant change.  </a:t>
            </a:r>
          </a:p>
          <a:p>
            <a:pPr marL="285750" indent="-285750">
              <a:buFont typeface="Arial" panose="020B0604020202020204" pitchFamily="34" charset="0"/>
              <a:buChar char="•"/>
            </a:pPr>
            <a:r>
              <a:rPr lang="en-US" sz="2000" dirty="0">
                <a:solidFill>
                  <a:schemeClr val="tx1"/>
                </a:solidFill>
              </a:rPr>
              <a:t>However, modifying our schedule to break when restaurants will be open when we schedule our dinner break is something to be considered.  </a:t>
            </a:r>
          </a:p>
          <a:p>
            <a:pPr marL="285750" indent="-285750">
              <a:buFont typeface="Arial" panose="020B0604020202020204" pitchFamily="34" charset="0"/>
              <a:buChar char="•"/>
            </a:pPr>
            <a:r>
              <a:rPr lang="en-US" sz="2000" dirty="0">
                <a:solidFill>
                  <a:schemeClr val="tx1"/>
                </a:solidFill>
              </a:rPr>
              <a:t>Also, given the lateness of the typical dinner hour a delayed meeting start time may be preferred.</a:t>
            </a:r>
          </a:p>
          <a:p>
            <a:pPr marL="285750" indent="-285750">
              <a:buFont typeface="Arial" panose="020B0604020202020204" pitchFamily="34" charset="0"/>
              <a:buChar char="•"/>
            </a:pPr>
            <a:r>
              <a:rPr lang="en-US" sz="2000" dirty="0">
                <a:solidFill>
                  <a:schemeClr val="tx1"/>
                </a:solidFill>
              </a:rPr>
              <a:t>Therefore, assuming most attendees would like to go out to dinner at a restaurant in the evening, two alternative meeting schedules are being proposed. </a:t>
            </a:r>
          </a:p>
        </p:txBody>
      </p:sp>
    </p:spTree>
    <p:extLst>
      <p:ext uri="{BB962C8B-B14F-4D97-AF65-F5344CB8AC3E}">
        <p14:creationId xmlns:p14="http://schemas.microsoft.com/office/powerpoint/2010/main" val="1103751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7802E-7044-2C9D-C0A9-C413A9B9AB7D}"/>
              </a:ext>
            </a:extLst>
          </p:cNvPr>
          <p:cNvSpPr>
            <a:spLocks noGrp="1"/>
          </p:cNvSpPr>
          <p:nvPr>
            <p:ph type="title"/>
          </p:nvPr>
        </p:nvSpPr>
        <p:spPr/>
        <p:txBody>
          <a:bodyPr/>
          <a:lstStyle/>
          <a:p>
            <a:r>
              <a:rPr lang="en-US" dirty="0"/>
              <a:t>2025 July IEEE 802 Plenary – Madrid, Spain</a:t>
            </a:r>
          </a:p>
        </p:txBody>
      </p:sp>
      <p:sp>
        <p:nvSpPr>
          <p:cNvPr id="3" name="Content Placeholder 2">
            <a:extLst>
              <a:ext uri="{FF2B5EF4-FFF2-40B4-BE49-F238E27FC236}">
                <a16:creationId xmlns:a16="http://schemas.microsoft.com/office/drawing/2014/main" id="{4B562A79-FB1A-D8E3-62B1-DAE0A498FC39}"/>
              </a:ext>
            </a:extLst>
          </p:cNvPr>
          <p:cNvSpPr>
            <a:spLocks noGrp="1"/>
          </p:cNvSpPr>
          <p:nvPr>
            <p:ph idx="1"/>
          </p:nvPr>
        </p:nvSpPr>
        <p:spPr/>
        <p:txBody>
          <a:bodyPr/>
          <a:lstStyle/>
          <a:p>
            <a:r>
              <a:rPr lang="en-US" sz="2000" b="0" dirty="0"/>
              <a:t>Summary:</a:t>
            </a:r>
          </a:p>
          <a:p>
            <a:r>
              <a:rPr lang="en-US" sz="2000" b="0" dirty="0"/>
              <a:t>Restaurants in Spain do not typically open for dinner until 8 pm.</a:t>
            </a:r>
          </a:p>
          <a:p>
            <a:r>
              <a:rPr lang="en-US" sz="2000" b="0" dirty="0"/>
              <a:t>Time for Dinner will generally take more than one hour to get your meal.</a:t>
            </a:r>
          </a:p>
          <a:p>
            <a:r>
              <a:rPr lang="en-US" sz="2000" b="0" dirty="0"/>
              <a:t>This means that our nominal 6-7:30pm (18:00-19:30) dinner break would not allow anyone time to eat and return for an evening meeting during our plenary session.</a:t>
            </a:r>
          </a:p>
          <a:p>
            <a:r>
              <a:rPr lang="en-US" sz="2000" b="0" dirty="0"/>
              <a:t>WGs are free to choose their own start times, but the nominal slot times would be set up in IMAT for WGs to align scheduled breaks, lunch, and dinner periods.</a:t>
            </a:r>
          </a:p>
          <a:p>
            <a:r>
              <a:rPr lang="en-US" sz="2000" b="0" dirty="0"/>
              <a:t>The IEEE 802 LMSC has requested feedback from the 802 Working Groups by offering two options for consideration.  </a:t>
            </a:r>
          </a:p>
          <a:p>
            <a:r>
              <a:rPr lang="en-US" sz="2000" b="0" dirty="0"/>
              <a:t>Each Working Group and TAG chair has been asked to conduct the straw poll on the following slide.</a:t>
            </a:r>
          </a:p>
        </p:txBody>
      </p:sp>
      <p:sp>
        <p:nvSpPr>
          <p:cNvPr id="4" name="Slide Number Placeholder 3">
            <a:extLst>
              <a:ext uri="{FF2B5EF4-FFF2-40B4-BE49-F238E27FC236}">
                <a16:creationId xmlns:a16="http://schemas.microsoft.com/office/drawing/2014/main" id="{38F7CB6C-D6C6-6390-E766-8154536BC46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CEC1E72-DB03-73A7-2C63-7C82966714F2}"/>
              </a:ext>
            </a:extLst>
          </p:cNvPr>
          <p:cNvSpPr>
            <a:spLocks noGrp="1"/>
          </p:cNvSpPr>
          <p:nvPr>
            <p:ph type="ftr" idx="14"/>
          </p:nvPr>
        </p:nvSpPr>
        <p:spPr/>
        <p:txBody>
          <a:bodyPr/>
          <a:lstStyle/>
          <a:p>
            <a:r>
              <a:rPr lang="en-GB"/>
              <a:t>Jon Rosdahl, Qualcomm</a:t>
            </a:r>
            <a:endParaRPr lang="en-GB" dirty="0"/>
          </a:p>
        </p:txBody>
      </p:sp>
      <p:sp>
        <p:nvSpPr>
          <p:cNvPr id="6" name="Date Placeholder 5">
            <a:extLst>
              <a:ext uri="{FF2B5EF4-FFF2-40B4-BE49-F238E27FC236}">
                <a16:creationId xmlns:a16="http://schemas.microsoft.com/office/drawing/2014/main" id="{D7F6410E-6ED4-858B-2EE7-9A72F1042E4C}"/>
              </a:ext>
            </a:extLst>
          </p:cNvPr>
          <p:cNvSpPr>
            <a:spLocks noGrp="1"/>
          </p:cNvSpPr>
          <p:nvPr>
            <p:ph type="dt" idx="15"/>
          </p:nvPr>
        </p:nvSpPr>
        <p:spPr/>
        <p:txBody>
          <a:bodyPr/>
          <a:lstStyle/>
          <a:p>
            <a:r>
              <a:rPr lang="en-US"/>
              <a:t>September 2024</a:t>
            </a:r>
            <a:endParaRPr lang="en-GB" dirty="0"/>
          </a:p>
        </p:txBody>
      </p:sp>
    </p:spTree>
    <p:extLst>
      <p:ext uri="{BB962C8B-B14F-4D97-AF65-F5344CB8AC3E}">
        <p14:creationId xmlns:p14="http://schemas.microsoft.com/office/powerpoint/2010/main" val="2995760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Straw Poll on Time Change for 2025 July 802 Plenary</a:t>
            </a:r>
          </a:p>
        </p:txBody>
      </p:sp>
      <p:sp>
        <p:nvSpPr>
          <p:cNvPr id="9218" name="Rectangle 2"/>
          <p:cNvSpPr>
            <a:spLocks noGrp="1" noChangeArrowheads="1"/>
          </p:cNvSpPr>
          <p:nvPr>
            <p:ph idx="1"/>
          </p:nvPr>
        </p:nvSpPr>
        <p:spPr>
          <a:xfrm>
            <a:off x="903791" y="1524000"/>
            <a:ext cx="10361084" cy="4800600"/>
          </a:xfrm>
          <a:ln/>
        </p:spPr>
        <p:txBody>
          <a:bodyPr/>
          <a:lstStyle/>
          <a:p>
            <a:r>
              <a:rPr lang="en-US" sz="2000" dirty="0"/>
              <a:t>Straw Poll:</a:t>
            </a:r>
          </a:p>
          <a:p>
            <a:r>
              <a:rPr lang="en-US" sz="2000" b="0" dirty="0"/>
              <a:t>Considering the opening times for the restaurants in Madrid, Spain, I prefer the adjust the planned times for meetings:</a:t>
            </a:r>
          </a:p>
          <a:p>
            <a:r>
              <a:rPr lang="en-US" sz="2000" dirty="0"/>
              <a:t>Option 1: Keep nominal schedule, but add PM3 before dinner</a:t>
            </a:r>
          </a:p>
          <a:p>
            <a:pPr lvl="3"/>
            <a:r>
              <a:rPr lang="en-US" dirty="0"/>
              <a:t>AM1=8:00-10:00;  AM2=10:30-12:30; </a:t>
            </a:r>
          </a:p>
          <a:p>
            <a:pPr lvl="3"/>
            <a:r>
              <a:rPr lang="en-US" dirty="0"/>
              <a:t>Lunch 12:30-13:30 </a:t>
            </a:r>
          </a:p>
          <a:p>
            <a:pPr lvl="3"/>
            <a:r>
              <a:rPr lang="en-US" dirty="0"/>
              <a:t>PM1=13:30-15:30; PM2=16:00-18:00; PM3=18:30-20:30</a:t>
            </a:r>
          </a:p>
          <a:p>
            <a:pPr lvl="3"/>
            <a:r>
              <a:rPr lang="en-US" dirty="0"/>
              <a:t>Dinner after 20:30</a:t>
            </a:r>
          </a:p>
          <a:p>
            <a:r>
              <a:rPr lang="en-US" sz="2000" dirty="0"/>
              <a:t>Option2: Move 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r>
              <a:rPr lang="en-US" dirty="0"/>
              <a:t>Results: # Option 1;   -- # Option 2;     -- # Abstain;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Jon Rosdahl, Qualcomm</a:t>
            </a:r>
            <a:endParaRPr lang="en-GB" dirty="0"/>
          </a:p>
        </p:txBody>
      </p:sp>
      <p:sp>
        <p:nvSpPr>
          <p:cNvPr id="4" name="Date Placeholder 3"/>
          <p:cNvSpPr>
            <a:spLocks noGrp="1"/>
          </p:cNvSpPr>
          <p:nvPr>
            <p:ph type="dt" idx="15"/>
          </p:nvPr>
        </p:nvSpPr>
        <p:spPr/>
        <p:txBody>
          <a:bodyPr/>
          <a:lstStyle/>
          <a:p>
            <a:r>
              <a:rPr lang="en-US"/>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GB"/>
              <a:t>Jon Rosdahl, Qualcomm</a:t>
            </a:r>
            <a:endParaRPr lang="en-GB" dirty="0"/>
          </a:p>
        </p:txBody>
      </p:sp>
      <p:sp>
        <p:nvSpPr>
          <p:cNvPr id="4" name="Date Placeholder 3"/>
          <p:cNvSpPr>
            <a:spLocks noGrp="1"/>
          </p:cNvSpPr>
          <p:nvPr>
            <p:ph type="dt" idx="15"/>
          </p:nvPr>
        </p:nvSpPr>
        <p:spPr/>
        <p:txBody>
          <a:bodyPr/>
          <a:lstStyle/>
          <a:p>
            <a:r>
              <a:rPr lang="en-US"/>
              <a:t>September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048E19EB-39AF-4CD9-992E-0F46291A066E}" vid="{8A909B27-4724-4B6E-9B5E-676D08974B3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802-11-Submission-16-9</Template>
  <TotalTime>44</TotalTime>
  <Words>614</Words>
  <Application>Microsoft Office PowerPoint</Application>
  <PresentationFormat>Widescreen</PresentationFormat>
  <Paragraphs>75</Paragraphs>
  <Slides>6</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Arial Unicode MS</vt:lpstr>
      <vt:lpstr>Times New Roman</vt:lpstr>
      <vt:lpstr>Wingdings</vt:lpstr>
      <vt:lpstr>Office Theme</vt:lpstr>
      <vt:lpstr>Document</vt:lpstr>
      <vt:lpstr>2025 July IEEE 802 Plenary Time Slot Considerations</vt:lpstr>
      <vt:lpstr>Abstract</vt:lpstr>
      <vt:lpstr>Nominal Madrid Restaurant hours of business</vt:lpstr>
      <vt:lpstr>2025 July IEEE 802 Plenary – Madrid, Spain</vt:lpstr>
      <vt:lpstr>Straw Poll on Time Change for 2025 July 802 Plenary</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2025 July IEEE 802 Plenary Time Slot Considerations</dc:title>
  <dc:subject>Submission</dc:subject>
  <dc:creator>Jon Rosdahl</dc:creator>
  <cp:keywords/>
  <cp:lastModifiedBy>Jon Rosdahl</cp:lastModifiedBy>
  <cp:revision>1</cp:revision>
  <cp:lastPrinted>1601-01-01T00:00:00Z</cp:lastPrinted>
  <dcterms:created xsi:type="dcterms:W3CDTF">2024-09-03T20:12:21Z</dcterms:created>
  <dcterms:modified xsi:type="dcterms:W3CDTF">2024-09-07T01:19:03Z</dcterms:modified>
  <cp:category>Jon Rosdahl, Qualcomm</cp:category>
</cp:coreProperties>
</file>