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3" r:id="rId8"/>
    <p:sldId id="265" r:id="rId9"/>
    <p:sldId id="262" r:id="rId10"/>
    <p:sldId id="271" r:id="rId11"/>
    <p:sldId id="270" r:id="rId12"/>
    <p:sldId id="269" r:id="rId13"/>
    <p:sldId id="268" r:id="rId14"/>
    <p:sldId id="267" r:id="rId15"/>
    <p:sldId id="266" r:id="rId16"/>
    <p:sldId id="264"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94" autoAdjust="0"/>
    <p:restoredTop sz="94660"/>
  </p:normalViewPr>
  <p:slideViewPr>
    <p:cSldViewPr snapToGrid="0">
      <p:cViewPr varScale="1">
        <p:scale>
          <a:sx n="112" d="100"/>
          <a:sy n="112" d="100"/>
        </p:scale>
        <p:origin x="5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8090E7B4-A624-425C-84FB-AD1AF7DD4833}" type="datetimeFigureOut">
              <a:rPr lang="en-US" smtClean="0"/>
              <a:t>7/19/2024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BCF11F-0C67-4A03-BC44-100E24BA567E}" type="slidenum">
              <a:rPr lang="en-US" smtClean="0"/>
              <a:t>‹#›</a:t>
            </a:fld>
            <a:endParaRPr lang="en-US"/>
          </a:p>
        </p:txBody>
      </p:sp>
    </p:spTree>
    <p:extLst>
      <p:ext uri="{BB962C8B-B14F-4D97-AF65-F5344CB8AC3E}">
        <p14:creationId xmlns:p14="http://schemas.microsoft.com/office/powerpoint/2010/main" val="205063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F4E0-69A4-FFFC-9A48-6E54E5C51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DA27E-33B8-7C14-C5A5-51C3C58F4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8213EB-295B-055F-89B0-0121796C61ED}"/>
              </a:ext>
            </a:extLst>
          </p:cNvPr>
          <p:cNvSpPr>
            <a:spLocks noGrp="1"/>
          </p:cNvSpPr>
          <p:nvPr>
            <p:ph type="dt" sz="half" idx="10"/>
          </p:nvPr>
        </p:nvSpPr>
        <p:spPr/>
        <p:txBody>
          <a:bodyPr/>
          <a:lstStyle/>
          <a:p>
            <a:fld id="{16BE4A42-7A92-44AD-A85A-E190730F7003}" type="datetime1">
              <a:rPr lang="en-US" smtClean="0"/>
              <a:t>7/19/2024</a:t>
            </a:fld>
            <a:endParaRPr lang="en-US"/>
          </a:p>
        </p:txBody>
      </p:sp>
      <p:sp>
        <p:nvSpPr>
          <p:cNvPr id="5" name="Footer Placeholder 4">
            <a:extLst>
              <a:ext uri="{FF2B5EF4-FFF2-40B4-BE49-F238E27FC236}">
                <a16:creationId xmlns:a16="http://schemas.microsoft.com/office/drawing/2014/main" id="{4816607B-553A-920F-22B8-0BF77F4E2647}"/>
              </a:ext>
            </a:extLst>
          </p:cNvPr>
          <p:cNvSpPr>
            <a:spLocks noGrp="1"/>
          </p:cNvSpPr>
          <p:nvPr>
            <p:ph type="ftr" sz="quarter" idx="11"/>
          </p:nvPr>
        </p:nvSpPr>
        <p:spPr/>
        <p:txBody>
          <a:bodyPr/>
          <a:lstStyle/>
          <a:p>
            <a:r>
              <a:rPr lang="en-US"/>
              <a:t>DCN ec-24-0180-01-00EC</a:t>
            </a:r>
          </a:p>
        </p:txBody>
      </p:sp>
      <p:sp>
        <p:nvSpPr>
          <p:cNvPr id="6" name="Slide Number Placeholder 5">
            <a:extLst>
              <a:ext uri="{FF2B5EF4-FFF2-40B4-BE49-F238E27FC236}">
                <a16:creationId xmlns:a16="http://schemas.microsoft.com/office/drawing/2014/main" id="{6B9BF135-73AC-7DCB-19B6-E68BF101174F}"/>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1935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931C-34A3-467D-0181-DBA4D57C0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8CDF66-E29C-B905-923C-00880CF04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CCAA3-2A57-949B-F6DD-E2A25DC4E0E8}"/>
              </a:ext>
            </a:extLst>
          </p:cNvPr>
          <p:cNvSpPr>
            <a:spLocks noGrp="1"/>
          </p:cNvSpPr>
          <p:nvPr>
            <p:ph type="dt" sz="half" idx="10"/>
          </p:nvPr>
        </p:nvSpPr>
        <p:spPr/>
        <p:txBody>
          <a:bodyPr/>
          <a:lstStyle/>
          <a:p>
            <a:fld id="{68C242C0-CEF8-4366-A506-7DF2CF3E88BB}" type="datetime1">
              <a:rPr lang="en-US" smtClean="0"/>
              <a:t>7/19/2024</a:t>
            </a:fld>
            <a:endParaRPr lang="en-US"/>
          </a:p>
        </p:txBody>
      </p:sp>
      <p:sp>
        <p:nvSpPr>
          <p:cNvPr id="5" name="Footer Placeholder 4">
            <a:extLst>
              <a:ext uri="{FF2B5EF4-FFF2-40B4-BE49-F238E27FC236}">
                <a16:creationId xmlns:a16="http://schemas.microsoft.com/office/drawing/2014/main" id="{6AE69D2E-E8A7-42F1-41F5-781C4874DFBA}"/>
              </a:ext>
            </a:extLst>
          </p:cNvPr>
          <p:cNvSpPr>
            <a:spLocks noGrp="1"/>
          </p:cNvSpPr>
          <p:nvPr>
            <p:ph type="ftr" sz="quarter" idx="11"/>
          </p:nvPr>
        </p:nvSpPr>
        <p:spPr/>
        <p:txBody>
          <a:bodyPr/>
          <a:lstStyle/>
          <a:p>
            <a:r>
              <a:rPr lang="en-US"/>
              <a:t>DCN ec-24-0180-01-00EC</a:t>
            </a:r>
          </a:p>
        </p:txBody>
      </p:sp>
      <p:sp>
        <p:nvSpPr>
          <p:cNvPr id="6" name="Slide Number Placeholder 5">
            <a:extLst>
              <a:ext uri="{FF2B5EF4-FFF2-40B4-BE49-F238E27FC236}">
                <a16:creationId xmlns:a16="http://schemas.microsoft.com/office/drawing/2014/main" id="{BF1CF31A-B0D1-F3C7-36AE-251860CE254B}"/>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5578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1EEAA-4950-A931-6BCF-E251440616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3E4F1D-0542-70C7-5107-83E8F6D827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7F8DC-13B3-F099-D516-716F75CAD7BD}"/>
              </a:ext>
            </a:extLst>
          </p:cNvPr>
          <p:cNvSpPr>
            <a:spLocks noGrp="1"/>
          </p:cNvSpPr>
          <p:nvPr>
            <p:ph type="dt" sz="half" idx="10"/>
          </p:nvPr>
        </p:nvSpPr>
        <p:spPr/>
        <p:txBody>
          <a:bodyPr/>
          <a:lstStyle/>
          <a:p>
            <a:fld id="{15BD8D7E-7626-40BC-BCBF-ADA706E13798}" type="datetime1">
              <a:rPr lang="en-US" smtClean="0"/>
              <a:t>7/19/2024</a:t>
            </a:fld>
            <a:endParaRPr lang="en-US"/>
          </a:p>
        </p:txBody>
      </p:sp>
      <p:sp>
        <p:nvSpPr>
          <p:cNvPr id="5" name="Footer Placeholder 4">
            <a:extLst>
              <a:ext uri="{FF2B5EF4-FFF2-40B4-BE49-F238E27FC236}">
                <a16:creationId xmlns:a16="http://schemas.microsoft.com/office/drawing/2014/main" id="{CDFF9EA0-F4C5-47B2-4901-82A5754E1DFE}"/>
              </a:ext>
            </a:extLst>
          </p:cNvPr>
          <p:cNvSpPr>
            <a:spLocks noGrp="1"/>
          </p:cNvSpPr>
          <p:nvPr>
            <p:ph type="ftr" sz="quarter" idx="11"/>
          </p:nvPr>
        </p:nvSpPr>
        <p:spPr/>
        <p:txBody>
          <a:bodyPr/>
          <a:lstStyle/>
          <a:p>
            <a:r>
              <a:rPr lang="en-US"/>
              <a:t>DCN ec-24-0180-01-00EC</a:t>
            </a:r>
          </a:p>
        </p:txBody>
      </p:sp>
      <p:sp>
        <p:nvSpPr>
          <p:cNvPr id="6" name="Slide Number Placeholder 5">
            <a:extLst>
              <a:ext uri="{FF2B5EF4-FFF2-40B4-BE49-F238E27FC236}">
                <a16:creationId xmlns:a16="http://schemas.microsoft.com/office/drawing/2014/main" id="{783F1485-AACF-ADBC-1BF3-F51EDA465F07}"/>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02450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64A4-9254-CFCB-550C-3F1F65693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DA097-F2AB-A646-DB7F-7FBBE3690A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5C3C2-43F3-8D07-5690-F8A510012590}"/>
              </a:ext>
            </a:extLst>
          </p:cNvPr>
          <p:cNvSpPr>
            <a:spLocks noGrp="1"/>
          </p:cNvSpPr>
          <p:nvPr>
            <p:ph type="dt" sz="half" idx="10"/>
          </p:nvPr>
        </p:nvSpPr>
        <p:spPr/>
        <p:txBody>
          <a:bodyPr/>
          <a:lstStyle/>
          <a:p>
            <a:fld id="{9FB513CB-0DCA-4A68-AA78-D23CBFC2309C}" type="datetime1">
              <a:rPr lang="en-US" smtClean="0"/>
              <a:t>7/19/2024</a:t>
            </a:fld>
            <a:endParaRPr lang="en-US"/>
          </a:p>
        </p:txBody>
      </p:sp>
      <p:sp>
        <p:nvSpPr>
          <p:cNvPr id="5" name="Footer Placeholder 4">
            <a:extLst>
              <a:ext uri="{FF2B5EF4-FFF2-40B4-BE49-F238E27FC236}">
                <a16:creationId xmlns:a16="http://schemas.microsoft.com/office/drawing/2014/main" id="{E1CECE0A-D2E2-33D2-1F03-C1D6CBFDAD5C}"/>
              </a:ext>
            </a:extLst>
          </p:cNvPr>
          <p:cNvSpPr>
            <a:spLocks noGrp="1"/>
          </p:cNvSpPr>
          <p:nvPr>
            <p:ph type="ftr" sz="quarter" idx="11"/>
          </p:nvPr>
        </p:nvSpPr>
        <p:spPr/>
        <p:txBody>
          <a:bodyPr/>
          <a:lstStyle/>
          <a:p>
            <a:r>
              <a:rPr lang="en-US"/>
              <a:t>DCN ec-24-0180-01-00EC</a:t>
            </a:r>
          </a:p>
        </p:txBody>
      </p:sp>
      <p:sp>
        <p:nvSpPr>
          <p:cNvPr id="6" name="Slide Number Placeholder 5">
            <a:extLst>
              <a:ext uri="{FF2B5EF4-FFF2-40B4-BE49-F238E27FC236}">
                <a16:creationId xmlns:a16="http://schemas.microsoft.com/office/drawing/2014/main" id="{F528892E-8D8B-B547-D8B4-3B18EF820B96}"/>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3541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79CF-58DB-19DF-89F3-D5638E2418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8146E-850E-64E3-5694-E29315AB61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F627E-5527-3040-A3F5-38C697F26017}"/>
              </a:ext>
            </a:extLst>
          </p:cNvPr>
          <p:cNvSpPr>
            <a:spLocks noGrp="1"/>
          </p:cNvSpPr>
          <p:nvPr>
            <p:ph type="dt" sz="half" idx="10"/>
          </p:nvPr>
        </p:nvSpPr>
        <p:spPr/>
        <p:txBody>
          <a:bodyPr/>
          <a:lstStyle/>
          <a:p>
            <a:fld id="{1F08979F-DD99-4A62-AB52-B43F7EEEB5A2}" type="datetime1">
              <a:rPr lang="en-US" smtClean="0"/>
              <a:t>7/19/2024</a:t>
            </a:fld>
            <a:endParaRPr lang="en-US"/>
          </a:p>
        </p:txBody>
      </p:sp>
      <p:sp>
        <p:nvSpPr>
          <p:cNvPr id="5" name="Footer Placeholder 4">
            <a:extLst>
              <a:ext uri="{FF2B5EF4-FFF2-40B4-BE49-F238E27FC236}">
                <a16:creationId xmlns:a16="http://schemas.microsoft.com/office/drawing/2014/main" id="{D8C50476-4682-5522-76A7-CF3F8DBC58FF}"/>
              </a:ext>
            </a:extLst>
          </p:cNvPr>
          <p:cNvSpPr>
            <a:spLocks noGrp="1"/>
          </p:cNvSpPr>
          <p:nvPr>
            <p:ph type="ftr" sz="quarter" idx="11"/>
          </p:nvPr>
        </p:nvSpPr>
        <p:spPr/>
        <p:txBody>
          <a:bodyPr/>
          <a:lstStyle/>
          <a:p>
            <a:r>
              <a:rPr lang="en-US"/>
              <a:t>DCN ec-24-0180-01-00EC</a:t>
            </a:r>
          </a:p>
        </p:txBody>
      </p:sp>
      <p:sp>
        <p:nvSpPr>
          <p:cNvPr id="6" name="Slide Number Placeholder 5">
            <a:extLst>
              <a:ext uri="{FF2B5EF4-FFF2-40B4-BE49-F238E27FC236}">
                <a16:creationId xmlns:a16="http://schemas.microsoft.com/office/drawing/2014/main" id="{8C5265F2-13DA-564F-34B7-08875DB3A243}"/>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5551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2033-00EB-A042-1ADD-12A279118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4BC1A-FF84-7D38-4F65-2E425B8CA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728949-E07B-0264-365A-671A1F19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30BB7-54C8-8A88-130B-1FCC7752F8CB}"/>
              </a:ext>
            </a:extLst>
          </p:cNvPr>
          <p:cNvSpPr>
            <a:spLocks noGrp="1"/>
          </p:cNvSpPr>
          <p:nvPr>
            <p:ph type="dt" sz="half" idx="10"/>
          </p:nvPr>
        </p:nvSpPr>
        <p:spPr/>
        <p:txBody>
          <a:bodyPr/>
          <a:lstStyle/>
          <a:p>
            <a:fld id="{07EC14C3-7D1E-4CAC-A4D2-30F7417294F2}" type="datetime1">
              <a:rPr lang="en-US" smtClean="0"/>
              <a:t>7/19/2024</a:t>
            </a:fld>
            <a:endParaRPr lang="en-US"/>
          </a:p>
        </p:txBody>
      </p:sp>
      <p:sp>
        <p:nvSpPr>
          <p:cNvPr id="6" name="Footer Placeholder 5">
            <a:extLst>
              <a:ext uri="{FF2B5EF4-FFF2-40B4-BE49-F238E27FC236}">
                <a16:creationId xmlns:a16="http://schemas.microsoft.com/office/drawing/2014/main" id="{22E1DEE0-6F48-7E93-448A-2329A47E551D}"/>
              </a:ext>
            </a:extLst>
          </p:cNvPr>
          <p:cNvSpPr>
            <a:spLocks noGrp="1"/>
          </p:cNvSpPr>
          <p:nvPr>
            <p:ph type="ftr" sz="quarter" idx="11"/>
          </p:nvPr>
        </p:nvSpPr>
        <p:spPr/>
        <p:txBody>
          <a:bodyPr/>
          <a:lstStyle/>
          <a:p>
            <a:r>
              <a:rPr lang="en-US"/>
              <a:t>DCN ec-24-0180-01-00EC</a:t>
            </a:r>
          </a:p>
        </p:txBody>
      </p:sp>
      <p:sp>
        <p:nvSpPr>
          <p:cNvPr id="7" name="Slide Number Placeholder 6">
            <a:extLst>
              <a:ext uri="{FF2B5EF4-FFF2-40B4-BE49-F238E27FC236}">
                <a16:creationId xmlns:a16="http://schemas.microsoft.com/office/drawing/2014/main" id="{1079390C-8DA1-ED5F-B491-D9FD79939CB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53238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1B1-576D-F58B-7764-D94671D6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4DD3F-D7DC-45DC-4E5E-04ADA1CCA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2C2475-07AF-4691-A364-34E02FA9E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A1A1D-947B-4249-7EFF-0E494D46E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8673D-854F-1803-A387-DAC248C12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9F45F-5E8C-9622-15FF-CDA2C5BDBEBA}"/>
              </a:ext>
            </a:extLst>
          </p:cNvPr>
          <p:cNvSpPr>
            <a:spLocks noGrp="1"/>
          </p:cNvSpPr>
          <p:nvPr>
            <p:ph type="dt" sz="half" idx="10"/>
          </p:nvPr>
        </p:nvSpPr>
        <p:spPr/>
        <p:txBody>
          <a:bodyPr/>
          <a:lstStyle/>
          <a:p>
            <a:fld id="{3B3E0B63-46DE-44CC-BCAB-FD3194B52F0B}" type="datetime1">
              <a:rPr lang="en-US" smtClean="0"/>
              <a:t>7/19/2024</a:t>
            </a:fld>
            <a:endParaRPr lang="en-US"/>
          </a:p>
        </p:txBody>
      </p:sp>
      <p:sp>
        <p:nvSpPr>
          <p:cNvPr id="8" name="Footer Placeholder 7">
            <a:extLst>
              <a:ext uri="{FF2B5EF4-FFF2-40B4-BE49-F238E27FC236}">
                <a16:creationId xmlns:a16="http://schemas.microsoft.com/office/drawing/2014/main" id="{BA687D61-D62C-BFEC-E220-D64F43B61B28}"/>
              </a:ext>
            </a:extLst>
          </p:cNvPr>
          <p:cNvSpPr>
            <a:spLocks noGrp="1"/>
          </p:cNvSpPr>
          <p:nvPr>
            <p:ph type="ftr" sz="quarter" idx="11"/>
          </p:nvPr>
        </p:nvSpPr>
        <p:spPr/>
        <p:txBody>
          <a:bodyPr/>
          <a:lstStyle/>
          <a:p>
            <a:r>
              <a:rPr lang="en-US"/>
              <a:t>DCN ec-24-0180-01-00EC</a:t>
            </a:r>
          </a:p>
        </p:txBody>
      </p:sp>
      <p:sp>
        <p:nvSpPr>
          <p:cNvPr id="9" name="Slide Number Placeholder 8">
            <a:extLst>
              <a:ext uri="{FF2B5EF4-FFF2-40B4-BE49-F238E27FC236}">
                <a16:creationId xmlns:a16="http://schemas.microsoft.com/office/drawing/2014/main" id="{DBE78715-7C01-43F3-0AE6-91A7762914E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9957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06AF-1B44-18D9-7AEE-A4115369B9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95CC08-6B02-BD35-CB2D-BED6CDABE121}"/>
              </a:ext>
            </a:extLst>
          </p:cNvPr>
          <p:cNvSpPr>
            <a:spLocks noGrp="1"/>
          </p:cNvSpPr>
          <p:nvPr>
            <p:ph type="dt" sz="half" idx="10"/>
          </p:nvPr>
        </p:nvSpPr>
        <p:spPr/>
        <p:txBody>
          <a:bodyPr/>
          <a:lstStyle/>
          <a:p>
            <a:fld id="{AA43C934-F6CF-404A-B156-0BB5347CD2BD}" type="datetime1">
              <a:rPr lang="en-US" smtClean="0"/>
              <a:t>7/19/2024</a:t>
            </a:fld>
            <a:endParaRPr lang="en-US"/>
          </a:p>
        </p:txBody>
      </p:sp>
      <p:sp>
        <p:nvSpPr>
          <p:cNvPr id="4" name="Footer Placeholder 3">
            <a:extLst>
              <a:ext uri="{FF2B5EF4-FFF2-40B4-BE49-F238E27FC236}">
                <a16:creationId xmlns:a16="http://schemas.microsoft.com/office/drawing/2014/main" id="{FA99A9B9-6BBC-DC78-C55B-48DD9DAB0478}"/>
              </a:ext>
            </a:extLst>
          </p:cNvPr>
          <p:cNvSpPr>
            <a:spLocks noGrp="1"/>
          </p:cNvSpPr>
          <p:nvPr>
            <p:ph type="ftr" sz="quarter" idx="11"/>
          </p:nvPr>
        </p:nvSpPr>
        <p:spPr/>
        <p:txBody>
          <a:bodyPr/>
          <a:lstStyle/>
          <a:p>
            <a:r>
              <a:rPr lang="en-US"/>
              <a:t>DCN ec-24-0180-01-00EC</a:t>
            </a:r>
          </a:p>
        </p:txBody>
      </p:sp>
      <p:sp>
        <p:nvSpPr>
          <p:cNvPr id="5" name="Slide Number Placeholder 4">
            <a:extLst>
              <a:ext uri="{FF2B5EF4-FFF2-40B4-BE49-F238E27FC236}">
                <a16:creationId xmlns:a16="http://schemas.microsoft.com/office/drawing/2014/main" id="{24528AA3-A09D-64F0-8BB9-D6A41397AAE0}"/>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698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496EB-D6CC-2472-BDF1-11ECEAD982F2}"/>
              </a:ext>
            </a:extLst>
          </p:cNvPr>
          <p:cNvSpPr>
            <a:spLocks noGrp="1"/>
          </p:cNvSpPr>
          <p:nvPr>
            <p:ph type="dt" sz="half" idx="10"/>
          </p:nvPr>
        </p:nvSpPr>
        <p:spPr/>
        <p:txBody>
          <a:bodyPr/>
          <a:lstStyle/>
          <a:p>
            <a:fld id="{F77FC1F5-4A07-4211-9E41-31009E4B68EF}" type="datetime1">
              <a:rPr lang="en-US" smtClean="0"/>
              <a:t>7/19/2024</a:t>
            </a:fld>
            <a:endParaRPr lang="en-US"/>
          </a:p>
        </p:txBody>
      </p:sp>
      <p:sp>
        <p:nvSpPr>
          <p:cNvPr id="3" name="Footer Placeholder 2">
            <a:extLst>
              <a:ext uri="{FF2B5EF4-FFF2-40B4-BE49-F238E27FC236}">
                <a16:creationId xmlns:a16="http://schemas.microsoft.com/office/drawing/2014/main" id="{C7390C77-E245-2934-A594-5689348545DA}"/>
              </a:ext>
            </a:extLst>
          </p:cNvPr>
          <p:cNvSpPr>
            <a:spLocks noGrp="1"/>
          </p:cNvSpPr>
          <p:nvPr>
            <p:ph type="ftr" sz="quarter" idx="11"/>
          </p:nvPr>
        </p:nvSpPr>
        <p:spPr/>
        <p:txBody>
          <a:bodyPr/>
          <a:lstStyle/>
          <a:p>
            <a:r>
              <a:rPr lang="en-US"/>
              <a:t>DCN ec-24-0180-01-00EC</a:t>
            </a:r>
          </a:p>
        </p:txBody>
      </p:sp>
      <p:sp>
        <p:nvSpPr>
          <p:cNvPr id="4" name="Slide Number Placeholder 3">
            <a:extLst>
              <a:ext uri="{FF2B5EF4-FFF2-40B4-BE49-F238E27FC236}">
                <a16:creationId xmlns:a16="http://schemas.microsoft.com/office/drawing/2014/main" id="{9FCB5066-6D78-95CC-738C-0C9CD3757E41}"/>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7355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FC6F-59E1-BC3E-6C8C-237EAA5A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64677-6531-4FD0-AD52-5D90E5530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912E07-1760-3633-C498-3E2653502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EC7E7-666D-5B3E-0EC1-01A77B082AE9}"/>
              </a:ext>
            </a:extLst>
          </p:cNvPr>
          <p:cNvSpPr>
            <a:spLocks noGrp="1"/>
          </p:cNvSpPr>
          <p:nvPr>
            <p:ph type="dt" sz="half" idx="10"/>
          </p:nvPr>
        </p:nvSpPr>
        <p:spPr/>
        <p:txBody>
          <a:bodyPr/>
          <a:lstStyle/>
          <a:p>
            <a:fld id="{6D9F0CEA-027E-466F-8924-B7F4994E4928}" type="datetime1">
              <a:rPr lang="en-US" smtClean="0"/>
              <a:t>7/19/2024</a:t>
            </a:fld>
            <a:endParaRPr lang="en-US"/>
          </a:p>
        </p:txBody>
      </p:sp>
      <p:sp>
        <p:nvSpPr>
          <p:cNvPr id="6" name="Footer Placeholder 5">
            <a:extLst>
              <a:ext uri="{FF2B5EF4-FFF2-40B4-BE49-F238E27FC236}">
                <a16:creationId xmlns:a16="http://schemas.microsoft.com/office/drawing/2014/main" id="{2B50DB3E-0AF9-F27C-84A0-59A4D114D2C9}"/>
              </a:ext>
            </a:extLst>
          </p:cNvPr>
          <p:cNvSpPr>
            <a:spLocks noGrp="1"/>
          </p:cNvSpPr>
          <p:nvPr>
            <p:ph type="ftr" sz="quarter" idx="11"/>
          </p:nvPr>
        </p:nvSpPr>
        <p:spPr/>
        <p:txBody>
          <a:bodyPr/>
          <a:lstStyle/>
          <a:p>
            <a:r>
              <a:rPr lang="en-US"/>
              <a:t>DCN ec-24-0180-01-00EC</a:t>
            </a:r>
          </a:p>
        </p:txBody>
      </p:sp>
      <p:sp>
        <p:nvSpPr>
          <p:cNvPr id="7" name="Slide Number Placeholder 6">
            <a:extLst>
              <a:ext uri="{FF2B5EF4-FFF2-40B4-BE49-F238E27FC236}">
                <a16:creationId xmlns:a16="http://schemas.microsoft.com/office/drawing/2014/main" id="{03E0B95C-D43E-B0BE-8D1E-A2C3D90D8FA5}"/>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692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25974-2C57-AE76-C8F2-91C3B8863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5C846F-B253-7518-537C-AEB017150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D12811-1775-0473-C80F-5631D8CCB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7CF94-84A9-C8A9-7203-950EECDD96F8}"/>
              </a:ext>
            </a:extLst>
          </p:cNvPr>
          <p:cNvSpPr>
            <a:spLocks noGrp="1"/>
          </p:cNvSpPr>
          <p:nvPr>
            <p:ph type="dt" sz="half" idx="10"/>
          </p:nvPr>
        </p:nvSpPr>
        <p:spPr/>
        <p:txBody>
          <a:bodyPr/>
          <a:lstStyle/>
          <a:p>
            <a:fld id="{CA9D606B-8D62-42BB-BD3A-DD91C6B46487}" type="datetime1">
              <a:rPr lang="en-US" smtClean="0"/>
              <a:t>7/19/2024</a:t>
            </a:fld>
            <a:endParaRPr lang="en-US"/>
          </a:p>
        </p:txBody>
      </p:sp>
      <p:sp>
        <p:nvSpPr>
          <p:cNvPr id="6" name="Footer Placeholder 5">
            <a:extLst>
              <a:ext uri="{FF2B5EF4-FFF2-40B4-BE49-F238E27FC236}">
                <a16:creationId xmlns:a16="http://schemas.microsoft.com/office/drawing/2014/main" id="{474ED14B-EC0E-2ED2-E1BB-03A6D2FD34A3}"/>
              </a:ext>
            </a:extLst>
          </p:cNvPr>
          <p:cNvSpPr>
            <a:spLocks noGrp="1"/>
          </p:cNvSpPr>
          <p:nvPr>
            <p:ph type="ftr" sz="quarter" idx="11"/>
          </p:nvPr>
        </p:nvSpPr>
        <p:spPr/>
        <p:txBody>
          <a:bodyPr/>
          <a:lstStyle/>
          <a:p>
            <a:r>
              <a:rPr lang="en-US"/>
              <a:t>DCN ec-24-0180-01-00EC</a:t>
            </a:r>
          </a:p>
        </p:txBody>
      </p:sp>
      <p:sp>
        <p:nvSpPr>
          <p:cNvPr id="7" name="Slide Number Placeholder 6">
            <a:extLst>
              <a:ext uri="{FF2B5EF4-FFF2-40B4-BE49-F238E27FC236}">
                <a16:creationId xmlns:a16="http://schemas.microsoft.com/office/drawing/2014/main" id="{FF1A9928-C19F-0DB0-9043-3DB38D1E0022}"/>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16626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310FED-B28B-C1C9-AABE-EE698507A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26DC9-7502-49D2-FB3B-B5BC19BE5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2F26-9E2B-026E-57F7-FD198D0EA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2C1B698-6721-46E5-92B0-8CF00238357B}" type="datetime1">
              <a:rPr lang="en-US" smtClean="0"/>
              <a:t>7/19/2024</a:t>
            </a:fld>
            <a:endParaRPr lang="en-US"/>
          </a:p>
        </p:txBody>
      </p:sp>
      <p:sp>
        <p:nvSpPr>
          <p:cNvPr id="5" name="Footer Placeholder 4">
            <a:extLst>
              <a:ext uri="{FF2B5EF4-FFF2-40B4-BE49-F238E27FC236}">
                <a16:creationId xmlns:a16="http://schemas.microsoft.com/office/drawing/2014/main" id="{09854649-2CFD-25C8-C154-B0D7642CB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DCN ec-24-0180-01-00EC</a:t>
            </a:r>
          </a:p>
        </p:txBody>
      </p:sp>
      <p:sp>
        <p:nvSpPr>
          <p:cNvPr id="6" name="Slide Number Placeholder 5">
            <a:extLst>
              <a:ext uri="{FF2B5EF4-FFF2-40B4-BE49-F238E27FC236}">
                <a16:creationId xmlns:a16="http://schemas.microsoft.com/office/drawing/2014/main" id="{738F30FD-C525-71C4-0A8A-011C9AAD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D62C8-13A7-47D4-92EE-A5B95BB019BB}" type="slidenum">
              <a:rPr lang="en-US" smtClean="0"/>
              <a:t>‹#›</a:t>
            </a:fld>
            <a:endParaRPr lang="en-US"/>
          </a:p>
        </p:txBody>
      </p:sp>
    </p:spTree>
    <p:extLst>
      <p:ext uri="{BB962C8B-B14F-4D97-AF65-F5344CB8AC3E}">
        <p14:creationId xmlns:p14="http://schemas.microsoft.com/office/powerpoint/2010/main" val="36236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3301-5A1B-F22C-2CE9-E4AF41863009}"/>
              </a:ext>
            </a:extLst>
          </p:cNvPr>
          <p:cNvSpPr>
            <a:spLocks noGrp="1"/>
          </p:cNvSpPr>
          <p:nvPr>
            <p:ph type="ctrTitle"/>
          </p:nvPr>
        </p:nvSpPr>
        <p:spPr/>
        <p:txBody>
          <a:bodyPr>
            <a:normAutofit fontScale="90000"/>
          </a:bodyPr>
          <a:lstStyle/>
          <a:p>
            <a:r>
              <a:rPr lang="en-US" dirty="0"/>
              <a:t>IEEE 802 LMSC </a:t>
            </a:r>
            <a:br>
              <a:rPr lang="en-US" dirty="0"/>
            </a:br>
            <a:r>
              <a:rPr lang="en-US" dirty="0"/>
              <a:t>NOV 2024 Workshop Planning</a:t>
            </a:r>
          </a:p>
        </p:txBody>
      </p:sp>
      <p:sp>
        <p:nvSpPr>
          <p:cNvPr id="3" name="Subtitle 2">
            <a:extLst>
              <a:ext uri="{FF2B5EF4-FFF2-40B4-BE49-F238E27FC236}">
                <a16:creationId xmlns:a16="http://schemas.microsoft.com/office/drawing/2014/main" id="{94ECB302-3746-9650-1D45-3A79539FCF54}"/>
              </a:ext>
            </a:extLst>
          </p:cNvPr>
          <p:cNvSpPr>
            <a:spLocks noGrp="1"/>
          </p:cNvSpPr>
          <p:nvPr>
            <p:ph type="subTitle" idx="1"/>
          </p:nvPr>
        </p:nvSpPr>
        <p:spPr/>
        <p:txBody>
          <a:bodyPr/>
          <a:lstStyle/>
          <a:p>
            <a:r>
              <a:rPr lang="en-US" dirty="0"/>
              <a:t>18 July 2024 meeting notes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68877B-F1D9-7032-577D-CF8BECAD7735}"/>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389205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67F1-657A-BF73-44F1-4A6E55D44EA7}"/>
              </a:ext>
            </a:extLst>
          </p:cNvPr>
          <p:cNvSpPr>
            <a:spLocks noGrp="1"/>
          </p:cNvSpPr>
          <p:nvPr>
            <p:ph type="title"/>
          </p:nvPr>
        </p:nvSpPr>
        <p:spPr/>
        <p:txBody>
          <a:bodyPr>
            <a:normAutofit/>
          </a:bodyPr>
          <a:lstStyle/>
          <a:p>
            <a:r>
              <a:rPr lang="en-US" dirty="0"/>
              <a:t>16JUL2022, Montreal, Zimmerman/Rolf</a:t>
            </a:r>
            <a:br>
              <a:rPr lang="en-US" dirty="0"/>
            </a:br>
            <a:r>
              <a:rPr lang="en-US" sz="1800" dirty="0"/>
              <a:t>https://mentor.ieee.org/802-ec/dcn/22/ec-22-0095-01-00EC-802-workshop-2022-planning-update.pdf</a:t>
            </a:r>
          </a:p>
        </p:txBody>
      </p:sp>
      <p:sp>
        <p:nvSpPr>
          <p:cNvPr id="3" name="Content Placeholder 2">
            <a:extLst>
              <a:ext uri="{FF2B5EF4-FFF2-40B4-BE49-F238E27FC236}">
                <a16:creationId xmlns:a16="http://schemas.microsoft.com/office/drawing/2014/main" id="{E64C4216-BC01-E93C-386D-6D8FFCB05DC2}"/>
              </a:ext>
            </a:extLst>
          </p:cNvPr>
          <p:cNvSpPr>
            <a:spLocks noGrp="1"/>
          </p:cNvSpPr>
          <p:nvPr>
            <p:ph sz="half" idx="1"/>
          </p:nvPr>
        </p:nvSpPr>
        <p:spPr>
          <a:xfrm>
            <a:off x="182880" y="1825625"/>
            <a:ext cx="5836920" cy="4351338"/>
          </a:xfrm>
        </p:spPr>
        <p:txBody>
          <a:bodyPr>
            <a:normAutofit fontScale="47500" lnSpcReduction="20000"/>
          </a:bodyPr>
          <a:lstStyle/>
          <a:p>
            <a:pPr marL="0" indent="0">
              <a:buNone/>
            </a:pPr>
            <a:r>
              <a:rPr lang="en-US" dirty="0"/>
              <a:t>802 Architecture and Technical Coherence</a:t>
            </a:r>
          </a:p>
          <a:p>
            <a:pPr marL="0" indent="0">
              <a:buNone/>
            </a:pPr>
            <a:r>
              <a:rPr lang="en-US" dirty="0"/>
              <a:t>• A high-level look at the markets 802 serves and the big picture of how things fit </a:t>
            </a:r>
          </a:p>
          <a:p>
            <a:pPr marL="0" indent="0">
              <a:buNone/>
            </a:pPr>
            <a:r>
              <a:rPr lang="en-US" dirty="0"/>
              <a:t>together (wired, wireless, mobile, telecom, LAN, MAN, </a:t>
            </a:r>
            <a:r>
              <a:rPr lang="en-US" dirty="0" err="1"/>
              <a:t>intrasystem</a:t>
            </a:r>
            <a:r>
              <a:rPr lang="en-US" dirty="0"/>
              <a:t> …)</a:t>
            </a:r>
          </a:p>
          <a:p>
            <a:pPr marL="0" indent="0">
              <a:buNone/>
            </a:pPr>
            <a:r>
              <a:rPr lang="en-US" dirty="0"/>
              <a:t>• Issues and actions that have need to drive the relationship between working groups </a:t>
            </a:r>
          </a:p>
          <a:p>
            <a:pPr marL="0" indent="0">
              <a:buNone/>
            </a:pPr>
            <a:r>
              <a:rPr lang="en-US" dirty="0"/>
              <a:t>in the Standards Committee</a:t>
            </a:r>
          </a:p>
          <a:p>
            <a:pPr marL="0" indent="0">
              <a:buNone/>
            </a:pPr>
            <a:r>
              <a:rPr lang="en-US" dirty="0"/>
              <a:t>• Future Organization of the 802 SC</a:t>
            </a:r>
          </a:p>
          <a:p>
            <a:pPr marL="0" indent="0">
              <a:buNone/>
            </a:pPr>
            <a:r>
              <a:rPr lang="en-US" dirty="0"/>
              <a:t>• Looking at how 802 working groups interact, how we can improve our processes, </a:t>
            </a:r>
          </a:p>
          <a:p>
            <a:pPr marL="0" indent="0">
              <a:buNone/>
            </a:pPr>
            <a:r>
              <a:rPr lang="en-US" dirty="0"/>
              <a:t>reduce overhead and what the costs and benefits are from being in one standards </a:t>
            </a:r>
          </a:p>
          <a:p>
            <a:pPr marL="0" indent="0">
              <a:buNone/>
            </a:pPr>
            <a:r>
              <a:rPr lang="en-US" dirty="0"/>
              <a:t>committee</a:t>
            </a:r>
          </a:p>
          <a:p>
            <a:pPr marL="0" indent="0">
              <a:buNone/>
            </a:pPr>
            <a:r>
              <a:rPr lang="en-US" dirty="0"/>
              <a:t>• Improving technical exposure &amp; collaboration</a:t>
            </a:r>
          </a:p>
          <a:p>
            <a:pPr marL="0" indent="0">
              <a:buNone/>
            </a:pPr>
            <a:r>
              <a:rPr lang="en-US" dirty="0"/>
              <a:t>• How to promote cross-working group thinking - including impact of one standard on </a:t>
            </a:r>
          </a:p>
          <a:p>
            <a:pPr marL="0" indent="0">
              <a:buNone/>
            </a:pPr>
            <a:r>
              <a:rPr lang="en-US" dirty="0"/>
              <a:t>another, recognition of similar problems, collaborative projects, and informing each </a:t>
            </a:r>
          </a:p>
          <a:p>
            <a:pPr marL="0" indent="0">
              <a:buNone/>
            </a:pPr>
            <a:r>
              <a:rPr lang="en-US" dirty="0"/>
              <a:t>other of what we are </a:t>
            </a:r>
            <a:r>
              <a:rPr lang="en-US" dirty="0" err="1"/>
              <a:t>doin</a:t>
            </a:r>
            <a:endParaRPr lang="en-US" dirty="0"/>
          </a:p>
        </p:txBody>
      </p:sp>
      <p:sp>
        <p:nvSpPr>
          <p:cNvPr id="4" name="Content Placeholder 3">
            <a:extLst>
              <a:ext uri="{FF2B5EF4-FFF2-40B4-BE49-F238E27FC236}">
                <a16:creationId xmlns:a16="http://schemas.microsoft.com/office/drawing/2014/main" id="{01A3C50C-D747-99BA-D816-D2646032193F}"/>
              </a:ext>
            </a:extLst>
          </p:cNvPr>
          <p:cNvSpPr>
            <a:spLocks noGrp="1"/>
          </p:cNvSpPr>
          <p:nvPr>
            <p:ph sz="half" idx="2"/>
          </p:nvPr>
        </p:nvSpPr>
        <p:spPr>
          <a:xfrm>
            <a:off x="6172199" y="1825625"/>
            <a:ext cx="5734251" cy="4351338"/>
          </a:xfrm>
        </p:spPr>
        <p:txBody>
          <a:bodyPr>
            <a:normAutofit fontScale="47500" lnSpcReduction="20000"/>
          </a:bodyPr>
          <a:lstStyle/>
          <a:p>
            <a:pPr marL="0" indent="0">
              <a:buNone/>
            </a:pPr>
            <a:r>
              <a:rPr lang="en-US" dirty="0"/>
              <a:t>Mid-Day: Check-in and feedback –</a:t>
            </a:r>
          </a:p>
          <a:p>
            <a:pPr marL="0" indent="0">
              <a:buNone/>
            </a:pPr>
            <a:r>
              <a:rPr lang="en-US" dirty="0"/>
              <a:t>• An opportunity for more free-form discussion of what went right, what </a:t>
            </a:r>
            <a:r>
              <a:rPr lang="en-US" dirty="0" err="1"/>
              <a:t>notso-right</a:t>
            </a:r>
            <a:r>
              <a:rPr lang="en-US" dirty="0"/>
              <a:t>, and top-of-mind realizations from our FIRST hybrid meeting week</a:t>
            </a:r>
          </a:p>
          <a:p>
            <a:pPr marL="0" indent="0">
              <a:buNone/>
            </a:pPr>
            <a:r>
              <a:rPr lang="en-US" dirty="0"/>
              <a:t>• Afternoon:</a:t>
            </a:r>
          </a:p>
          <a:p>
            <a:pPr marL="0" indent="0">
              <a:buNone/>
            </a:pPr>
            <a:r>
              <a:rPr lang="en-US" dirty="0"/>
              <a:t>• Discussion of possible future meeting structures for 802 plenaries</a:t>
            </a:r>
          </a:p>
          <a:p>
            <a:pPr marL="0" indent="0">
              <a:buNone/>
            </a:pPr>
            <a:r>
              <a:rPr lang="en-US" dirty="0"/>
              <a:t>• Discussion of timeframe and steps to take (e.g., things to experiment with) to </a:t>
            </a:r>
          </a:p>
          <a:p>
            <a:pPr marL="0" indent="0">
              <a:buNone/>
            </a:pPr>
            <a:r>
              <a:rPr lang="en-US" dirty="0"/>
              <a:t>evolve our model</a:t>
            </a:r>
          </a:p>
          <a:p>
            <a:pPr marL="0" indent="0">
              <a:buNone/>
            </a:pPr>
            <a:r>
              <a:rPr lang="en-US" dirty="0"/>
              <a:t>• Wrap up – recommendations including points of agreement , points that need </a:t>
            </a:r>
          </a:p>
          <a:p>
            <a:pPr marL="0" indent="0">
              <a:buNone/>
            </a:pPr>
            <a:r>
              <a:rPr lang="en-US" dirty="0"/>
              <a:t>more work, points of action, owners and next steps (follow-up plan)</a:t>
            </a:r>
          </a:p>
        </p:txBody>
      </p:sp>
      <p:sp>
        <p:nvSpPr>
          <p:cNvPr id="5" name="Footer Placeholder 4">
            <a:extLst>
              <a:ext uri="{FF2B5EF4-FFF2-40B4-BE49-F238E27FC236}">
                <a16:creationId xmlns:a16="http://schemas.microsoft.com/office/drawing/2014/main" id="{1DAD2D76-3B76-B5B6-CCC4-BD0B15D1B3A7}"/>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3042270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804A-12C3-6F30-E0F5-2236F78F61FD}"/>
              </a:ext>
            </a:extLst>
          </p:cNvPr>
          <p:cNvSpPr>
            <a:spLocks noGrp="1"/>
          </p:cNvSpPr>
          <p:nvPr>
            <p:ph type="title"/>
          </p:nvPr>
        </p:nvSpPr>
        <p:spPr/>
        <p:txBody>
          <a:bodyPr>
            <a:normAutofit/>
          </a:bodyPr>
          <a:lstStyle/>
          <a:p>
            <a:r>
              <a:rPr lang="en-US" dirty="0"/>
              <a:t>18JUL2018, San Diego, </a:t>
            </a:r>
            <a:r>
              <a:rPr lang="en-US" dirty="0" err="1"/>
              <a:t>Gilb</a:t>
            </a:r>
            <a:r>
              <a:rPr lang="en-US" dirty="0"/>
              <a:t>/</a:t>
            </a:r>
            <a:r>
              <a:rPr lang="en-US" dirty="0" err="1"/>
              <a:t>D’Ambrosia</a:t>
            </a:r>
            <a:br>
              <a:rPr lang="en-US" dirty="0"/>
            </a:br>
            <a:r>
              <a:rPr lang="en-US" sz="1800" dirty="0"/>
              <a:t>https://mentor.ieee.org/802-ec/dcn/18/ec-18-0071-03-00EC-2018-leadership-conference-agenda.xlsx</a:t>
            </a:r>
          </a:p>
        </p:txBody>
      </p:sp>
      <p:sp>
        <p:nvSpPr>
          <p:cNvPr id="3" name="Content Placeholder 2">
            <a:extLst>
              <a:ext uri="{FF2B5EF4-FFF2-40B4-BE49-F238E27FC236}">
                <a16:creationId xmlns:a16="http://schemas.microsoft.com/office/drawing/2014/main" id="{842EBBE1-1825-78B5-7B22-E1EAA4C51ABE}"/>
              </a:ext>
            </a:extLst>
          </p:cNvPr>
          <p:cNvSpPr>
            <a:spLocks noGrp="1"/>
          </p:cNvSpPr>
          <p:nvPr>
            <p:ph sz="half" idx="1"/>
          </p:nvPr>
        </p:nvSpPr>
        <p:spPr/>
        <p:txBody>
          <a:bodyPr>
            <a:normAutofit fontScale="70000" lnSpcReduction="20000"/>
          </a:bodyPr>
          <a:lstStyle/>
          <a:p>
            <a:pPr marL="0" indent="0">
              <a:buNone/>
            </a:pPr>
            <a:r>
              <a:rPr lang="en-US" dirty="0"/>
              <a:t>MEETING CONVENED</a:t>
            </a:r>
          </a:p>
          <a:p>
            <a:pPr marL="0" indent="0">
              <a:buNone/>
            </a:pPr>
            <a:r>
              <a:rPr lang="en-US" dirty="0"/>
              <a:t>Introductions</a:t>
            </a:r>
          </a:p>
          <a:p>
            <a:pPr marL="0" indent="0">
              <a:buNone/>
            </a:pPr>
            <a:r>
              <a:rPr lang="en-US" dirty="0"/>
              <a:t>Improving IEEE-SA Support</a:t>
            </a:r>
          </a:p>
          <a:p>
            <a:pPr marL="0" indent="0">
              <a:buNone/>
            </a:pPr>
            <a:r>
              <a:rPr lang="en-US" dirty="0"/>
              <a:t>"Chair's Perspective - State of the Industry"</a:t>
            </a:r>
          </a:p>
          <a:p>
            <a:pPr marL="0" indent="0">
              <a:buNone/>
            </a:pPr>
            <a:r>
              <a:rPr lang="en-US" dirty="0"/>
              <a:t>The Role of 802 in the Networking SDO Space</a:t>
            </a:r>
          </a:p>
          <a:p>
            <a:pPr marL="0" indent="0">
              <a:buNone/>
            </a:pPr>
            <a:r>
              <a:rPr lang="en-US" dirty="0"/>
              <a:t>What is the target group that 802 serves?  </a:t>
            </a:r>
          </a:p>
          <a:p>
            <a:pPr marL="0" indent="0">
              <a:buNone/>
            </a:pPr>
            <a:r>
              <a:rPr lang="en-US" dirty="0"/>
              <a:t>Break</a:t>
            </a:r>
          </a:p>
          <a:p>
            <a:pPr marL="0" indent="0">
              <a:buNone/>
            </a:pPr>
            <a:r>
              <a:rPr lang="en-US" dirty="0"/>
              <a:t>Leveraging the value of the 802 architecture</a:t>
            </a:r>
          </a:p>
          <a:p>
            <a:pPr marL="0" indent="0">
              <a:buNone/>
            </a:pPr>
            <a:r>
              <a:rPr lang="en-US" dirty="0"/>
              <a:t>Increasing 802 Influence with industry organizations </a:t>
            </a:r>
          </a:p>
          <a:p>
            <a:pPr marL="0" indent="0">
              <a:buNone/>
            </a:pPr>
            <a:r>
              <a:rPr lang="en-US" dirty="0"/>
              <a:t>Gap Analysis of 802 Portfolio</a:t>
            </a:r>
          </a:p>
          <a:p>
            <a:pPr marL="0" indent="0">
              <a:buNone/>
            </a:pPr>
            <a:r>
              <a:rPr lang="en-US" dirty="0"/>
              <a:t>802 Mission Statement</a:t>
            </a:r>
          </a:p>
          <a:p>
            <a:pPr marL="0" indent="0">
              <a:buNone/>
            </a:pPr>
            <a:endParaRPr lang="en-US" dirty="0"/>
          </a:p>
        </p:txBody>
      </p:sp>
      <p:sp>
        <p:nvSpPr>
          <p:cNvPr id="4" name="Content Placeholder 3">
            <a:extLst>
              <a:ext uri="{FF2B5EF4-FFF2-40B4-BE49-F238E27FC236}">
                <a16:creationId xmlns:a16="http://schemas.microsoft.com/office/drawing/2014/main" id="{9072F0EF-23B4-4530-FEC1-447256EE55EF}"/>
              </a:ext>
            </a:extLst>
          </p:cNvPr>
          <p:cNvSpPr>
            <a:spLocks noGrp="1"/>
          </p:cNvSpPr>
          <p:nvPr>
            <p:ph sz="half" idx="2"/>
          </p:nvPr>
        </p:nvSpPr>
        <p:spPr/>
        <p:txBody>
          <a:bodyPr>
            <a:normAutofit fontScale="70000" lnSpcReduction="20000"/>
          </a:bodyPr>
          <a:lstStyle/>
          <a:p>
            <a:pPr marL="0" indent="0">
              <a:buNone/>
            </a:pPr>
            <a:r>
              <a:rPr lang="en-US" dirty="0"/>
              <a:t>Lunch</a:t>
            </a:r>
          </a:p>
          <a:p>
            <a:pPr marL="0" indent="0">
              <a:buNone/>
            </a:pPr>
            <a:r>
              <a:rPr lang="en-US" dirty="0"/>
              <a:t>Case Studies</a:t>
            </a:r>
          </a:p>
          <a:p>
            <a:pPr marL="0" indent="0">
              <a:buNone/>
            </a:pPr>
            <a:r>
              <a:rPr lang="en-US" dirty="0"/>
              <a:t>WG Examples - </a:t>
            </a:r>
            <a:r>
              <a:rPr lang="en-US" dirty="0" err="1"/>
              <a:t>Attracing</a:t>
            </a:r>
            <a:r>
              <a:rPr lang="en-US" dirty="0"/>
              <a:t> new areas of standards development</a:t>
            </a:r>
          </a:p>
          <a:p>
            <a:pPr marL="0" indent="0">
              <a:buNone/>
            </a:pPr>
            <a:r>
              <a:rPr lang="en-US" dirty="0"/>
              <a:t>WG Examples - When new areas chose to go elsewhere</a:t>
            </a:r>
          </a:p>
          <a:p>
            <a:pPr marL="0" indent="0">
              <a:buNone/>
            </a:pPr>
            <a:r>
              <a:rPr lang="en-US" dirty="0"/>
              <a:t>802 Roadmap</a:t>
            </a:r>
          </a:p>
          <a:p>
            <a:pPr marL="0" indent="0">
              <a:buNone/>
            </a:pPr>
            <a:r>
              <a:rPr lang="en-US" dirty="0"/>
              <a:t>Break</a:t>
            </a:r>
          </a:p>
          <a:p>
            <a:pPr marL="0" indent="0">
              <a:buNone/>
            </a:pPr>
            <a:r>
              <a:rPr lang="en-US" dirty="0"/>
              <a:t>Long Term Financial Planning </a:t>
            </a:r>
          </a:p>
          <a:p>
            <a:pPr marL="0" indent="0">
              <a:buNone/>
            </a:pPr>
            <a:r>
              <a:rPr lang="en-US" dirty="0"/>
              <a:t>Is the EC empowered to make decisions based on technical* criteria?</a:t>
            </a:r>
          </a:p>
          <a:p>
            <a:pPr marL="0" indent="0">
              <a:buNone/>
            </a:pPr>
            <a:r>
              <a:rPr lang="en-US" dirty="0"/>
              <a:t>Wrap-up</a:t>
            </a:r>
          </a:p>
          <a:p>
            <a:pPr marL="0" indent="0">
              <a:buNone/>
            </a:pPr>
            <a:endParaRPr lang="en-US" dirty="0"/>
          </a:p>
        </p:txBody>
      </p:sp>
      <p:sp>
        <p:nvSpPr>
          <p:cNvPr id="5" name="Footer Placeholder 4">
            <a:extLst>
              <a:ext uri="{FF2B5EF4-FFF2-40B4-BE49-F238E27FC236}">
                <a16:creationId xmlns:a16="http://schemas.microsoft.com/office/drawing/2014/main" id="{32E26476-0DAA-5832-50BB-24E70F6BF581}"/>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162638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1601-2E0E-43D8-3AF5-70F2A8ED63D8}"/>
              </a:ext>
            </a:extLst>
          </p:cNvPr>
          <p:cNvSpPr>
            <a:spLocks noGrp="1"/>
          </p:cNvSpPr>
          <p:nvPr>
            <p:ph type="title"/>
          </p:nvPr>
        </p:nvSpPr>
        <p:spPr/>
        <p:txBody>
          <a:bodyPr>
            <a:normAutofit/>
          </a:bodyPr>
          <a:lstStyle/>
          <a:p>
            <a:r>
              <a:rPr lang="en-US" dirty="0"/>
              <a:t>16NOV2013, Dallas, Stephens/Stephens</a:t>
            </a:r>
            <a:br>
              <a:rPr lang="en-US" dirty="0"/>
            </a:br>
            <a:r>
              <a:rPr lang="en-US" sz="1800" dirty="0"/>
              <a:t>https://mentor.ieee.org/802-ec/dcn/13/ec-13-0064-02-00EC-agenda-for-nov-2013-ec-workshop.xls</a:t>
            </a:r>
          </a:p>
        </p:txBody>
      </p:sp>
      <p:sp>
        <p:nvSpPr>
          <p:cNvPr id="3" name="Content Placeholder 2">
            <a:extLst>
              <a:ext uri="{FF2B5EF4-FFF2-40B4-BE49-F238E27FC236}">
                <a16:creationId xmlns:a16="http://schemas.microsoft.com/office/drawing/2014/main" id="{4C8C07B4-06BC-31C1-71D0-D9ABAF88D1D7}"/>
              </a:ext>
            </a:extLst>
          </p:cNvPr>
          <p:cNvSpPr>
            <a:spLocks noGrp="1"/>
          </p:cNvSpPr>
          <p:nvPr>
            <p:ph sz="half" idx="1"/>
          </p:nvPr>
        </p:nvSpPr>
        <p:spPr/>
        <p:txBody>
          <a:bodyPr>
            <a:normAutofit fontScale="47500" lnSpcReduction="20000"/>
          </a:bodyPr>
          <a:lstStyle/>
          <a:p>
            <a:pPr marL="0" indent="0">
              <a:buNone/>
            </a:pPr>
            <a:r>
              <a:rPr lang="en-US" dirty="0"/>
              <a:t>Review Goals, Objectives and Constraints for Workshop</a:t>
            </a:r>
          </a:p>
          <a:p>
            <a:pPr marL="0" indent="0">
              <a:buNone/>
            </a:pPr>
            <a:r>
              <a:rPr lang="en-US" dirty="0"/>
              <a:t>Review actions from previous meeting</a:t>
            </a:r>
          </a:p>
          <a:p>
            <a:pPr marL="0" indent="0">
              <a:buNone/>
            </a:pPr>
            <a:r>
              <a:rPr lang="en-US" dirty="0"/>
              <a:t>Review and approve agenda</a:t>
            </a:r>
          </a:p>
          <a:p>
            <a:pPr marL="0" indent="0">
              <a:buNone/>
            </a:pPr>
            <a:r>
              <a:rPr lang="en-US" dirty="0"/>
              <a:t>Should the 802 community consider separating from the IEEE SA and establishing an independent SDO?</a:t>
            </a:r>
          </a:p>
          <a:p>
            <a:pPr marL="0" indent="0">
              <a:buNone/>
            </a:pPr>
            <a:r>
              <a:rPr lang="en-US" dirty="0"/>
              <a:t>How much background info in a PAR</a:t>
            </a:r>
          </a:p>
          <a:p>
            <a:pPr marL="0" indent="0">
              <a:buNone/>
            </a:pPr>
            <a:r>
              <a:rPr lang="en-US" dirty="0"/>
              <a:t>"Adherence to process for </a:t>
            </a:r>
            <a:r>
              <a:rPr lang="en-US" dirty="0" err="1"/>
              <a:t>PARs.How</a:t>
            </a:r>
            <a:r>
              <a:rPr lang="en-US" dirty="0"/>
              <a:t> strict does the EC want to be in applying existing rules?"</a:t>
            </a:r>
          </a:p>
          <a:p>
            <a:pPr marL="0" indent="0">
              <a:buNone/>
            </a:pPr>
            <a:r>
              <a:rPr lang="en-US" dirty="0"/>
              <a:t>Break</a:t>
            </a:r>
          </a:p>
          <a:p>
            <a:pPr marL="0" indent="0">
              <a:buNone/>
            </a:pPr>
            <a:r>
              <a:rPr lang="en-US" dirty="0"/>
              <a:t>Should WG ballots be announced to the EC?</a:t>
            </a:r>
          </a:p>
          <a:p>
            <a:pPr marL="0" indent="0">
              <a:buNone/>
            </a:pPr>
            <a:r>
              <a:rPr lang="en-US" dirty="0"/>
              <a:t>"Cooperation and contributions of the other WGs in the 802.1-OmniRAN project? What is the opportunity/impact on WGs?"</a:t>
            </a:r>
          </a:p>
          <a:p>
            <a:pPr marL="0" indent="0">
              <a:buNone/>
            </a:pPr>
            <a:r>
              <a:rPr lang="en-US" dirty="0"/>
              <a:t>"Technical interchange between WGs We have tutorials.  But should there be a way of encouraging increased technical interchange between each others' groups."</a:t>
            </a:r>
          </a:p>
          <a:p>
            <a:pPr marL="0" indent="0">
              <a:buNone/>
            </a:pPr>
            <a:r>
              <a:rPr lang="en-US" dirty="0"/>
              <a:t>Why are there term limits for elected members of the EC vs there are no term limits for chair of 802 and voting appointees.</a:t>
            </a:r>
          </a:p>
        </p:txBody>
      </p:sp>
      <p:sp>
        <p:nvSpPr>
          <p:cNvPr id="4" name="Content Placeholder 3">
            <a:extLst>
              <a:ext uri="{FF2B5EF4-FFF2-40B4-BE49-F238E27FC236}">
                <a16:creationId xmlns:a16="http://schemas.microsoft.com/office/drawing/2014/main" id="{E73CACB8-1307-B9BA-5049-AF6DFFD08F83}"/>
              </a:ext>
            </a:extLst>
          </p:cNvPr>
          <p:cNvSpPr>
            <a:spLocks noGrp="1"/>
          </p:cNvSpPr>
          <p:nvPr>
            <p:ph sz="half" idx="2"/>
          </p:nvPr>
        </p:nvSpPr>
        <p:spPr/>
        <p:txBody>
          <a:bodyPr>
            <a:normAutofit fontScale="47500" lnSpcReduction="20000"/>
          </a:bodyPr>
          <a:lstStyle/>
          <a:p>
            <a:pPr marL="0" indent="0">
              <a:buNone/>
            </a:pPr>
            <a:r>
              <a:rPr lang="en-US" dirty="0"/>
              <a:t>Lunch</a:t>
            </a:r>
          </a:p>
          <a:p>
            <a:pPr marL="0" indent="0">
              <a:buNone/>
            </a:pPr>
            <a:r>
              <a:rPr lang="en-US" dirty="0"/>
              <a:t>Next Gen publishing system</a:t>
            </a:r>
          </a:p>
          <a:p>
            <a:pPr marL="0" indent="0">
              <a:buNone/>
            </a:pPr>
            <a:r>
              <a:rPr lang="en-US" dirty="0"/>
              <a:t>"IEEE-SA service </a:t>
            </a:r>
            <a:r>
              <a:rPr lang="en-US" dirty="0" err="1"/>
              <a:t>levelsInc</a:t>
            </a:r>
            <a:r>
              <a:rPr lang="en-US" dirty="0"/>
              <a:t>.  time to get ballot started </a:t>
            </a:r>
            <a:r>
              <a:rPr lang="en-US" dirty="0" err="1"/>
              <a:t>discussion.What</a:t>
            </a:r>
            <a:r>
              <a:rPr lang="en-US" dirty="0"/>
              <a:t> are people seeing,  what would they like to </a:t>
            </a:r>
            <a:r>
              <a:rPr lang="en-US" dirty="0" err="1"/>
              <a:t>see?Reflector</a:t>
            </a:r>
            <a:r>
              <a:rPr lang="en-US" dirty="0"/>
              <a:t> delay times,  </a:t>
            </a:r>
            <a:r>
              <a:rPr lang="en-US" dirty="0" err="1"/>
              <a:t>reliabilityAbility</a:t>
            </a:r>
            <a:r>
              <a:rPr lang="en-US" dirty="0"/>
              <a:t> to provide feedback and get status updates"</a:t>
            </a:r>
          </a:p>
          <a:p>
            <a:pPr marL="0" indent="0">
              <a:buNone/>
            </a:pPr>
            <a:r>
              <a:rPr lang="en-US" dirty="0"/>
              <a:t>802 Marketing for 2014</a:t>
            </a:r>
          </a:p>
          <a:p>
            <a:pPr marL="0" indent="0">
              <a:buNone/>
            </a:pPr>
            <a:r>
              <a:rPr lang="en-US" dirty="0"/>
              <a:t>Review of Get 802 </a:t>
            </a:r>
            <a:r>
              <a:rPr lang="en-US" dirty="0" err="1"/>
              <a:t>programme</a:t>
            </a:r>
            <a:endParaRPr lang="en-US" dirty="0"/>
          </a:p>
          <a:p>
            <a:pPr marL="0" indent="0">
              <a:buNone/>
            </a:pPr>
            <a:r>
              <a:rPr lang="en-US" dirty="0"/>
              <a:t>Break</a:t>
            </a:r>
          </a:p>
          <a:p>
            <a:pPr marL="0" indent="0">
              <a:buNone/>
            </a:pPr>
            <a:r>
              <a:rPr lang="en-US" dirty="0"/>
              <a:t>China outreach for March plenary</a:t>
            </a:r>
          </a:p>
          <a:p>
            <a:pPr marL="0" indent="0">
              <a:buNone/>
            </a:pPr>
            <a:r>
              <a:rPr lang="en-US" dirty="0"/>
              <a:t>"Non-USA meetings services requirements Take feedback on Geneva meeting and identify any issues Review existing requirements and discuss if they are adequate"</a:t>
            </a:r>
          </a:p>
          <a:p>
            <a:pPr marL="0" indent="0">
              <a:buNone/>
            </a:pPr>
            <a:r>
              <a:rPr lang="en-US" dirty="0"/>
              <a:t>Review Actions from this meeting</a:t>
            </a:r>
          </a:p>
          <a:p>
            <a:pPr marL="0" indent="0">
              <a:buNone/>
            </a:pPr>
            <a:r>
              <a:rPr lang="en-US" dirty="0"/>
              <a:t>Retrospective - has this workshop proved to be a valuable use of time?</a:t>
            </a:r>
          </a:p>
          <a:p>
            <a:pPr marL="0" indent="0">
              <a:buNone/>
            </a:pPr>
            <a:endParaRPr lang="en-US" dirty="0"/>
          </a:p>
        </p:txBody>
      </p:sp>
      <p:sp>
        <p:nvSpPr>
          <p:cNvPr id="5" name="Footer Placeholder 4">
            <a:extLst>
              <a:ext uri="{FF2B5EF4-FFF2-40B4-BE49-F238E27FC236}">
                <a16:creationId xmlns:a16="http://schemas.microsoft.com/office/drawing/2014/main" id="{7156176D-927B-B296-E007-916917B5044D}"/>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293032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3254828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569C-540F-114F-14B9-72743ACA770A}"/>
              </a:ext>
            </a:extLst>
          </p:cNvPr>
          <p:cNvSpPr>
            <a:spLocks noGrp="1"/>
          </p:cNvSpPr>
          <p:nvPr>
            <p:ph type="title"/>
          </p:nvPr>
        </p:nvSpPr>
        <p:spPr/>
        <p:txBody>
          <a:bodyPr/>
          <a:lstStyle/>
          <a:p>
            <a:r>
              <a:rPr lang="en-US" dirty="0"/>
              <a:t>12/13NOV2011, Atlanta, Kraemer/</a:t>
            </a:r>
            <a:r>
              <a:rPr lang="en-US" dirty="0" err="1"/>
              <a:t>Rosdahl</a:t>
            </a:r>
            <a:endParaRPr lang="en-US" dirty="0"/>
          </a:p>
        </p:txBody>
      </p:sp>
      <p:graphicFrame>
        <p:nvGraphicFramePr>
          <p:cNvPr id="6" name="Content Placeholder 5">
            <a:extLst>
              <a:ext uri="{FF2B5EF4-FFF2-40B4-BE49-F238E27FC236}">
                <a16:creationId xmlns:a16="http://schemas.microsoft.com/office/drawing/2014/main" id="{27B26454-B743-4672-AD50-3E53E1880E55}"/>
              </a:ext>
            </a:extLst>
          </p:cNvPr>
          <p:cNvGraphicFramePr>
            <a:graphicFrameLocks noGrp="1"/>
          </p:cNvGraphicFramePr>
          <p:nvPr>
            <p:ph sz="half" idx="1"/>
            <p:extLst>
              <p:ext uri="{D42A27DB-BD31-4B8C-83A1-F6EECF244321}">
                <p14:modId xmlns:p14="http://schemas.microsoft.com/office/powerpoint/2010/main" val="450108310"/>
              </p:ext>
            </p:extLst>
          </p:nvPr>
        </p:nvGraphicFramePr>
        <p:xfrm>
          <a:off x="336171" y="1715294"/>
          <a:ext cx="5078127" cy="4520512"/>
        </p:xfrm>
        <a:graphic>
          <a:graphicData uri="http://schemas.openxmlformats.org/drawingml/2006/table">
            <a:tbl>
              <a:tblPr firstRow="1" firstCol="1" bandRow="1">
                <a:tableStyleId>{5C22544A-7EE6-4342-B048-85BDC9FD1C3A}</a:tableStyleId>
              </a:tblPr>
              <a:tblGrid>
                <a:gridCol w="5078127">
                  <a:extLst>
                    <a:ext uri="{9D8B030D-6E8A-4147-A177-3AD203B41FA5}">
                      <a16:colId xmlns:a16="http://schemas.microsoft.com/office/drawing/2014/main" val="1594273042"/>
                    </a:ext>
                  </a:extLst>
                </a:gridCol>
              </a:tblGrid>
              <a:tr h="145045">
                <a:tc>
                  <a:txBody>
                    <a:bodyPr/>
                    <a:lstStyle/>
                    <a:p>
                      <a:pPr marL="0" marR="0">
                        <a:spcBef>
                          <a:spcPts val="0"/>
                        </a:spcBef>
                        <a:spcAft>
                          <a:spcPts val="0"/>
                        </a:spcAft>
                      </a:pPr>
                      <a:r>
                        <a:rPr lang="en-US" sz="1000" dirty="0">
                          <a:effectLst/>
                        </a:rPr>
                        <a:t>Internationalization of 802       </a:t>
                      </a:r>
                      <a:endParaRPr lang="en-US" sz="11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57376438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802 standards in ISO/IEC/JTC1, ITU-T, ITU-R</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17565662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Status of WAPI and other 802 replacement projects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751849829"/>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IEEE 802  / ISO Category C       implementation plan</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196077926"/>
                  </a:ext>
                </a:extLst>
              </a:tr>
              <a:tr h="145045">
                <a:tc>
                  <a:txBody>
                    <a:bodyPr/>
                    <a:lstStyle/>
                    <a:p>
                      <a:pPr marL="0" marR="0">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990130461"/>
                  </a:ext>
                </a:extLst>
              </a:tr>
              <a:tr h="145045">
                <a:tc>
                  <a:txBody>
                    <a:bodyPr/>
                    <a:lstStyle/>
                    <a:p>
                      <a:pPr marL="0" marR="0">
                        <a:spcBef>
                          <a:spcPts val="0"/>
                        </a:spcBef>
                        <a:spcAft>
                          <a:spcPts val="0"/>
                        </a:spcAft>
                      </a:pPr>
                      <a:r>
                        <a:rPr lang="en-US" sz="1000">
                          <a:solidFill>
                            <a:schemeClr val="tx1"/>
                          </a:solidFill>
                          <a:effectLst/>
                        </a:rPr>
                        <a:t>Break</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8262249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Proposed disposition of existing 8802 standards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225368174"/>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IEEE SA - Special arrangements to encourage more international involvement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5165773"/>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612102629"/>
                  </a:ext>
                </a:extLst>
              </a:tr>
              <a:tr h="145045">
                <a:tc>
                  <a:txBody>
                    <a:bodyPr/>
                    <a:lstStyle/>
                    <a:p>
                      <a:pPr marL="0" marR="0">
                        <a:spcBef>
                          <a:spcPts val="0"/>
                        </a:spcBef>
                        <a:spcAft>
                          <a:spcPts val="0"/>
                        </a:spcAft>
                      </a:pPr>
                      <a:r>
                        <a:rPr lang="en-US" sz="1000">
                          <a:solidFill>
                            <a:schemeClr val="tx1"/>
                          </a:solidFill>
                          <a:effectLst/>
                        </a:rPr>
                        <a:t>Lunch</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15398923"/>
                  </a:ext>
                </a:extLst>
              </a:tr>
              <a:tr h="145045">
                <a:tc>
                  <a:txBody>
                    <a:bodyPr/>
                    <a:lstStyle/>
                    <a:p>
                      <a:pPr marL="0" marR="0">
                        <a:spcBef>
                          <a:spcPts val="0"/>
                        </a:spcBef>
                        <a:spcAft>
                          <a:spcPts val="0"/>
                        </a:spcAft>
                      </a:pPr>
                      <a:r>
                        <a:rPr lang="en-US" sz="1000" dirty="0">
                          <a:solidFill>
                            <a:schemeClr val="tx1"/>
                          </a:solidFill>
                          <a:effectLst/>
                        </a:rPr>
                        <a:t>802 operating procedures, tools, efficiency and changes in SA   </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300453893"/>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New myBallot sponsor balloting tools </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753105508"/>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Sponsor Ballot requirement change - 1/3 rule, Safety, Sponsor ballot category balance &amp; categories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24693906"/>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RevCom guidelines under development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303670"/>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NesCom Conventions when preparing PARs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9764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802 Succession training  and EC  Alternate voting</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824804655"/>
                  </a:ext>
                </a:extLst>
              </a:tr>
              <a:tr h="725223">
                <a:tc>
                  <a:txBody>
                    <a:bodyPr/>
                    <a:lstStyle/>
                    <a:p>
                      <a:pPr marL="342900" marR="0" lvl="0" indent="-342900">
                        <a:spcBef>
                          <a:spcPts val="0"/>
                        </a:spcBef>
                        <a:spcAft>
                          <a:spcPts val="0"/>
                        </a:spcAft>
                        <a:buFont typeface="+mj-lt"/>
                        <a:buAutoNum type="arabicPeriod"/>
                      </a:pPr>
                      <a:r>
                        <a:rPr lang="en-US" sz="1000">
                          <a:solidFill>
                            <a:schemeClr val="tx1"/>
                          </a:solidFill>
                          <a:effectLst/>
                        </a:rPr>
                        <a:t>802 Meeting fees and Get802 contributions</a:t>
                      </a:r>
                    </a:p>
                    <a:p>
                      <a:pPr marL="742950" marR="0" lvl="1" indent="-285750">
                        <a:spcBef>
                          <a:spcPts val="0"/>
                        </a:spcBef>
                        <a:spcAft>
                          <a:spcPts val="0"/>
                        </a:spcAft>
                        <a:buFont typeface="+mj-lt"/>
                        <a:buAutoNum type="alphaLcPeriod"/>
                      </a:pPr>
                      <a:r>
                        <a:rPr lang="en-US" sz="1000">
                          <a:solidFill>
                            <a:schemeClr val="tx1"/>
                          </a:solidFill>
                          <a:effectLst/>
                        </a:rPr>
                        <a:t>should we try to identify new operational funding methods (other than registration fees), e.g., obtain funding from a percentage of the sale of standards and derivative products/services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50450377"/>
                  </a:ext>
                </a:extLst>
              </a:tr>
              <a:tr h="145045">
                <a:tc>
                  <a:txBody>
                    <a:bodyPr/>
                    <a:lstStyle/>
                    <a:p>
                      <a:pPr marL="0" marR="0">
                        <a:spcBef>
                          <a:spcPts val="0"/>
                        </a:spcBef>
                        <a:spcAft>
                          <a:spcPts val="0"/>
                        </a:spcAft>
                      </a:pPr>
                      <a:r>
                        <a:rPr lang="en-US" sz="1000">
                          <a:solidFill>
                            <a:schemeClr val="tx1"/>
                          </a:solidFill>
                          <a:effectLst/>
                        </a:rPr>
                        <a:t>Strategic Discussions - Part 1</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4048361755"/>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780370021"/>
                  </a:ext>
                </a:extLst>
              </a:tr>
              <a:tr h="145045">
                <a:tc>
                  <a:txBody>
                    <a:bodyPr/>
                    <a:lstStyle/>
                    <a:p>
                      <a:pPr marL="0" marR="0">
                        <a:spcBef>
                          <a:spcPts val="0"/>
                        </a:spcBef>
                        <a:spcAft>
                          <a:spcPts val="0"/>
                        </a:spcAft>
                      </a:pPr>
                      <a:r>
                        <a:rPr lang="en-US" sz="1000">
                          <a:solidFill>
                            <a:schemeClr val="tx1"/>
                          </a:solidFill>
                          <a:effectLst/>
                        </a:rPr>
                        <a:t>Issues and Opportunities in partnering with other SDOs</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71143945"/>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Competition and cooperation with other standards groups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072219412"/>
                  </a:ext>
                </a:extLst>
              </a:tr>
              <a:tr h="290089">
                <a:tc>
                  <a:txBody>
                    <a:bodyPr/>
                    <a:lstStyle/>
                    <a:p>
                      <a:pPr marL="342900" marR="0" lvl="0" indent="-342900">
                        <a:spcBef>
                          <a:spcPts val="0"/>
                        </a:spcBef>
                        <a:spcAft>
                          <a:spcPts val="0"/>
                        </a:spcAft>
                        <a:buFont typeface="+mj-lt"/>
                        <a:buAutoNum type="arabicPeriod"/>
                      </a:pPr>
                      <a:r>
                        <a:rPr lang="en-US" sz="1000" dirty="0">
                          <a:solidFill>
                            <a:schemeClr val="tx1"/>
                          </a:solidFill>
                          <a:effectLst/>
                        </a:rPr>
                        <a:t>The evolution of External special interest groups, domination and other distortions to the standards process</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441176586"/>
                  </a:ext>
                </a:extLst>
              </a:tr>
              <a:tr h="145045">
                <a:tc>
                  <a:txBody>
                    <a:bodyPr/>
                    <a:lstStyle/>
                    <a:p>
                      <a:pPr marL="0" marR="0">
                        <a:spcBef>
                          <a:spcPts val="0"/>
                        </a:spcBef>
                        <a:spcAft>
                          <a:spcPts val="0"/>
                        </a:spcAft>
                      </a:pPr>
                      <a:r>
                        <a:rPr lang="en-US" sz="1000" dirty="0">
                          <a:solidFill>
                            <a:schemeClr val="tx1"/>
                          </a:solidFill>
                          <a:effectLst/>
                        </a:rPr>
                        <a:t>802 architecture</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983221038"/>
                  </a:ext>
                </a:extLst>
              </a:tr>
            </a:tbl>
          </a:graphicData>
        </a:graphic>
      </p:graphicFrame>
      <p:graphicFrame>
        <p:nvGraphicFramePr>
          <p:cNvPr id="7" name="Content Placeholder 6">
            <a:extLst>
              <a:ext uri="{FF2B5EF4-FFF2-40B4-BE49-F238E27FC236}">
                <a16:creationId xmlns:a16="http://schemas.microsoft.com/office/drawing/2014/main" id="{0E0F0074-86F8-6423-9043-10F75E6DE679}"/>
              </a:ext>
            </a:extLst>
          </p:cNvPr>
          <p:cNvGraphicFramePr>
            <a:graphicFrameLocks noGrp="1"/>
          </p:cNvGraphicFramePr>
          <p:nvPr>
            <p:ph sz="half" idx="2"/>
            <p:extLst>
              <p:ext uri="{D42A27DB-BD31-4B8C-83A1-F6EECF244321}">
                <p14:modId xmlns:p14="http://schemas.microsoft.com/office/powerpoint/2010/main" val="1983810519"/>
              </p:ext>
            </p:extLst>
          </p:nvPr>
        </p:nvGraphicFramePr>
        <p:xfrm>
          <a:off x="5600700" y="1876517"/>
          <a:ext cx="5573428" cy="2133600"/>
        </p:xfrm>
        <a:graphic>
          <a:graphicData uri="http://schemas.openxmlformats.org/drawingml/2006/table">
            <a:tbl>
              <a:tblPr firstRow="1" firstCol="1" bandRow="1">
                <a:tableStyleId>{5C22544A-7EE6-4342-B048-85BDC9FD1C3A}</a:tableStyleId>
              </a:tblPr>
              <a:tblGrid>
                <a:gridCol w="5573428">
                  <a:extLst>
                    <a:ext uri="{9D8B030D-6E8A-4147-A177-3AD203B41FA5}">
                      <a16:colId xmlns:a16="http://schemas.microsoft.com/office/drawing/2014/main" val="2857287763"/>
                    </a:ext>
                  </a:extLst>
                </a:gridCol>
              </a:tblGrid>
              <a:tr h="0">
                <a:tc>
                  <a:txBody>
                    <a:bodyPr/>
                    <a:lstStyle/>
                    <a:p>
                      <a:pPr marL="0" marR="0">
                        <a:spcBef>
                          <a:spcPts val="0"/>
                        </a:spcBef>
                        <a:spcAft>
                          <a:spcPts val="0"/>
                        </a:spcAft>
                      </a:pPr>
                      <a:r>
                        <a:rPr lang="en-US" sz="1000">
                          <a:solidFill>
                            <a:schemeClr val="tx1"/>
                          </a:solidFill>
                          <a:effectLst/>
                        </a:rPr>
                        <a:t>Strategic Discussions - Part 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832770438"/>
                  </a:ext>
                </a:extLst>
              </a:tr>
              <a:tr h="0">
                <a:tc>
                  <a:txBody>
                    <a:bodyPr/>
                    <a:lstStyle/>
                    <a:p>
                      <a:pPr marL="217170" marR="0">
                        <a:spcBef>
                          <a:spcPts val="0"/>
                        </a:spcBef>
                        <a:spcAft>
                          <a:spcPts val="0"/>
                        </a:spcAft>
                      </a:pPr>
                      <a:r>
                        <a:rPr lang="en-US" sz="1000">
                          <a:solidFill>
                            <a:schemeClr val="tx1"/>
                          </a:solidFill>
                          <a:effectLst/>
                        </a:rPr>
                        <a:t>is it time to reorganize 802? (e.g., separate WGs into multiple WGs or combine WGs or....)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552911017"/>
                  </a:ext>
                </a:extLst>
              </a:tr>
              <a:tr h="0">
                <a:tc>
                  <a:txBody>
                    <a:bodyPr/>
                    <a:lstStyle/>
                    <a:p>
                      <a:pPr marL="217170" marR="0">
                        <a:spcBef>
                          <a:spcPts val="0"/>
                        </a:spcBef>
                        <a:spcAft>
                          <a:spcPts val="0"/>
                        </a:spcAft>
                      </a:pPr>
                      <a:r>
                        <a:rPr lang="en-US" sz="1000">
                          <a:solidFill>
                            <a:schemeClr val="tx1"/>
                          </a:solidFill>
                          <a:effectLst/>
                        </a:rPr>
                        <a:t> should we widen the scope of 802?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662226836"/>
                  </a:ext>
                </a:extLst>
              </a:tr>
              <a:tr h="0">
                <a:tc>
                  <a:txBody>
                    <a:bodyPr/>
                    <a:lstStyle/>
                    <a:p>
                      <a:pPr marL="217170" marR="0">
                        <a:spcBef>
                          <a:spcPts val="0"/>
                        </a:spcBef>
                        <a:spcAft>
                          <a:spcPts val="0"/>
                        </a:spcAft>
                      </a:pPr>
                      <a:r>
                        <a:rPr lang="en-US" sz="1000">
                          <a:solidFill>
                            <a:schemeClr val="tx1"/>
                          </a:solidFill>
                          <a:effectLst/>
                        </a:rPr>
                        <a:t> should we revise membership criteria?</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724621515"/>
                  </a:ext>
                </a:extLst>
              </a:tr>
              <a:tr h="0">
                <a:tc>
                  <a:txBody>
                    <a:bodyPr/>
                    <a:lstStyle/>
                    <a:p>
                      <a:pPr marL="0" marR="0">
                        <a:spcBef>
                          <a:spcPts val="0"/>
                        </a:spcBef>
                        <a:spcAft>
                          <a:spcPts val="0"/>
                        </a:spcAft>
                      </a:pPr>
                      <a:r>
                        <a:rPr lang="en-US" sz="1000">
                          <a:solidFill>
                            <a:schemeClr val="tx1"/>
                          </a:solidFill>
                          <a:effectLst/>
                        </a:rPr>
                        <a:t>Break</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291134107"/>
                  </a:ext>
                </a:extLst>
              </a:tr>
              <a:tr h="0">
                <a:tc>
                  <a:txBody>
                    <a:bodyPr/>
                    <a:lstStyle/>
                    <a:p>
                      <a:pPr marL="0" marR="0">
                        <a:spcBef>
                          <a:spcPts val="0"/>
                        </a:spcBef>
                        <a:spcAft>
                          <a:spcPts val="0"/>
                        </a:spcAft>
                      </a:pPr>
                      <a:r>
                        <a:rPr lang="en-US" sz="1000">
                          <a:solidFill>
                            <a:schemeClr val="tx1"/>
                          </a:solidFill>
                          <a:effectLst/>
                        </a:rPr>
                        <a:t>IEEE as a Standards Service Provider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733517028"/>
                  </a:ext>
                </a:extLst>
              </a:tr>
              <a:tr h="0">
                <a:tc>
                  <a:txBody>
                    <a:bodyPr/>
                    <a:lstStyle/>
                    <a:p>
                      <a:pPr marL="228600" marR="0">
                        <a:spcBef>
                          <a:spcPts val="0"/>
                        </a:spcBef>
                        <a:spcAft>
                          <a:spcPts val="0"/>
                        </a:spcAft>
                      </a:pPr>
                      <a:r>
                        <a:rPr lang="en-US" sz="1000">
                          <a:solidFill>
                            <a:schemeClr val="tx1"/>
                          </a:solidFill>
                          <a:effectLst/>
                        </a:rPr>
                        <a:t> How can the SA become a better 'service provider'?  What specific services does 802 need? Which ones does it not need?</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865086572"/>
                  </a:ext>
                </a:extLst>
              </a:tr>
              <a:tr h="0">
                <a:tc>
                  <a:txBody>
                    <a:bodyPr/>
                    <a:lstStyle/>
                    <a:p>
                      <a:pPr marL="228600" marR="0">
                        <a:spcBef>
                          <a:spcPts val="0"/>
                        </a:spcBef>
                        <a:spcAft>
                          <a:spcPts val="0"/>
                        </a:spcAft>
                      </a:pPr>
                      <a:r>
                        <a:rPr lang="en-US" sz="1000" dirty="0">
                          <a:solidFill>
                            <a:schemeClr val="tx1"/>
                          </a:solidFill>
                          <a:effectLst/>
                        </a:rPr>
                        <a:t>Review of action items from July 2011 Plenary</a:t>
                      </a:r>
                    </a:p>
                    <a:p>
                      <a:pPr marL="742950" marR="0" lvl="1" indent="-285750">
                        <a:spcBef>
                          <a:spcPts val="0"/>
                        </a:spcBef>
                        <a:spcAft>
                          <a:spcPts val="0"/>
                        </a:spcAft>
                        <a:buFont typeface="+mj-lt"/>
                        <a:buAutoNum type="alphaLcPeriod"/>
                      </a:pPr>
                      <a:r>
                        <a:rPr lang="en-US" sz="1000" dirty="0">
                          <a:solidFill>
                            <a:schemeClr val="tx1"/>
                          </a:solidFill>
                          <a:effectLst/>
                        </a:rPr>
                        <a:t>IEEE Standards Store feedback</a:t>
                      </a:r>
                    </a:p>
                    <a:p>
                      <a:pPr marL="742950" marR="0" lvl="1" indent="-285750">
                        <a:spcBef>
                          <a:spcPts val="0"/>
                        </a:spcBef>
                        <a:spcAft>
                          <a:spcPts val="0"/>
                        </a:spcAft>
                        <a:buFont typeface="+mj-lt"/>
                        <a:buAutoNum type="alphaLcPeriod"/>
                      </a:pPr>
                      <a:r>
                        <a:rPr lang="en-US" sz="1000" dirty="0">
                          <a:solidFill>
                            <a:schemeClr val="tx1"/>
                          </a:solidFill>
                          <a:effectLst/>
                        </a:rPr>
                        <a:t>IEEE-SA support (Review actions/feedback on Senior Staff support in July and Nov).</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871463862"/>
                  </a:ext>
                </a:extLst>
              </a:tr>
              <a:tr h="0">
                <a:tc>
                  <a:txBody>
                    <a:bodyPr/>
                    <a:lstStyle/>
                    <a:p>
                      <a:pPr marL="0" marR="0">
                        <a:spcBef>
                          <a:spcPts val="0"/>
                        </a:spcBef>
                        <a:spcAft>
                          <a:spcPts val="0"/>
                        </a:spcAft>
                      </a:pPr>
                      <a:r>
                        <a:rPr lang="en-US" sz="1000">
                          <a:solidFill>
                            <a:schemeClr val="tx1"/>
                          </a:solidFill>
                          <a:effectLst/>
                        </a:rPr>
                        <a:t>Lunch</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956950690"/>
                  </a:ext>
                </a:extLst>
              </a:tr>
              <a:tr h="0">
                <a:tc>
                  <a:txBody>
                    <a:bodyPr/>
                    <a:lstStyle/>
                    <a:p>
                      <a:pPr marL="0" marR="0">
                        <a:spcBef>
                          <a:spcPts val="0"/>
                        </a:spcBef>
                        <a:spcAft>
                          <a:spcPts val="0"/>
                        </a:spcAft>
                      </a:pPr>
                      <a:r>
                        <a:rPr lang="en-US" sz="1000" dirty="0">
                          <a:solidFill>
                            <a:schemeClr val="tx1"/>
                          </a:solidFill>
                          <a:effectLst/>
                        </a:rPr>
                        <a:t>Wrap -up, next steps, action items, plans for EC call, plans for March plenary</a:t>
                      </a:r>
                      <a:endParaRPr lang="en-US" sz="12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688289084"/>
                  </a:ext>
                </a:extLst>
              </a:tr>
            </a:tbl>
          </a:graphicData>
        </a:graphic>
      </p:graphicFrame>
      <p:sp>
        <p:nvSpPr>
          <p:cNvPr id="8" name="Footer Placeholder 7">
            <a:extLst>
              <a:ext uri="{FF2B5EF4-FFF2-40B4-BE49-F238E27FC236}">
                <a16:creationId xmlns:a16="http://schemas.microsoft.com/office/drawing/2014/main" id="{EDF7A575-4210-C840-A121-2208DE8A0036}"/>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2365618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6FC0D8-A774-2937-F585-09992A6E2811}"/>
              </a:ext>
            </a:extLst>
          </p:cNvPr>
          <p:cNvSpPr>
            <a:spLocks noGrp="1"/>
          </p:cNvSpPr>
          <p:nvPr>
            <p:ph type="title"/>
          </p:nvPr>
        </p:nvSpPr>
        <p:spPr>
          <a:xfrm>
            <a:off x="273465" y="365125"/>
            <a:ext cx="11080335" cy="1325563"/>
          </a:xfrm>
        </p:spPr>
        <p:txBody>
          <a:bodyPr/>
          <a:lstStyle/>
          <a:p>
            <a:r>
              <a:rPr lang="en-US" dirty="0"/>
              <a:t>12MAR2011, Singapore, Nikolich, 802 Overview</a:t>
            </a:r>
          </a:p>
        </p:txBody>
      </p:sp>
      <p:sp>
        <p:nvSpPr>
          <p:cNvPr id="5" name="Content Placeholder 4">
            <a:extLst>
              <a:ext uri="{FF2B5EF4-FFF2-40B4-BE49-F238E27FC236}">
                <a16:creationId xmlns:a16="http://schemas.microsoft.com/office/drawing/2014/main" id="{A3C6B263-423E-B39C-4E3B-57162E88A2CA}"/>
              </a:ext>
            </a:extLst>
          </p:cNvPr>
          <p:cNvSpPr>
            <a:spLocks noGrp="1"/>
          </p:cNvSpPr>
          <p:nvPr>
            <p:ph sz="half" idx="1"/>
          </p:nvPr>
        </p:nvSpPr>
        <p:spPr>
          <a:xfrm>
            <a:off x="273465" y="1825625"/>
            <a:ext cx="5746335" cy="4351338"/>
          </a:xfrm>
        </p:spPr>
        <p:txBody>
          <a:bodyPr>
            <a:normAutofit fontScale="55000" lnSpcReduction="20000"/>
          </a:bodyPr>
          <a:lstStyle/>
          <a:p>
            <a:pPr marL="0" indent="0">
              <a:buNone/>
            </a:pPr>
            <a:r>
              <a:rPr lang="en-US" dirty="0"/>
              <a:t>802 Overview Workshop Agenda Topics: </a:t>
            </a:r>
          </a:p>
          <a:p>
            <a:pPr marL="0" indent="0">
              <a:buNone/>
            </a:pPr>
            <a:endParaRPr lang="en-US" dirty="0"/>
          </a:p>
          <a:p>
            <a:pPr marL="0" indent="0" defTabSz="230188">
              <a:buNone/>
            </a:pPr>
            <a:r>
              <a:rPr lang="en-US" dirty="0"/>
              <a:t>•	Welcome and Introductions by Paul Nikolich, IEEE-802 LMSC Chairman</a:t>
            </a:r>
          </a:p>
          <a:p>
            <a:pPr marL="0" indent="0" defTabSz="230188">
              <a:buNone/>
            </a:pPr>
            <a:r>
              <a:rPr lang="en-US" dirty="0"/>
              <a:t>•	IEEE and IEEE Standards Association Overview and their relationships to IEEE-802 LMSC</a:t>
            </a:r>
          </a:p>
          <a:p>
            <a:pPr marL="0" indent="0" defTabSz="230188">
              <a:buNone/>
            </a:pPr>
            <a:r>
              <a:rPr lang="en-US" dirty="0"/>
              <a:t>•	IEEE-802 Standards Development Process Overview</a:t>
            </a:r>
          </a:p>
          <a:p>
            <a:pPr marL="0" indent="0" defTabSz="230188">
              <a:buNone/>
            </a:pPr>
            <a:r>
              <a:rPr lang="en-US" dirty="0"/>
              <a:t>•	IEEE-SA and IEEE-802 Policies &amp; Procedures</a:t>
            </a:r>
          </a:p>
          <a:p>
            <a:pPr marL="0" indent="0" defTabSz="230188">
              <a:buNone/>
            </a:pPr>
            <a:r>
              <a:rPr lang="en-US" dirty="0"/>
              <a:t>•	IEEE-802 Architectural Framework Overview</a:t>
            </a:r>
          </a:p>
          <a:p>
            <a:pPr marL="0" indent="0" defTabSz="230188">
              <a:buNone/>
            </a:pPr>
            <a:r>
              <a:rPr lang="en-US" dirty="0"/>
              <a:t>•	IEEE-802.1: Architecture &amp; Bridging Working Group Report</a:t>
            </a:r>
          </a:p>
          <a:p>
            <a:pPr marL="0" indent="0" defTabSz="230188">
              <a:buNone/>
            </a:pPr>
            <a:r>
              <a:rPr lang="en-US" dirty="0"/>
              <a:t>•	IEEE-802.3: CSMA/CD (Ethernet) Working Group Report</a:t>
            </a:r>
          </a:p>
          <a:p>
            <a:pPr marL="0" indent="0" defTabSz="230188">
              <a:buNone/>
            </a:pPr>
            <a:r>
              <a:rPr lang="en-US" dirty="0"/>
              <a:t>•	IEEE-802.11: Wireless LAN Working Group Report</a:t>
            </a:r>
          </a:p>
          <a:p>
            <a:pPr marL="0" indent="0" defTabSz="230188">
              <a:buNone/>
            </a:pPr>
            <a:r>
              <a:rPr lang="en-US" dirty="0"/>
              <a:t>•	IEEE-802.15: Wireless Personal Area Network (Bluetooth) Working Group Report	</a:t>
            </a:r>
          </a:p>
          <a:p>
            <a:pPr marL="0" indent="0">
              <a:buNone/>
            </a:pPr>
            <a:endParaRPr lang="en-US" dirty="0"/>
          </a:p>
        </p:txBody>
      </p:sp>
      <p:sp>
        <p:nvSpPr>
          <p:cNvPr id="6" name="Content Placeholder 5">
            <a:extLst>
              <a:ext uri="{FF2B5EF4-FFF2-40B4-BE49-F238E27FC236}">
                <a16:creationId xmlns:a16="http://schemas.microsoft.com/office/drawing/2014/main" id="{0B060282-C65B-66AE-1B6C-56B14147955C}"/>
              </a:ext>
            </a:extLst>
          </p:cNvPr>
          <p:cNvSpPr>
            <a:spLocks noGrp="1"/>
          </p:cNvSpPr>
          <p:nvPr>
            <p:ph sz="half" idx="2"/>
          </p:nvPr>
        </p:nvSpPr>
        <p:spPr>
          <a:xfrm>
            <a:off x="6172199" y="1825625"/>
            <a:ext cx="5672271" cy="4351338"/>
          </a:xfrm>
        </p:spPr>
        <p:txBody>
          <a:bodyPr>
            <a:normAutofit fontScale="55000" lnSpcReduction="20000"/>
          </a:bodyPr>
          <a:lstStyle/>
          <a:p>
            <a:pPr defTabSz="230188">
              <a:tabLst>
                <a:tab pos="230188" algn="l"/>
                <a:tab pos="282575" algn="l"/>
              </a:tabLst>
            </a:pPr>
            <a:r>
              <a:rPr lang="en-US" dirty="0"/>
              <a:t>IEEE-802.16: Broadband Wireless Access (</a:t>
            </a:r>
            <a:r>
              <a:rPr lang="en-US" dirty="0" err="1"/>
              <a:t>WirelessMAN</a:t>
            </a:r>
            <a:r>
              <a:rPr lang="en-US" dirty="0"/>
              <a:t>) Working Group Report</a:t>
            </a:r>
          </a:p>
          <a:p>
            <a:pPr marL="0" indent="0">
              <a:buNone/>
              <a:tabLst>
                <a:tab pos="230188" algn="l"/>
                <a:tab pos="282575" algn="l"/>
              </a:tabLst>
            </a:pPr>
            <a:r>
              <a:rPr lang="en-US" dirty="0"/>
              <a:t>•	IEEE-802.17: Resilient Packet Ring Working Group Report</a:t>
            </a:r>
          </a:p>
          <a:p>
            <a:pPr marL="0" indent="0">
              <a:buNone/>
              <a:tabLst>
                <a:tab pos="230188" algn="l"/>
                <a:tab pos="282575" algn="l"/>
              </a:tabLst>
            </a:pPr>
            <a:r>
              <a:rPr lang="en-US" dirty="0"/>
              <a:t>•	IEEE-802.18: Radio Regulatory Technical Advisory Group Report</a:t>
            </a:r>
          </a:p>
          <a:p>
            <a:pPr marL="0" indent="0">
              <a:buNone/>
              <a:tabLst>
                <a:tab pos="230188" algn="l"/>
                <a:tab pos="282575" algn="l"/>
              </a:tabLst>
            </a:pPr>
            <a:r>
              <a:rPr lang="en-US" dirty="0"/>
              <a:t>•	IEEE-802.19: Coexistence Technical Advisory Group Report</a:t>
            </a:r>
          </a:p>
          <a:p>
            <a:pPr marL="0" indent="0">
              <a:buNone/>
              <a:tabLst>
                <a:tab pos="230188" algn="l"/>
                <a:tab pos="282575" algn="l"/>
              </a:tabLst>
            </a:pPr>
            <a:r>
              <a:rPr lang="en-US" dirty="0"/>
              <a:t>•	IEEE-802.20: Mobile Broadband Wireless Access Working Group Report</a:t>
            </a:r>
          </a:p>
          <a:p>
            <a:pPr marL="0" indent="0">
              <a:buNone/>
              <a:tabLst>
                <a:tab pos="230188" algn="l"/>
                <a:tab pos="282575" algn="l"/>
              </a:tabLst>
            </a:pPr>
            <a:r>
              <a:rPr lang="en-US" dirty="0"/>
              <a:t>•	IEEE-802.21: Media Independent Hand-off Working Group Report</a:t>
            </a:r>
          </a:p>
          <a:p>
            <a:pPr marL="0" indent="0">
              <a:buNone/>
              <a:tabLst>
                <a:tab pos="230188" algn="l"/>
                <a:tab pos="282575" algn="l"/>
              </a:tabLst>
            </a:pPr>
            <a:r>
              <a:rPr lang="en-US" dirty="0"/>
              <a:t>•	IEEE-802.22: Wireless Regional Area Working Group Report</a:t>
            </a:r>
          </a:p>
          <a:p>
            <a:pPr marL="0" indent="0">
              <a:buNone/>
              <a:tabLst>
                <a:tab pos="230188" algn="l"/>
                <a:tab pos="282575" algn="l"/>
              </a:tabLst>
            </a:pPr>
            <a:r>
              <a:rPr lang="en-US" dirty="0"/>
              <a:t>•	IEEE-802.23: Emergency Services Working Group Report</a:t>
            </a:r>
          </a:p>
          <a:p>
            <a:pPr marL="0" indent="0">
              <a:buNone/>
              <a:tabLst>
                <a:tab pos="230188" algn="l"/>
                <a:tab pos="282575" algn="l"/>
              </a:tabLst>
            </a:pPr>
            <a:r>
              <a:rPr lang="en-US" dirty="0"/>
              <a:t>•	Q &amp; A:  Panel Discussion</a:t>
            </a:r>
          </a:p>
          <a:p>
            <a:pPr marL="0" indent="0">
              <a:buNone/>
            </a:pPr>
            <a:endParaRPr lang="en-US" dirty="0"/>
          </a:p>
        </p:txBody>
      </p:sp>
      <p:sp>
        <p:nvSpPr>
          <p:cNvPr id="7" name="Footer Placeholder 6">
            <a:extLst>
              <a:ext uri="{FF2B5EF4-FFF2-40B4-BE49-F238E27FC236}">
                <a16:creationId xmlns:a16="http://schemas.microsoft.com/office/drawing/2014/main" id="{1438D3FE-1C88-C95D-7023-40DE8D8F3D21}"/>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120101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4AB6-66BF-6C83-0D8A-34FB1E25AD9B}"/>
              </a:ext>
            </a:extLst>
          </p:cNvPr>
          <p:cNvSpPr>
            <a:spLocks noGrp="1"/>
          </p:cNvSpPr>
          <p:nvPr>
            <p:ph type="title"/>
          </p:nvPr>
        </p:nvSpPr>
        <p:spPr/>
        <p:txBody>
          <a:bodyPr/>
          <a:lstStyle/>
          <a:p>
            <a:r>
              <a:rPr lang="en-US" dirty="0"/>
              <a:t>July 2009, San Francisco, Thompson and </a:t>
            </a:r>
            <a:r>
              <a:rPr lang="en-US" dirty="0" err="1"/>
              <a:t>Gilb</a:t>
            </a:r>
            <a:endParaRPr lang="en-US" dirty="0"/>
          </a:p>
        </p:txBody>
      </p:sp>
      <p:sp>
        <p:nvSpPr>
          <p:cNvPr id="3" name="Content Placeholder 2">
            <a:extLst>
              <a:ext uri="{FF2B5EF4-FFF2-40B4-BE49-F238E27FC236}">
                <a16:creationId xmlns:a16="http://schemas.microsoft.com/office/drawing/2014/main" id="{12EEBDED-1857-2AA1-1A65-DC2A4F76FD14}"/>
              </a:ext>
            </a:extLst>
          </p:cNvPr>
          <p:cNvSpPr>
            <a:spLocks noGrp="1"/>
          </p:cNvSpPr>
          <p:nvPr>
            <p:ph sz="half" idx="2"/>
          </p:nvPr>
        </p:nvSpPr>
        <p:spPr>
          <a:xfrm>
            <a:off x="839788" y="1777525"/>
            <a:ext cx="5157787" cy="4412138"/>
          </a:xfrm>
        </p:spPr>
        <p:txBody>
          <a:bodyPr>
            <a:normAutofit fontScale="62500" lnSpcReduction="20000"/>
          </a:bodyPr>
          <a:lstStyle/>
          <a:p>
            <a:pPr marL="0" indent="0">
              <a:lnSpc>
                <a:spcPct val="80000"/>
              </a:lnSpc>
              <a:buNone/>
            </a:pPr>
            <a:r>
              <a:rPr lang="en-US" altLang="en-US" sz="2000" dirty="0"/>
              <a:t>Choose up to 7 topics, each for a period of focused discussion from the following list:</a:t>
            </a:r>
          </a:p>
          <a:p>
            <a:pPr marL="0" indent="0">
              <a:lnSpc>
                <a:spcPct val="80000"/>
              </a:lnSpc>
              <a:buNone/>
            </a:pPr>
            <a:r>
              <a:rPr lang="en-US" altLang="en-US" sz="2000" dirty="0"/>
              <a:t>    * Domination and other distortions to the consensus process</a:t>
            </a:r>
          </a:p>
          <a:p>
            <a:pPr marL="0" indent="0">
              <a:lnSpc>
                <a:spcPct val="80000"/>
              </a:lnSpc>
              <a:buNone/>
            </a:pPr>
            <a:r>
              <a:rPr lang="en-US" altLang="en-US" sz="2000" dirty="0"/>
              <a:t>    * Disparities in WG practice for common problems</a:t>
            </a:r>
          </a:p>
          <a:p>
            <a:pPr marL="0" indent="0">
              <a:lnSpc>
                <a:spcPct val="80000"/>
              </a:lnSpc>
              <a:buNone/>
            </a:pPr>
            <a:r>
              <a:rPr lang="en-US" altLang="en-US" sz="2000" dirty="0"/>
              <a:t>    * Inter-group complaints/relationships</a:t>
            </a:r>
          </a:p>
          <a:p>
            <a:pPr marL="0" indent="0">
              <a:lnSpc>
                <a:spcPct val="80000"/>
              </a:lnSpc>
              <a:buNone/>
            </a:pPr>
            <a:r>
              <a:rPr lang="en-US" altLang="en-US" sz="2000" dirty="0"/>
              <a:t>    * Succession training</a:t>
            </a:r>
          </a:p>
          <a:p>
            <a:pPr marL="0" indent="0">
              <a:lnSpc>
                <a:spcPct val="80000"/>
              </a:lnSpc>
              <a:buNone/>
            </a:pPr>
            <a:r>
              <a:rPr lang="en-US" altLang="en-US" sz="2000" dirty="0"/>
              <a:t>    * Process changes/tool needs/operational philosophy</a:t>
            </a:r>
          </a:p>
          <a:p>
            <a:pPr marL="0" indent="0">
              <a:lnSpc>
                <a:spcPct val="80000"/>
              </a:lnSpc>
              <a:buNone/>
            </a:pPr>
            <a:r>
              <a:rPr lang="en-US" altLang="en-US" sz="2000" dirty="0"/>
              <a:t>      (lease or buy?) etc.</a:t>
            </a:r>
          </a:p>
          <a:p>
            <a:pPr marL="0" indent="0">
              <a:lnSpc>
                <a:spcPct val="80000"/>
              </a:lnSpc>
              <a:buNone/>
            </a:pPr>
            <a:r>
              <a:rPr lang="en-US" altLang="en-US" sz="2000" dirty="0"/>
              <a:t>    * Scope and scope definition of 802</a:t>
            </a:r>
          </a:p>
          <a:p>
            <a:pPr marL="0" indent="0">
              <a:lnSpc>
                <a:spcPct val="80000"/>
              </a:lnSpc>
              <a:buNone/>
            </a:pPr>
            <a:r>
              <a:rPr lang="en-US" altLang="en-US" sz="2000" dirty="0"/>
              <a:t>    * Does/Should the family of 802 Standards have an architecture?</a:t>
            </a:r>
          </a:p>
          <a:p>
            <a:pPr marL="0" indent="0">
              <a:lnSpc>
                <a:spcPct val="80000"/>
              </a:lnSpc>
              <a:buNone/>
            </a:pPr>
            <a:r>
              <a:rPr lang="en-US" altLang="en-US" sz="2000" dirty="0"/>
              <a:t>    * IEEE-SA relationship issues</a:t>
            </a:r>
          </a:p>
          <a:p>
            <a:pPr marL="0" indent="0">
              <a:lnSpc>
                <a:spcPct val="80000"/>
              </a:lnSpc>
              <a:buNone/>
            </a:pPr>
            <a:r>
              <a:rPr lang="en-US" altLang="en-US" sz="2000" dirty="0"/>
              <a:t>    * Distribution of standards and drafts</a:t>
            </a:r>
          </a:p>
          <a:p>
            <a:pPr marL="0" indent="0">
              <a:lnSpc>
                <a:spcPct val="80000"/>
              </a:lnSpc>
              <a:buNone/>
            </a:pPr>
            <a:r>
              <a:rPr lang="en-US" altLang="en-US" sz="2000" dirty="0"/>
              <a:t>    * Scope of 802.21</a:t>
            </a:r>
          </a:p>
          <a:p>
            <a:pPr marL="0" indent="0">
              <a:lnSpc>
                <a:spcPct val="80000"/>
              </a:lnSpc>
              <a:buNone/>
            </a:pPr>
            <a:r>
              <a:rPr lang="en-US" altLang="en-US" sz="2000" dirty="0"/>
              <a:t>    * (Additions to the above list are welcome,</a:t>
            </a:r>
          </a:p>
          <a:p>
            <a:pPr marL="0" indent="0">
              <a:lnSpc>
                <a:spcPct val="80000"/>
              </a:lnSpc>
              <a:buNone/>
            </a:pPr>
            <a:r>
              <a:rPr lang="en-US" altLang="en-US" sz="2000" dirty="0"/>
              <a:t>Topic discussions (per list above, ~ 1 hour each)</a:t>
            </a:r>
          </a:p>
          <a:p>
            <a:pPr marL="0" indent="0">
              <a:lnSpc>
                <a:spcPct val="80000"/>
              </a:lnSpc>
              <a:buNone/>
            </a:pPr>
            <a:r>
              <a:rPr lang="en-US" altLang="en-US" sz="2000" dirty="0"/>
              <a:t>    * Problem statements/discussion </a:t>
            </a:r>
          </a:p>
          <a:p>
            <a:pPr marL="0" indent="0">
              <a:lnSpc>
                <a:spcPct val="80000"/>
              </a:lnSpc>
              <a:buNone/>
            </a:pPr>
            <a:r>
              <a:rPr lang="en-US" altLang="en-US" sz="2000" dirty="0"/>
              <a:t>    * Brainstorming/General discussion</a:t>
            </a:r>
          </a:p>
          <a:p>
            <a:pPr marL="0" indent="0">
              <a:lnSpc>
                <a:spcPct val="80000"/>
              </a:lnSpc>
              <a:buNone/>
            </a:pPr>
            <a:r>
              <a:rPr lang="en-US" altLang="en-US" sz="2000" dirty="0"/>
              <a:t>    * Define homework assignments/</a:t>
            </a:r>
            <a:r>
              <a:rPr lang="en-US" altLang="en-US" sz="2000" dirty="0" err="1"/>
              <a:t>stuckees</a:t>
            </a:r>
            <a:r>
              <a:rPr lang="en-US" altLang="en-US" sz="2000" dirty="0"/>
              <a:t>.</a:t>
            </a:r>
          </a:p>
          <a:p>
            <a:pPr marL="914400" lvl="2" indent="0">
              <a:lnSpc>
                <a:spcPct val="80000"/>
              </a:lnSpc>
              <a:buNone/>
            </a:pPr>
            <a:endParaRPr lang="en-US" dirty="0"/>
          </a:p>
        </p:txBody>
      </p:sp>
      <p:sp>
        <p:nvSpPr>
          <p:cNvPr id="6" name="Content Placeholder 5">
            <a:extLst>
              <a:ext uri="{FF2B5EF4-FFF2-40B4-BE49-F238E27FC236}">
                <a16:creationId xmlns:a16="http://schemas.microsoft.com/office/drawing/2014/main" id="{14D7AC43-70A5-D298-9FD2-CA4A3C9E8F8F}"/>
              </a:ext>
            </a:extLst>
          </p:cNvPr>
          <p:cNvSpPr>
            <a:spLocks noGrp="1"/>
          </p:cNvSpPr>
          <p:nvPr>
            <p:ph sz="quarter" idx="4"/>
          </p:nvPr>
        </p:nvSpPr>
        <p:spPr>
          <a:xfrm>
            <a:off x="6172200" y="1777525"/>
            <a:ext cx="5183188" cy="4412138"/>
          </a:xfrm>
        </p:spPr>
        <p:txBody>
          <a:bodyPr>
            <a:normAutofit fontScale="62500" lnSpcReduction="20000"/>
          </a:bodyPr>
          <a:lstStyle/>
          <a:p>
            <a:pPr marL="0" indent="0">
              <a:lnSpc>
                <a:spcPct val="90000"/>
              </a:lnSpc>
              <a:buNone/>
            </a:pPr>
            <a:r>
              <a:rPr lang="en-US" altLang="en-US" sz="2400" dirty="0"/>
              <a:t>Is authentication in or out of scope?	</a:t>
            </a:r>
            <a:r>
              <a:rPr lang="en-US" altLang="en-US" sz="1000" dirty="0"/>
              <a:t>Kraemer</a:t>
            </a:r>
          </a:p>
          <a:p>
            <a:pPr marL="457200" lvl="1" indent="0">
              <a:lnSpc>
                <a:spcPct val="90000"/>
              </a:lnSpc>
              <a:buNone/>
            </a:pPr>
            <a:r>
              <a:rPr lang="en-US" altLang="en-US" sz="2000" dirty="0"/>
              <a:t>Existing WG vs./or 802</a:t>
            </a:r>
          </a:p>
          <a:p>
            <a:pPr marL="914400" lvl="2" indent="0">
              <a:lnSpc>
                <a:spcPct val="90000"/>
              </a:lnSpc>
              <a:buNone/>
            </a:pPr>
            <a:r>
              <a:rPr lang="en-US" altLang="en-US" sz="1800" dirty="0"/>
              <a:t>Areas above Layer 2?</a:t>
            </a:r>
          </a:p>
          <a:p>
            <a:pPr marL="914400" lvl="2" indent="0">
              <a:lnSpc>
                <a:spcPct val="90000"/>
              </a:lnSpc>
              <a:buNone/>
            </a:pPr>
            <a:r>
              <a:rPr lang="en-US" altLang="en-US" sz="1800" dirty="0"/>
              <a:t>Higher layer encryption issues?</a:t>
            </a:r>
          </a:p>
          <a:p>
            <a:pPr marL="914400" lvl="2" indent="0">
              <a:lnSpc>
                <a:spcPct val="90000"/>
              </a:lnSpc>
              <a:buNone/>
            </a:pPr>
            <a:r>
              <a:rPr lang="en-US" altLang="en-US" sz="1800" dirty="0"/>
              <a:t>Emergency services (aspects)</a:t>
            </a:r>
          </a:p>
          <a:p>
            <a:pPr marL="0" indent="0">
              <a:lnSpc>
                <a:spcPct val="90000"/>
              </a:lnSpc>
              <a:buNone/>
            </a:pPr>
            <a:r>
              <a:rPr lang="en-US" altLang="en-US" sz="2400" dirty="0"/>
              <a:t>Squatter’s rights vs. central planning (Wireless only)</a:t>
            </a:r>
          </a:p>
          <a:p>
            <a:pPr marL="457200" lvl="1" indent="0">
              <a:lnSpc>
                <a:spcPct val="90000"/>
              </a:lnSpc>
              <a:buNone/>
            </a:pPr>
            <a:r>
              <a:rPr lang="en-US" altLang="en-US" sz="2000" dirty="0"/>
              <a:t>Are 18 and 19 properly scoped and populated?</a:t>
            </a:r>
          </a:p>
          <a:p>
            <a:pPr marL="457200" lvl="1" indent="0">
              <a:lnSpc>
                <a:spcPct val="90000"/>
              </a:lnSpc>
              <a:buNone/>
            </a:pPr>
            <a:r>
              <a:rPr lang="en-US" altLang="en-US" sz="2000" dirty="0"/>
              <a:t>Spectrum allocation vs. WG</a:t>
            </a:r>
          </a:p>
          <a:p>
            <a:pPr marL="457200" lvl="1" indent="0">
              <a:lnSpc>
                <a:spcPct val="90000"/>
              </a:lnSpc>
              <a:buNone/>
            </a:pPr>
            <a:r>
              <a:rPr lang="en-US" altLang="en-US" sz="2000" dirty="0"/>
              <a:t>WG positions vs 802 position</a:t>
            </a:r>
          </a:p>
          <a:p>
            <a:pPr marL="0" indent="0">
              <a:lnSpc>
                <a:spcPct val="90000"/>
              </a:lnSpc>
              <a:buNone/>
            </a:pPr>
            <a:r>
              <a:rPr lang="en-US" altLang="en-US" sz="2400" dirty="0"/>
              <a:t>802.1 Overload (scope split?)</a:t>
            </a:r>
          </a:p>
          <a:p>
            <a:pPr marL="0" indent="0">
              <a:lnSpc>
                <a:spcPct val="90000"/>
              </a:lnSpc>
              <a:buNone/>
            </a:pPr>
            <a:r>
              <a:rPr lang="en-US" altLang="en-US" sz="2400" dirty="0"/>
              <a:t>Plenary week organization/scheduling/common events</a:t>
            </a:r>
          </a:p>
          <a:p>
            <a:pPr marL="0" indent="0">
              <a:lnSpc>
                <a:spcPct val="90000"/>
              </a:lnSpc>
              <a:buNone/>
            </a:pPr>
            <a:r>
              <a:rPr lang="en-US" altLang="en-US" sz="2400" dirty="0"/>
              <a:t>48 vs. 64 bit addressing as part of “802 Architecture”</a:t>
            </a:r>
            <a:endParaRPr lang="en-US" dirty="0"/>
          </a:p>
        </p:txBody>
      </p:sp>
      <p:sp>
        <p:nvSpPr>
          <p:cNvPr id="7" name="Footer Placeholder 6">
            <a:extLst>
              <a:ext uri="{FF2B5EF4-FFF2-40B4-BE49-F238E27FC236}">
                <a16:creationId xmlns:a16="http://schemas.microsoft.com/office/drawing/2014/main" id="{762712E6-CD49-E934-55D7-5020971E5903}"/>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27817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FB74-9F92-EA68-86D9-329071E59820}"/>
              </a:ext>
            </a:extLst>
          </p:cNvPr>
          <p:cNvSpPr>
            <a:spLocks noGrp="1"/>
          </p:cNvSpPr>
          <p:nvPr>
            <p:ph type="title"/>
          </p:nvPr>
        </p:nvSpPr>
        <p:spPr/>
        <p:txBody>
          <a:bodyPr/>
          <a:lstStyle/>
          <a:p>
            <a:r>
              <a:rPr lang="en-US" dirty="0"/>
              <a:t>Agenda/Notes</a:t>
            </a:r>
          </a:p>
        </p:txBody>
      </p:sp>
      <p:sp>
        <p:nvSpPr>
          <p:cNvPr id="3" name="Content Placeholder 2">
            <a:extLst>
              <a:ext uri="{FF2B5EF4-FFF2-40B4-BE49-F238E27FC236}">
                <a16:creationId xmlns:a16="http://schemas.microsoft.com/office/drawing/2014/main" id="{59B68619-C643-C5B1-3F3F-EBDE132124F1}"/>
              </a:ext>
            </a:extLst>
          </p:cNvPr>
          <p:cNvSpPr>
            <a:spLocks noGrp="1"/>
          </p:cNvSpPr>
          <p:nvPr>
            <p:ph idx="1"/>
          </p:nvPr>
        </p:nvSpPr>
        <p:spPr/>
        <p:txBody>
          <a:bodyPr/>
          <a:lstStyle/>
          <a:p>
            <a:pPr marL="0" indent="0">
              <a:buNone/>
            </a:pPr>
            <a:r>
              <a:rPr lang="en-US" dirty="0"/>
              <a:t>12:30pm-1:30pm, Montreal Sheraton lunch room, </a:t>
            </a:r>
            <a:br>
              <a:rPr lang="en-US" dirty="0"/>
            </a:br>
            <a:r>
              <a:rPr lang="en-US" dirty="0" err="1"/>
              <a:t>DawnS</a:t>
            </a:r>
            <a:r>
              <a:rPr lang="en-US" dirty="0"/>
              <a:t>, </a:t>
            </a:r>
            <a:r>
              <a:rPr lang="en-US" dirty="0" err="1"/>
              <a:t>LisaR</a:t>
            </a:r>
            <a:r>
              <a:rPr lang="en-US" dirty="0"/>
              <a:t>, </a:t>
            </a:r>
            <a:r>
              <a:rPr lang="en-US" dirty="0" err="1"/>
              <a:t>StephanieW</a:t>
            </a:r>
            <a:r>
              <a:rPr lang="en-US" dirty="0"/>
              <a:t>, Barb, </a:t>
            </a:r>
            <a:r>
              <a:rPr lang="en-US" dirty="0" err="1"/>
              <a:t>JonR</a:t>
            </a:r>
            <a:r>
              <a:rPr lang="en-US" dirty="0"/>
              <a:t>, </a:t>
            </a:r>
            <a:r>
              <a:rPr lang="en-US" dirty="0" err="1"/>
              <a:t>JamesG</a:t>
            </a:r>
            <a:r>
              <a:rPr lang="en-US" dirty="0"/>
              <a:t>, </a:t>
            </a:r>
            <a:r>
              <a:rPr lang="en-US" dirty="0" err="1"/>
              <a:t>RogerM</a:t>
            </a:r>
            <a:r>
              <a:rPr lang="en-US" dirty="0"/>
              <a:t>, </a:t>
            </a:r>
            <a:r>
              <a:rPr lang="en-US" dirty="0" err="1"/>
              <a:t>PaulN</a:t>
            </a:r>
            <a:endParaRPr lang="en-US" dirty="0"/>
          </a:p>
          <a:p>
            <a:pPr marL="514350" indent="-514350">
              <a:buFont typeface="+mj-lt"/>
              <a:buAutoNum type="arabicPeriod"/>
            </a:pPr>
            <a:r>
              <a:rPr lang="en-US" dirty="0"/>
              <a:t>Logistics – Saturday after Nov2024 plenary, invitees, etc.</a:t>
            </a:r>
          </a:p>
          <a:p>
            <a:pPr marL="514350" indent="-514350">
              <a:buFont typeface="+mj-lt"/>
              <a:buAutoNum type="arabicPeriod"/>
            </a:pPr>
            <a:r>
              <a:rPr lang="en-US" dirty="0"/>
              <a:t>Topics – prioritize, max 7 topics (1 hour per topic), assign leaders</a:t>
            </a:r>
          </a:p>
          <a:p>
            <a:pPr marL="914400" lvl="1" indent="-457200">
              <a:buFont typeface="+mj-lt"/>
              <a:buAutoNum type="arabicPeriod"/>
            </a:pPr>
            <a:r>
              <a:rPr lang="en-US" dirty="0"/>
              <a:t>Short term (under 2 year)</a:t>
            </a:r>
          </a:p>
          <a:p>
            <a:pPr marL="914400" lvl="1" indent="-457200">
              <a:buFont typeface="+mj-lt"/>
              <a:buAutoNum type="arabicPeriod"/>
            </a:pPr>
            <a:r>
              <a:rPr lang="en-US" dirty="0"/>
              <a:t>Long term (greater than 2 year)</a:t>
            </a:r>
          </a:p>
          <a:p>
            <a:pPr marL="514350" indent="-514350">
              <a:buFont typeface="+mj-lt"/>
              <a:buAutoNum type="arabicPeriod"/>
            </a:pPr>
            <a:r>
              <a:rPr lang="en-US" dirty="0"/>
              <a:t>initial (18JUL2024) meeting output and next steps</a:t>
            </a:r>
          </a:p>
        </p:txBody>
      </p:sp>
      <p:sp>
        <p:nvSpPr>
          <p:cNvPr id="4" name="Footer Placeholder 3">
            <a:extLst>
              <a:ext uri="{FF2B5EF4-FFF2-40B4-BE49-F238E27FC236}">
                <a16:creationId xmlns:a16="http://schemas.microsoft.com/office/drawing/2014/main" id="{A7E4ECE6-343E-9E74-BE33-90D2DC3AB2C5}"/>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177482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DF65-29F2-34F7-C753-CB3E45171159}"/>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7D117022-73BE-FADD-D7EB-AAFED0DA1DAF}"/>
              </a:ext>
            </a:extLst>
          </p:cNvPr>
          <p:cNvSpPr>
            <a:spLocks noGrp="1"/>
          </p:cNvSpPr>
          <p:nvPr>
            <p:ph idx="1"/>
          </p:nvPr>
        </p:nvSpPr>
        <p:spPr>
          <a:xfrm>
            <a:off x="838200" y="1825625"/>
            <a:ext cx="11097126" cy="4351338"/>
          </a:xfrm>
        </p:spPr>
        <p:txBody>
          <a:bodyPr>
            <a:normAutofit fontScale="85000" lnSpcReduction="20000"/>
          </a:bodyPr>
          <a:lstStyle/>
          <a:p>
            <a:pPr marL="514350" indent="-514350">
              <a:buFont typeface="+mj-lt"/>
              <a:buAutoNum type="arabicPeriod"/>
            </a:pPr>
            <a:r>
              <a:rPr lang="en-US" dirty="0"/>
              <a:t>Saturday after November 2024 plenary session 9am-5pm, top floor of Hyatt </a:t>
            </a:r>
          </a:p>
          <a:p>
            <a:pPr marL="514350" indent="-514350">
              <a:buFont typeface="+mj-lt"/>
              <a:buAutoNum type="arabicPeriod"/>
            </a:pPr>
            <a:r>
              <a:rPr lang="en-US" dirty="0"/>
              <a:t>Mostly open meeting (unless executive session is needed), strictly in-person participation, observers permitted.</a:t>
            </a:r>
          </a:p>
          <a:p>
            <a:pPr marL="514350" indent="-514350">
              <a:buFont typeface="+mj-lt"/>
              <a:buAutoNum type="arabicPeriod"/>
            </a:pPr>
            <a:r>
              <a:rPr lang="en-US" dirty="0"/>
              <a:t>Invitees: LMSC EC members and vice chairs.  Observers at the discretion of 802 Chair.  30 persons maximum.</a:t>
            </a:r>
          </a:p>
          <a:p>
            <a:pPr marL="971550" lvl="1" indent="-514350">
              <a:buFont typeface="+mj-lt"/>
              <a:buAutoNum type="arabicPeriod"/>
            </a:pPr>
            <a:r>
              <a:rPr lang="en-US" dirty="0"/>
              <a:t>Registration via simple web page</a:t>
            </a:r>
          </a:p>
          <a:p>
            <a:pPr marL="514350" indent="-514350">
              <a:buFont typeface="+mj-lt"/>
              <a:buAutoNum type="arabicPeriod"/>
            </a:pPr>
            <a:r>
              <a:rPr lang="en-US" dirty="0"/>
              <a:t>Meeting room set up: U for EC members, observer seating, one projector/screen, 4 break out tables, 4 flip charts, use hotel network. </a:t>
            </a:r>
          </a:p>
          <a:p>
            <a:pPr marL="514350" indent="-514350">
              <a:buFont typeface="+mj-lt"/>
              <a:buAutoNum type="arabicPeriod"/>
            </a:pPr>
            <a:r>
              <a:rPr lang="en-US" dirty="0"/>
              <a:t>Friday dinner (EC members only), Saturday breakfast, breaks, lunch. Hosted by 802 LMSC.</a:t>
            </a:r>
          </a:p>
          <a:p>
            <a:pPr marL="514350" indent="-514350">
              <a:buFont typeface="+mj-lt"/>
              <a:buAutoNum type="arabicPeriod"/>
            </a:pPr>
            <a:r>
              <a:rPr lang="en-US" dirty="0"/>
              <a:t>Sleeping Rooms - use comp room credits for LMSC EC members Friday night.</a:t>
            </a:r>
          </a:p>
          <a:p>
            <a:pPr marL="514350" indent="-514350">
              <a:buFont typeface="+mj-lt"/>
              <a:buAutoNum type="arabicPeriod"/>
            </a:pPr>
            <a:r>
              <a:rPr lang="en-US" dirty="0"/>
              <a:t>Identify Workshop Secretary</a:t>
            </a:r>
          </a:p>
          <a:p>
            <a:endParaRPr lang="en-US" dirty="0"/>
          </a:p>
        </p:txBody>
      </p:sp>
      <p:sp>
        <p:nvSpPr>
          <p:cNvPr id="4" name="Footer Placeholder 3">
            <a:extLst>
              <a:ext uri="{FF2B5EF4-FFF2-40B4-BE49-F238E27FC236}">
                <a16:creationId xmlns:a16="http://schemas.microsoft.com/office/drawing/2014/main" id="{882F70BA-0282-7618-B243-AADA527E62A1}"/>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228365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Short term (under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Improving quality and resiliency of mixed-mode experience</a:t>
            </a:r>
          </a:p>
          <a:p>
            <a:pPr marL="914400" lvl="1" indent="-457200">
              <a:buFont typeface="+mj-lt"/>
              <a:buAutoNum type="arabicPeriod"/>
            </a:pPr>
            <a:r>
              <a:rPr lang="en-US" dirty="0"/>
              <a:t>Better equipment</a:t>
            </a:r>
          </a:p>
          <a:p>
            <a:pPr marL="914400" lvl="1" indent="-457200">
              <a:buFont typeface="+mj-lt"/>
              <a:buAutoNum type="arabicPeriod"/>
            </a:pPr>
            <a:r>
              <a:rPr lang="en-US" dirty="0"/>
              <a:t>Platform alternatives</a:t>
            </a:r>
          </a:p>
          <a:p>
            <a:pPr marL="914400" lvl="1" indent="-457200">
              <a:buFont typeface="+mj-lt"/>
              <a:buAutoNum type="arabicPeriod"/>
            </a:pPr>
            <a:r>
              <a:rPr lang="en-US" dirty="0"/>
              <a:t>Available budget?</a:t>
            </a:r>
          </a:p>
          <a:p>
            <a:pPr marL="514350" indent="-514350">
              <a:buFont typeface="+mj-lt"/>
              <a:buAutoNum type="arabicPeriod"/>
            </a:pPr>
            <a:r>
              <a:rPr lang="en-US" dirty="0"/>
              <a:t>Maintain/improve existing SW platforms: Web pages (content and web platform), Mentor, IMAT, email archive, calendar, Grouper, etc.</a:t>
            </a:r>
          </a:p>
          <a:p>
            <a:pPr marL="514350" indent="-514350">
              <a:buFont typeface="+mj-lt"/>
              <a:buAutoNum type="arabicPeriod"/>
            </a:pPr>
            <a:r>
              <a:rPr lang="en-US" dirty="0"/>
              <a:t>Initiate additional IEEE 802 Milestone activities</a:t>
            </a:r>
          </a:p>
          <a:p>
            <a:pPr marL="514350" indent="-514350">
              <a:buFont typeface="+mj-lt"/>
              <a:buAutoNum type="arabicPeriod"/>
            </a:pPr>
            <a:r>
              <a:rPr lang="en-US" dirty="0"/>
              <a:t>Improve collaboration with Computer Society</a:t>
            </a:r>
          </a:p>
          <a:p>
            <a:pPr marL="914400" lvl="1" indent="-457200">
              <a:buFont typeface="+mj-lt"/>
              <a:buAutoNum type="arabicPeriod"/>
            </a:pPr>
            <a:r>
              <a:rPr lang="en-US" dirty="0"/>
              <a:t>Better and more technical and marketing outreach, e.g. webinars, technical articles in CS Magazine, etc.</a:t>
            </a:r>
          </a:p>
          <a:p>
            <a:pPr marL="914400" lvl="1" indent="-457200">
              <a:buFont typeface="+mj-lt"/>
              <a:buAutoNum type="arabicPeriod"/>
            </a:pPr>
            <a:r>
              <a:rPr lang="en-US" dirty="0"/>
              <a:t>Improve public visibility?</a:t>
            </a:r>
          </a:p>
          <a:p>
            <a:pPr marL="514350" indent="-514350">
              <a:buFont typeface="+mj-lt"/>
              <a:buAutoNum type="arabicPeriod"/>
            </a:pPr>
            <a:r>
              <a:rPr lang="en-US" dirty="0"/>
              <a:t>Better audio for 802 Chair remarks at plenary socials</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D6A2C2C-D44D-A92B-A471-B5FEA9F05CEE}"/>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1678517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77500" lnSpcReduction="20000"/>
          </a:bodyPr>
          <a:lstStyle/>
          <a:p>
            <a:pPr marL="514350" indent="-514350">
              <a:buFont typeface="+mj-lt"/>
              <a:buAutoNum type="arabicPeriod"/>
            </a:pPr>
            <a:r>
              <a:rPr lang="en-US" dirty="0"/>
              <a:t>Revisit 802 LMSC Scope</a:t>
            </a:r>
          </a:p>
          <a:p>
            <a:pPr marL="914400" lvl="1" indent="-457200">
              <a:buFont typeface="+mj-lt"/>
              <a:buAutoNum type="arabicPeriod"/>
            </a:pPr>
            <a:r>
              <a:rPr lang="en-US" dirty="0"/>
              <a:t>Consider allowing upper layer projects</a:t>
            </a:r>
          </a:p>
          <a:p>
            <a:pPr marL="914400" lvl="1" indent="-457200">
              <a:buFont typeface="+mj-lt"/>
              <a:buAutoNum type="arabicPeriod"/>
            </a:pPr>
            <a:r>
              <a:rPr lang="en-US" dirty="0"/>
              <a:t>Power Over Ethernet</a:t>
            </a:r>
          </a:p>
          <a:p>
            <a:pPr marL="914400" lvl="1" indent="-457200">
              <a:buFont typeface="+mj-lt"/>
              <a:buAutoNum type="arabicPeriod"/>
            </a:pPr>
            <a:r>
              <a:rPr lang="en-US" dirty="0"/>
              <a:t>Collaboration/overlap with other IEEE Societies – gap analysis</a:t>
            </a:r>
          </a:p>
          <a:p>
            <a:pPr marL="514350" indent="-514350">
              <a:buFont typeface="+mj-lt"/>
              <a:buAutoNum type="arabicPeriod"/>
            </a:pPr>
            <a:r>
              <a:rPr lang="en-US" dirty="0"/>
              <a:t>Leadership succession planning and participant support</a:t>
            </a:r>
          </a:p>
          <a:p>
            <a:pPr marL="914400" lvl="1" indent="-457200">
              <a:buFont typeface="+mj-lt"/>
              <a:buAutoNum type="arabicPeriod"/>
            </a:pPr>
            <a:r>
              <a:rPr lang="en-US" dirty="0"/>
              <a:t>802 LMSC EC</a:t>
            </a:r>
          </a:p>
          <a:p>
            <a:pPr marL="1371600" lvl="2" indent="-457200">
              <a:buFont typeface="+mj-lt"/>
              <a:buAutoNum type="arabicPeriod"/>
            </a:pPr>
            <a:r>
              <a:rPr lang="en-US" dirty="0"/>
              <a:t>‘assistants’ for appointed positions</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Leadership</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Participants</a:t>
            </a:r>
          </a:p>
          <a:p>
            <a:pPr marL="1371600" lvl="2" indent="-457200">
              <a:buFont typeface="+mj-lt"/>
              <a:buAutoNum type="arabicPeriod"/>
            </a:pPr>
            <a:r>
              <a:rPr lang="en-US" dirty="0"/>
              <a:t>Better training and mentorship. Leverage AI training capabilities</a:t>
            </a:r>
          </a:p>
          <a:p>
            <a:pPr marL="1371600" lvl="2" indent="-457200">
              <a:buFont typeface="+mj-lt"/>
              <a:buAutoNum type="arabicPeriod"/>
            </a:pPr>
            <a:r>
              <a:rPr lang="en-US" dirty="0"/>
              <a:t>Encourage submission innovative, new technologies</a:t>
            </a:r>
          </a:p>
          <a:p>
            <a:pPr marL="1371600" lvl="2" indent="-457200">
              <a:buFont typeface="+mj-lt"/>
              <a:buAutoNum type="arabicPeriod"/>
            </a:pPr>
            <a:r>
              <a:rPr lang="en-US" dirty="0"/>
              <a:t>First timer discount, YP discount</a:t>
            </a:r>
          </a:p>
          <a:p>
            <a:pPr marL="1371600" lvl="2" indent="-457200">
              <a:buFont typeface="+mj-lt"/>
              <a:buAutoNum type="arabicPeriod"/>
            </a:pPr>
            <a:r>
              <a:rPr lang="en-US" dirty="0"/>
              <a:t>Provide value proposition justifying participation for participant’s management</a:t>
            </a:r>
          </a:p>
          <a:p>
            <a:pPr marL="457200" indent="-457200">
              <a:buFont typeface="+mj-lt"/>
              <a:buAutoNum type="arabicPeriod"/>
            </a:pPr>
            <a:r>
              <a:rPr lang="en-US" strike="sngStrike" dirty="0"/>
              <a:t>Consider changing 3 times per year pace of plenary session</a:t>
            </a:r>
            <a:r>
              <a:rPr lang="en-US" dirty="0"/>
              <a:t> – POSTPONE to 2026</a:t>
            </a:r>
          </a:p>
          <a:p>
            <a:pPr marL="457200" indent="-457200">
              <a:buFont typeface="+mj-lt"/>
              <a:buAutoNum type="arabicPeriod"/>
            </a:pPr>
            <a:endParaRPr lang="en-US" dirty="0"/>
          </a:p>
          <a:p>
            <a:pPr lvl="2"/>
            <a:endParaRPr lang="en-US" dirty="0"/>
          </a:p>
        </p:txBody>
      </p:sp>
      <p:sp>
        <p:nvSpPr>
          <p:cNvPr id="4" name="Footer Placeholder 3">
            <a:extLst>
              <a:ext uri="{FF2B5EF4-FFF2-40B4-BE49-F238E27FC236}">
                <a16:creationId xmlns:a16="http://schemas.microsoft.com/office/drawing/2014/main" id="{0E43F8C8-488F-FDDA-41FE-169E0B10EC00}"/>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84457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10000"/>
          </a:bodyPr>
          <a:lstStyle/>
          <a:p>
            <a:pPr marL="514350" indent="-514350">
              <a:buFont typeface="+mj-lt"/>
              <a:buAutoNum type="arabicPeriod" startAt="4"/>
            </a:pPr>
            <a:r>
              <a:rPr lang="en-US" dirty="0"/>
              <a:t>Collaborative activates with other SDOs, Alliances, SIGs, etc.</a:t>
            </a:r>
          </a:p>
          <a:p>
            <a:pPr marL="971550" lvl="1" indent="-514350">
              <a:buFont typeface="+mj-lt"/>
              <a:buAutoNum type="arabicPeriod"/>
            </a:pPr>
            <a:r>
              <a:rPr lang="en-US" dirty="0"/>
              <a:t>What are the gaps?</a:t>
            </a:r>
          </a:p>
          <a:p>
            <a:pPr marL="914400" lvl="1" indent="-457200">
              <a:buFont typeface="+mj-lt"/>
              <a:buAutoNum type="arabicPeriod"/>
            </a:pPr>
            <a:r>
              <a:rPr lang="en-US" dirty="0"/>
              <a:t>Co-hosting potential</a:t>
            </a:r>
          </a:p>
          <a:p>
            <a:pPr marL="514350" indent="-514350">
              <a:buFont typeface="+mj-lt"/>
              <a:buAutoNum type="arabicPeriod" startAt="4"/>
            </a:pPr>
            <a:r>
              <a:rPr lang="en-US" dirty="0"/>
              <a:t>Discuss permissible commercial activities</a:t>
            </a:r>
          </a:p>
          <a:p>
            <a:pPr marL="914400" lvl="1" indent="-457200">
              <a:buFont typeface="+mj-lt"/>
              <a:buAutoNum type="arabicPeriod"/>
            </a:pPr>
            <a:r>
              <a:rPr lang="en-US" dirty="0"/>
              <a:t>Trade show?</a:t>
            </a:r>
          </a:p>
          <a:p>
            <a:pPr marL="914400" lvl="1" indent="-457200">
              <a:buFont typeface="+mj-lt"/>
              <a:buAutoNum type="arabicPeriod"/>
            </a:pPr>
            <a:r>
              <a:rPr lang="en-US" dirty="0"/>
              <a:t>Demo rooms?</a:t>
            </a:r>
          </a:p>
          <a:p>
            <a:pPr marL="914400" lvl="1" indent="-457200">
              <a:buFont typeface="+mj-lt"/>
              <a:buAutoNum type="arabicPeriod"/>
            </a:pPr>
            <a:r>
              <a:rPr lang="en-US" dirty="0"/>
              <a:t>Job fair?</a:t>
            </a:r>
          </a:p>
          <a:p>
            <a:pPr marL="514350" indent="-514350">
              <a:buFont typeface="+mj-lt"/>
              <a:buAutoNum type="arabicPeriod" startAt="4"/>
            </a:pPr>
            <a:r>
              <a:rPr lang="en-US" dirty="0"/>
              <a:t>Improve recognition of exceptional performance</a:t>
            </a:r>
          </a:p>
          <a:p>
            <a:pPr marL="971550" lvl="1" indent="-514350">
              <a:buFont typeface="+mj-lt"/>
              <a:buAutoNum type="arabicPeriod"/>
            </a:pPr>
            <a:r>
              <a:rPr lang="en-US" dirty="0"/>
              <a:t>Form 802 Awards Ad Hoc to create consistent flow of nominations?</a:t>
            </a:r>
          </a:p>
          <a:p>
            <a:pPr marL="1428750" lvl="2" indent="-514350">
              <a:buFont typeface="+mj-lt"/>
              <a:buAutoNum type="arabicPeriod"/>
            </a:pPr>
            <a:r>
              <a:rPr lang="en-US" dirty="0"/>
              <a:t>Leverage existing IEEE awards infrastructure</a:t>
            </a:r>
          </a:p>
          <a:p>
            <a:pPr marL="1428750" lvl="2" indent="-514350">
              <a:buFont typeface="+mj-lt"/>
              <a:buAutoNum type="arabicPeriod"/>
            </a:pPr>
            <a:r>
              <a:rPr lang="en-US" dirty="0"/>
              <a:t>Create 802-unique awards</a:t>
            </a:r>
          </a:p>
          <a:p>
            <a:pPr marL="914400" lvl="1" indent="-457200">
              <a:buFont typeface="+mj-lt"/>
              <a:buAutoNum type="arabicPeriod"/>
            </a:pPr>
            <a:r>
              <a:rPr lang="en-US" dirty="0"/>
              <a:t>Provide support for elevation to Senior and Fellow grades</a:t>
            </a:r>
          </a:p>
          <a:p>
            <a:pPr marL="0" indent="0">
              <a:buNone/>
            </a:pPr>
            <a:endParaRPr lang="en-US" dirty="0"/>
          </a:p>
          <a:p>
            <a:pPr marL="914400" lvl="2" indent="0">
              <a:buNone/>
            </a:pPr>
            <a:endParaRPr lang="en-US" dirty="0"/>
          </a:p>
        </p:txBody>
      </p:sp>
      <p:sp>
        <p:nvSpPr>
          <p:cNvPr id="4" name="Footer Placeholder 3">
            <a:extLst>
              <a:ext uri="{FF2B5EF4-FFF2-40B4-BE49-F238E27FC236}">
                <a16:creationId xmlns:a16="http://schemas.microsoft.com/office/drawing/2014/main" id="{18F5BFF2-CADD-7486-E98B-37914B42E39F}"/>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3318048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a:bodyPr>
          <a:lstStyle/>
          <a:p>
            <a:pPr marL="514350" indent="-514350">
              <a:buFont typeface="+mj-lt"/>
              <a:buAutoNum type="arabicPeriod" startAt="7"/>
            </a:pPr>
            <a:r>
              <a:rPr lang="en-US" dirty="0"/>
              <a:t>Others?</a:t>
            </a:r>
          </a:p>
          <a:p>
            <a:pPr lvl="2"/>
            <a:endParaRPr lang="en-US" dirty="0"/>
          </a:p>
        </p:txBody>
      </p:sp>
      <p:sp>
        <p:nvSpPr>
          <p:cNvPr id="4" name="Footer Placeholder 3">
            <a:extLst>
              <a:ext uri="{FF2B5EF4-FFF2-40B4-BE49-F238E27FC236}">
                <a16:creationId xmlns:a16="http://schemas.microsoft.com/office/drawing/2014/main" id="{351452B9-BBE7-0BEA-E937-55F6272539E3}"/>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4134686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7B04-5272-3DDE-0C1F-12014B8132C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F75B26F-8891-63F9-436C-1E56AEA985C2}"/>
              </a:ext>
            </a:extLst>
          </p:cNvPr>
          <p:cNvSpPr>
            <a:spLocks noGrp="1"/>
          </p:cNvSpPr>
          <p:nvPr>
            <p:ph idx="1"/>
          </p:nvPr>
        </p:nvSpPr>
        <p:spPr>
          <a:xfrm>
            <a:off x="282011" y="1825625"/>
            <a:ext cx="11071789" cy="4351338"/>
          </a:xfrm>
        </p:spPr>
        <p:txBody>
          <a:bodyPr>
            <a:normAutofit/>
          </a:bodyPr>
          <a:lstStyle/>
          <a:p>
            <a:pPr marL="914400" lvl="1" indent="-457200">
              <a:buFont typeface="+mj-lt"/>
              <a:buAutoNum type="arabicPeriod"/>
            </a:pPr>
            <a:r>
              <a:rPr lang="en-US" sz="2000" dirty="0"/>
              <a:t>Share 18JUL2024 meeting summary at 19JUL closing EC meeting – Nikolich/complete</a:t>
            </a:r>
          </a:p>
          <a:p>
            <a:pPr marL="914400" lvl="1" indent="-457200">
              <a:buFont typeface="+mj-lt"/>
              <a:buAutoNum type="arabicPeriod"/>
            </a:pPr>
            <a:r>
              <a:rPr lang="en-US" sz="2000" dirty="0"/>
              <a:t>Publish 18JUL2024 meeting notes by 26 July 2024 – Nikolich</a:t>
            </a:r>
            <a:r>
              <a:rPr lang="en-US" sz="2000"/>
              <a:t>/complete</a:t>
            </a:r>
            <a:br>
              <a:rPr lang="en-US" sz="2000"/>
            </a:br>
            <a:endParaRPr lang="en-US" sz="2000" dirty="0"/>
          </a:p>
          <a:p>
            <a:pPr marL="914400" lvl="1" indent="-457200">
              <a:buFont typeface="+mj-lt"/>
              <a:buAutoNum type="arabicPeriod"/>
            </a:pPr>
            <a:r>
              <a:rPr lang="en-US" sz="2000" dirty="0"/>
              <a:t>Solicit EC reflector feedback no later than 23 August 2024 – EC members</a:t>
            </a:r>
          </a:p>
          <a:p>
            <a:pPr marL="914400" lvl="1" indent="-457200">
              <a:buFont typeface="+mj-lt"/>
              <a:buAutoNum type="arabicPeriod"/>
            </a:pPr>
            <a:r>
              <a:rPr lang="en-US" sz="2000" dirty="0"/>
              <a:t>Refine workshop plan at 03SEP2024 802 LMSC telecon—EC Members</a:t>
            </a:r>
          </a:p>
          <a:p>
            <a:pPr marL="914400" lvl="1" indent="-457200">
              <a:buFont typeface="+mj-lt"/>
              <a:buAutoNum type="arabicPeriod"/>
            </a:pPr>
            <a:r>
              <a:rPr lang="en-US" sz="2000" dirty="0"/>
              <a:t>Finalize topics and topic discussion leaders no later than 01OCT2024 802LMSC telecon – EC Members</a:t>
            </a:r>
          </a:p>
          <a:p>
            <a:pPr marL="914400" lvl="1" indent="-457200">
              <a:buFont typeface="+mj-lt"/>
              <a:buAutoNum type="arabicPeriod"/>
            </a:pPr>
            <a:r>
              <a:rPr lang="en-US" sz="2000" dirty="0"/>
              <a:t>Topic discussion leaders prepare and present materials at 16NOV2024 Workshop – EC Members</a:t>
            </a:r>
          </a:p>
          <a:p>
            <a:pPr marL="914400" lvl="1" indent="-457200">
              <a:buFont typeface="+mj-lt"/>
              <a:buAutoNum type="arabicPeriod"/>
            </a:pPr>
            <a:r>
              <a:rPr lang="en-US" sz="2000" dirty="0"/>
              <a:t>Prepare Action Item register, assignees to follow up as agreed.</a:t>
            </a:r>
          </a:p>
        </p:txBody>
      </p:sp>
      <p:sp>
        <p:nvSpPr>
          <p:cNvPr id="4" name="Footer Placeholder 3">
            <a:extLst>
              <a:ext uri="{FF2B5EF4-FFF2-40B4-BE49-F238E27FC236}">
                <a16:creationId xmlns:a16="http://schemas.microsoft.com/office/drawing/2014/main" id="{798C5DDF-0061-D211-01C0-F8D69213724B}"/>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180787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6BEC-A397-7E3D-C525-79776A25860B}"/>
              </a:ext>
            </a:extLst>
          </p:cNvPr>
          <p:cNvSpPr>
            <a:spLocks noGrp="1"/>
          </p:cNvSpPr>
          <p:nvPr>
            <p:ph type="title"/>
          </p:nvPr>
        </p:nvSpPr>
        <p:spPr/>
        <p:txBody>
          <a:bodyPr/>
          <a:lstStyle/>
          <a:p>
            <a:r>
              <a:rPr lang="en-US" dirty="0"/>
              <a:t>Previous Workshops</a:t>
            </a:r>
          </a:p>
        </p:txBody>
      </p:sp>
      <p:sp>
        <p:nvSpPr>
          <p:cNvPr id="4" name="Content Placeholder 3">
            <a:extLst>
              <a:ext uri="{FF2B5EF4-FFF2-40B4-BE49-F238E27FC236}">
                <a16:creationId xmlns:a16="http://schemas.microsoft.com/office/drawing/2014/main" id="{D2445229-9C84-3924-4441-F0427482AC96}"/>
              </a:ext>
            </a:extLst>
          </p:cNvPr>
          <p:cNvSpPr>
            <a:spLocks noGrp="1"/>
          </p:cNvSpPr>
          <p:nvPr>
            <p:ph sz="half" idx="1"/>
          </p:nvPr>
        </p:nvSpPr>
        <p:spPr/>
        <p:txBody>
          <a:bodyPr>
            <a:normAutofit/>
          </a:bodyPr>
          <a:lstStyle/>
          <a:p>
            <a:r>
              <a:rPr lang="en-US" dirty="0"/>
              <a:t>19/20JUL2009, San Francisco, Thompson/</a:t>
            </a:r>
            <a:r>
              <a:rPr lang="en-US" dirty="0" err="1"/>
              <a:t>Gilb</a:t>
            </a:r>
            <a:r>
              <a:rPr lang="en-US" dirty="0"/>
              <a:t> </a:t>
            </a:r>
          </a:p>
          <a:p>
            <a:r>
              <a:rPr lang="en-US" dirty="0"/>
              <a:t>12MAR2011, Singapore,</a:t>
            </a:r>
            <a:br>
              <a:rPr lang="en-US" dirty="0"/>
            </a:br>
            <a:r>
              <a:rPr lang="en-US" dirty="0"/>
              <a:t>IEEE 802 Overview, Nikolich</a:t>
            </a:r>
          </a:p>
          <a:p>
            <a:r>
              <a:rPr lang="en-US" dirty="0"/>
              <a:t>12/13NOV2011, Atlanta</a:t>
            </a:r>
            <a:br>
              <a:rPr lang="en-US" dirty="0"/>
            </a:br>
            <a:r>
              <a:rPr lang="en-US" dirty="0"/>
              <a:t>Kramer/</a:t>
            </a:r>
            <a:r>
              <a:rPr lang="en-US" dirty="0" err="1"/>
              <a:t>Rosdahl</a:t>
            </a:r>
            <a:endParaRPr lang="en-US" dirty="0"/>
          </a:p>
          <a:p>
            <a:r>
              <a:rPr lang="en-US" dirty="0"/>
              <a:t>17NOV2021, San Antonio</a:t>
            </a:r>
            <a:br>
              <a:rPr lang="en-US" dirty="0"/>
            </a:br>
            <a:r>
              <a:rPr lang="en-US" dirty="0"/>
              <a:t>Marks/</a:t>
            </a:r>
            <a:r>
              <a:rPr lang="en-US" dirty="0" err="1"/>
              <a:t>Shellhammer</a:t>
            </a:r>
            <a:br>
              <a:rPr lang="en-US" dirty="0"/>
            </a:br>
            <a:br>
              <a:rPr lang="en-US" dirty="0"/>
            </a:br>
            <a:endParaRPr lang="en-US" dirty="0"/>
          </a:p>
        </p:txBody>
      </p:sp>
      <p:sp>
        <p:nvSpPr>
          <p:cNvPr id="5" name="Content Placeholder 4">
            <a:extLst>
              <a:ext uri="{FF2B5EF4-FFF2-40B4-BE49-F238E27FC236}">
                <a16:creationId xmlns:a16="http://schemas.microsoft.com/office/drawing/2014/main" id="{C1087E82-A8CD-5ABA-42E5-1CB345E52171}"/>
              </a:ext>
            </a:extLst>
          </p:cNvPr>
          <p:cNvSpPr>
            <a:spLocks noGrp="1"/>
          </p:cNvSpPr>
          <p:nvPr>
            <p:ph sz="half" idx="2"/>
          </p:nvPr>
        </p:nvSpPr>
        <p:spPr/>
        <p:txBody>
          <a:bodyPr>
            <a:normAutofit/>
          </a:bodyPr>
          <a:lstStyle/>
          <a:p>
            <a:r>
              <a:rPr lang="en-US" dirty="0"/>
              <a:t>16NOV2013, Dallas</a:t>
            </a:r>
            <a:br>
              <a:rPr lang="en-US" dirty="0"/>
            </a:br>
            <a:r>
              <a:rPr lang="en-US" dirty="0"/>
              <a:t>Stephens/Stephens</a:t>
            </a:r>
          </a:p>
          <a:p>
            <a:r>
              <a:rPr lang="en-US" dirty="0"/>
              <a:t>18JUL2018, San Diego</a:t>
            </a:r>
            <a:br>
              <a:rPr lang="en-US" dirty="0"/>
            </a:br>
            <a:r>
              <a:rPr lang="en-US" dirty="0" err="1"/>
              <a:t>Gilb</a:t>
            </a:r>
            <a:r>
              <a:rPr lang="en-US" dirty="0"/>
              <a:t>/</a:t>
            </a:r>
            <a:r>
              <a:rPr lang="en-US" dirty="0" err="1"/>
              <a:t>D’Ambrosia</a:t>
            </a:r>
            <a:endParaRPr lang="en-US" dirty="0"/>
          </a:p>
          <a:p>
            <a:r>
              <a:rPr lang="en-US" dirty="0"/>
              <a:t>16JUL2022, Montreal</a:t>
            </a:r>
            <a:br>
              <a:rPr lang="en-US" dirty="0"/>
            </a:br>
            <a:r>
              <a:rPr lang="en-US" dirty="0"/>
              <a:t>Zimmerman/Rolfe</a:t>
            </a:r>
            <a:br>
              <a:rPr lang="en-US" dirty="0"/>
            </a:br>
            <a:endParaRPr lang="en-US" dirty="0"/>
          </a:p>
        </p:txBody>
      </p:sp>
      <p:sp>
        <p:nvSpPr>
          <p:cNvPr id="8" name="Footer Placeholder 7">
            <a:extLst>
              <a:ext uri="{FF2B5EF4-FFF2-40B4-BE49-F238E27FC236}">
                <a16:creationId xmlns:a16="http://schemas.microsoft.com/office/drawing/2014/main" id="{79DD1349-381E-B068-9EEE-F09F6D9E5543}"/>
              </a:ext>
            </a:extLst>
          </p:cNvPr>
          <p:cNvSpPr>
            <a:spLocks noGrp="1"/>
          </p:cNvSpPr>
          <p:nvPr>
            <p:ph type="ftr" sz="quarter" idx="11"/>
          </p:nvPr>
        </p:nvSpPr>
        <p:spPr/>
        <p:txBody>
          <a:bodyPr/>
          <a:lstStyle/>
          <a:p>
            <a:r>
              <a:rPr lang="en-US"/>
              <a:t>DCN ec-24-0180-01-00EC</a:t>
            </a:r>
          </a:p>
        </p:txBody>
      </p:sp>
    </p:spTree>
    <p:extLst>
      <p:ext uri="{BB962C8B-B14F-4D97-AF65-F5344CB8AC3E}">
        <p14:creationId xmlns:p14="http://schemas.microsoft.com/office/powerpoint/2010/main" val="4079140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545</TotalTime>
  <Words>2888</Words>
  <Application>Microsoft Office PowerPoint</Application>
  <PresentationFormat>Widescreen</PresentationFormat>
  <Paragraphs>272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Arial</vt:lpstr>
      <vt:lpstr>Calibri</vt:lpstr>
      <vt:lpstr>Times New Roman</vt:lpstr>
      <vt:lpstr>Office Theme</vt:lpstr>
      <vt:lpstr>IEEE 802 LMSC  NOV 2024 Workshop Planning</vt:lpstr>
      <vt:lpstr>Agenda/Notes</vt:lpstr>
      <vt:lpstr>Logistics</vt:lpstr>
      <vt:lpstr>Short term (under 2 year) topics</vt:lpstr>
      <vt:lpstr>Long term (greater than 2 year) topics</vt:lpstr>
      <vt:lpstr>Long term (greater than 2 year) topics</vt:lpstr>
      <vt:lpstr>Long term (greater than 2 year) topics</vt:lpstr>
      <vt:lpstr>Next Steps</vt:lpstr>
      <vt:lpstr>Previous Workshops</vt:lpstr>
      <vt:lpstr>16JUL2022, Montreal, Zimmerman/Rolf https://mentor.ieee.org/802-ec/dcn/22/ec-22-0095-01-00EC-802-workshop-2022-planning-update.pdf</vt:lpstr>
      <vt:lpstr>18JUL2018, San Diego, Gilb/D’Ambrosia https://mentor.ieee.org/802-ec/dcn/18/ec-18-0071-03-00EC-2018-leadership-conference-agenda.xlsx</vt:lpstr>
      <vt:lpstr>16NOV2013, Dallas, Stephens/Stephens https://mentor.ieee.org/802-ec/dcn/13/ec-13-0064-02-00EC-agenda-for-nov-2013-ec-workshop.xls</vt:lpstr>
      <vt:lpstr>17NOV2012, San Antonio, Marks/Shellhammer</vt:lpstr>
      <vt:lpstr>12/13NOV2011, Atlanta, Kraemer/Rosdahl</vt:lpstr>
      <vt:lpstr>12MAR2011, Singapore, Nikolich, 802 Overview</vt:lpstr>
      <vt:lpstr>July 2009, San Francisco, Thompson and Gilb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52</cp:revision>
  <cp:lastPrinted>2024-07-18T15:54:14Z</cp:lastPrinted>
  <dcterms:created xsi:type="dcterms:W3CDTF">2024-07-18T13:24:44Z</dcterms:created>
  <dcterms:modified xsi:type="dcterms:W3CDTF">2024-07-19T18:19:40Z</dcterms:modified>
</cp:coreProperties>
</file>