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handoutMasterIdLst>
    <p:handoutMasterId r:id="rId24"/>
  </p:handoutMasterIdLst>
  <p:sldIdLst>
    <p:sldId id="256" r:id="rId2"/>
    <p:sldId id="257" r:id="rId3"/>
    <p:sldId id="266" r:id="rId4"/>
    <p:sldId id="381" r:id="rId5"/>
    <p:sldId id="382" r:id="rId6"/>
    <p:sldId id="383" r:id="rId7"/>
    <p:sldId id="386" r:id="rId8"/>
    <p:sldId id="385" r:id="rId9"/>
    <p:sldId id="405" r:id="rId10"/>
    <p:sldId id="384" r:id="rId11"/>
    <p:sldId id="415" r:id="rId12"/>
    <p:sldId id="407" r:id="rId13"/>
    <p:sldId id="408" r:id="rId14"/>
    <p:sldId id="409" r:id="rId15"/>
    <p:sldId id="410" r:id="rId16"/>
    <p:sldId id="411" r:id="rId17"/>
    <p:sldId id="412" r:id="rId18"/>
    <p:sldId id="413" r:id="rId19"/>
    <p:sldId id="414" r:id="rId20"/>
    <p:sldId id="264" r:id="rId21"/>
    <p:sldId id="406" r:id="rId2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4C1970-1E5F-4AEC-8B04-635674D38B1D}" v="14" dt="2024-07-14T17:00:51.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4" autoAdjust="0"/>
    <p:restoredTop sz="94660"/>
  </p:normalViewPr>
  <p:slideViewPr>
    <p:cSldViewPr>
      <p:cViewPr varScale="1">
        <p:scale>
          <a:sx n="86" d="100"/>
          <a:sy n="86" d="100"/>
        </p:scale>
        <p:origin x="114" y="564"/>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802.11-24/0158r0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July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802.11-24/0158r0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July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802.11-24/0158r0</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802.11-24/0158r0</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802.11-24/0158r0</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802.11-24/0158r0</a:t>
            </a:r>
          </a:p>
        </p:txBody>
      </p:sp>
      <p:sp>
        <p:nvSpPr>
          <p:cNvPr id="5" name="Date Placeholder 4"/>
          <p:cNvSpPr>
            <a:spLocks noGrp="1"/>
          </p:cNvSpPr>
          <p:nvPr>
            <p:ph type="dt"/>
          </p:nvPr>
        </p:nvSpPr>
        <p:spPr/>
        <p:txBody>
          <a:bodyPr/>
          <a:lstStyle/>
          <a:p>
            <a:r>
              <a:rPr lang="en-US"/>
              <a:t>July 2024</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802.11-24/0158r0</a:t>
            </a:r>
          </a:p>
        </p:txBody>
      </p:sp>
      <p:sp>
        <p:nvSpPr>
          <p:cNvPr id="5" name="Rectangle 3"/>
          <p:cNvSpPr>
            <a:spLocks noGrp="1" noChangeArrowheads="1"/>
          </p:cNvSpPr>
          <p:nvPr>
            <p:ph type="dt"/>
          </p:nvPr>
        </p:nvSpPr>
        <p:spPr>
          <a:ln/>
        </p:spPr>
        <p:txBody>
          <a:bodyPr/>
          <a:lstStyle/>
          <a:p>
            <a:r>
              <a:rPr lang="en-US"/>
              <a:t>July 2024</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20</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July 2024</a:t>
            </a:r>
            <a:endParaRPr lang="en-GB" dirty="0"/>
          </a:p>
        </p:txBody>
      </p:sp>
      <p:sp>
        <p:nvSpPr>
          <p:cNvPr id="5" name="Footer Placeholder 4"/>
          <p:cNvSpPr>
            <a:spLocks noGrp="1"/>
          </p:cNvSpPr>
          <p:nvPr>
            <p:ph type="ftr" idx="11"/>
          </p:nvPr>
        </p:nvSpPr>
        <p:spPr/>
        <p:txBody>
          <a:bodyPr/>
          <a:lstStyle>
            <a:lvl1pPr>
              <a:defRPr/>
            </a:lvl1pPr>
          </a:lstStyle>
          <a:p>
            <a:r>
              <a:rPr lang="en-GB"/>
              <a:t>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Jon Rosdahl, Qualcomm</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July 2024</a:t>
            </a:r>
            <a:endParaRPr lang="en-GB"/>
          </a:p>
        </p:txBody>
      </p:sp>
      <p:sp>
        <p:nvSpPr>
          <p:cNvPr id="5" name="Footer Placeholder 4"/>
          <p:cNvSpPr>
            <a:spLocks noGrp="1"/>
          </p:cNvSpPr>
          <p:nvPr>
            <p:ph type="ftr" idx="11"/>
          </p:nvPr>
        </p:nvSpPr>
        <p:spPr/>
        <p:txBody>
          <a:bodyPr/>
          <a:lstStyle>
            <a:lvl1pPr>
              <a:defRPr/>
            </a:lvl1pPr>
          </a:lstStyle>
          <a:p>
            <a:r>
              <a:rPr lang="en-GB"/>
              <a:t>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July 2024</a:t>
            </a:r>
            <a:endParaRPr lang="en-GB"/>
          </a:p>
        </p:txBody>
      </p:sp>
      <p:sp>
        <p:nvSpPr>
          <p:cNvPr id="6" name="Footer Placeholder 5"/>
          <p:cNvSpPr>
            <a:spLocks noGrp="1"/>
          </p:cNvSpPr>
          <p:nvPr>
            <p:ph type="ftr" idx="11"/>
          </p:nvPr>
        </p:nvSpPr>
        <p:spPr/>
        <p:txBody>
          <a:bodyPr/>
          <a:lstStyle>
            <a:lvl1pPr>
              <a:defRPr/>
            </a:lvl1pPr>
          </a:lstStyle>
          <a:p>
            <a:r>
              <a:rPr lang="en-GB"/>
              <a:t>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July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July 2024</a:t>
            </a:r>
            <a:endParaRPr lang="en-GB"/>
          </a:p>
        </p:txBody>
      </p:sp>
      <p:sp>
        <p:nvSpPr>
          <p:cNvPr id="4" name="Footer Placeholder 3"/>
          <p:cNvSpPr>
            <a:spLocks noGrp="1"/>
          </p:cNvSpPr>
          <p:nvPr>
            <p:ph type="ftr" idx="11"/>
          </p:nvPr>
        </p:nvSpPr>
        <p:spPr/>
        <p:txBody>
          <a:bodyPr/>
          <a:lstStyle>
            <a:lvl1pPr>
              <a:defRPr/>
            </a:lvl1pPr>
          </a:lstStyle>
          <a:p>
            <a:r>
              <a:rPr lang="en-GB"/>
              <a:t>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July 2024</a:t>
            </a:r>
            <a:endParaRPr lang="en-GB"/>
          </a:p>
        </p:txBody>
      </p:sp>
      <p:sp>
        <p:nvSpPr>
          <p:cNvPr id="3" name="Footer Placeholder 2"/>
          <p:cNvSpPr>
            <a:spLocks noGrp="1"/>
          </p:cNvSpPr>
          <p:nvPr>
            <p:ph type="ftr" idx="11"/>
          </p:nvPr>
        </p:nvSpPr>
        <p:spPr/>
        <p:txBody>
          <a:bodyPr/>
          <a:lstStyle>
            <a:lvl1pPr>
              <a:defRPr/>
            </a:lvl1pPr>
          </a:lstStyle>
          <a:p>
            <a:r>
              <a:rPr lang="en-GB"/>
              <a:t>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2024</a:t>
            </a:r>
            <a:endParaRPr lang="en-GB"/>
          </a:p>
        </p:txBody>
      </p:sp>
      <p:sp>
        <p:nvSpPr>
          <p:cNvPr id="5" name="Footer Placeholder 4"/>
          <p:cNvSpPr>
            <a:spLocks noGrp="1"/>
          </p:cNvSpPr>
          <p:nvPr>
            <p:ph type="ftr" idx="11"/>
          </p:nvPr>
        </p:nvSpPr>
        <p:spPr/>
        <p:txBody>
          <a:bodyPr/>
          <a:lstStyle>
            <a:lvl1pPr>
              <a:defRPr/>
            </a:lvl1pPr>
          </a:lstStyle>
          <a:p>
            <a:r>
              <a:rPr lang="en-GB"/>
              <a:t>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2024</a:t>
            </a:r>
            <a:endParaRPr lang="en-GB"/>
          </a:p>
        </p:txBody>
      </p:sp>
      <p:sp>
        <p:nvSpPr>
          <p:cNvPr id="5" name="Footer Placeholder 4"/>
          <p:cNvSpPr>
            <a:spLocks noGrp="1"/>
          </p:cNvSpPr>
          <p:nvPr>
            <p:ph type="ftr" idx="11"/>
          </p:nvPr>
        </p:nvSpPr>
        <p:spPr/>
        <p:txBody>
          <a:bodyPr/>
          <a:lstStyle>
            <a:lvl1pPr>
              <a:defRPr/>
            </a:lvl1pPr>
          </a:lstStyle>
          <a:p>
            <a:r>
              <a:rPr lang="en-GB"/>
              <a:t>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802.11-24/0158r0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blog.slido.com/introducing-slido-in-webex/" TargetMode="External"/><Relationship Id="rId2" Type="http://schemas.openxmlformats.org/officeDocument/2006/relationships/hyperlink" Target="https://help.webex.com/en-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ieeesa.webex.com/ieeesa/j.php?MTID=m7185a6357be89fcefe524cf9184c7f5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7" y="673372"/>
            <a:ext cx="10363200" cy="99377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2024-July-802-mixed-mode-Plenary-Session-av-training-Montreal</a:t>
            </a:r>
          </a:p>
        </p:txBody>
      </p:sp>
      <p:sp>
        <p:nvSpPr>
          <p:cNvPr id="3074" name="Rectangle 2"/>
          <p:cNvSpPr>
            <a:spLocks noGrp="1" noChangeArrowheads="1"/>
          </p:cNvSpPr>
          <p:nvPr>
            <p:ph type="subTitle" idx="1"/>
          </p:nvPr>
        </p:nvSpPr>
        <p:spPr>
          <a:xfrm>
            <a:off x="3581399" y="1687241"/>
            <a:ext cx="5029201"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YYYY-MM-DD</a:t>
            </a:r>
          </a:p>
        </p:txBody>
      </p:sp>
      <p:sp>
        <p:nvSpPr>
          <p:cNvPr id="6" name="Date Placeholder 3"/>
          <p:cNvSpPr>
            <a:spLocks noGrp="1"/>
          </p:cNvSpPr>
          <p:nvPr>
            <p:ph type="dt" idx="10"/>
          </p:nvPr>
        </p:nvSpPr>
        <p:spPr/>
        <p:txBody>
          <a:bodyPr/>
          <a:lstStyle/>
          <a:p>
            <a:r>
              <a:rPr lang="en-US"/>
              <a:t>July 2024</a:t>
            </a:r>
            <a:endParaRPr lang="en-GB" dirty="0"/>
          </a:p>
        </p:txBody>
      </p:sp>
      <p:sp>
        <p:nvSpPr>
          <p:cNvPr id="7" name="Footer Placeholder 4"/>
          <p:cNvSpPr>
            <a:spLocks noGrp="1"/>
          </p:cNvSpPr>
          <p:nvPr>
            <p:ph type="ftr" idx="11"/>
          </p:nvPr>
        </p:nvSpPr>
        <p:spPr/>
        <p:txBody>
          <a:bodyPr/>
          <a:lstStyle/>
          <a:p>
            <a:r>
              <a:rPr lang="en-GB"/>
              <a:t>Jon Rosdahl, Qualcomm</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1726900105"/>
              </p:ext>
            </p:extLst>
          </p:nvPr>
        </p:nvGraphicFramePr>
        <p:xfrm>
          <a:off x="996950" y="2420938"/>
          <a:ext cx="10245725" cy="2493962"/>
        </p:xfrm>
        <a:graphic>
          <a:graphicData uri="http://schemas.openxmlformats.org/presentationml/2006/ole">
            <mc:AlternateContent xmlns:mc="http://schemas.openxmlformats.org/markup-compatibility/2006">
              <mc:Choice xmlns:v="urn:schemas-microsoft-com:vml" Requires="v">
                <p:oleObj name="Document" r:id="rId3" imgW="10442994" imgH="2544564" progId="Word.Document.8">
                  <p:embed/>
                </p:oleObj>
              </mc:Choice>
              <mc:Fallback>
                <p:oleObj name="Document" r:id="rId3" imgW="10442994" imgH="2544564" progId="Word.Document.8">
                  <p:embed/>
                  <p:pic>
                    <p:nvPicPr>
                      <p:cNvPr id="0" name="Picture 3"/>
                      <p:cNvPicPr>
                        <a:picLocks noChangeAspect="1" noChangeArrowheads="1"/>
                      </p:cNvPicPr>
                      <p:nvPr/>
                    </p:nvPicPr>
                    <p:blipFill>
                      <a:blip r:embed="rId4"/>
                      <a:srcRect/>
                      <a:stretch>
                        <a:fillRect/>
                      </a:stretch>
                    </p:blipFill>
                    <p:spPr bwMode="auto">
                      <a:xfrm>
                        <a:off x="996950" y="2420938"/>
                        <a:ext cx="10245725" cy="2493962"/>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761999"/>
          </a:xfrm>
        </p:spPr>
        <p:txBody>
          <a:bodyPr/>
          <a:lstStyle/>
          <a:p>
            <a:r>
              <a:rPr lang="en-US"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27176"/>
            <a:ext cx="10361084" cy="4873624"/>
          </a:xfrm>
        </p:spPr>
        <p:txBody>
          <a:bodyPr/>
          <a:lstStyle/>
          <a:p>
            <a:pPr marL="457200" indent="-457200">
              <a:buAutoNum type="arabicPeriod"/>
            </a:pPr>
            <a:r>
              <a:rPr lang="en-US" sz="2000" dirty="0"/>
              <a:t>One central laptop/computer per meeting connects at head table.</a:t>
            </a:r>
          </a:p>
          <a:p>
            <a:pPr marL="457200" indent="-457200">
              <a:buAutoNum type="arabicPeriod"/>
            </a:pPr>
            <a:r>
              <a:rPr lang="en-US" sz="2000" dirty="0"/>
              <a:t>Local speakers queue/speak only at a microphone when called on.</a:t>
            </a:r>
          </a:p>
          <a:p>
            <a:pPr marL="457200" indent="-457200">
              <a:buAutoNum type="arabicPeriod"/>
            </a:pPr>
            <a:r>
              <a:rPr lang="en-US" sz="2000" dirty="0"/>
              <a:t>Remote speakers request to speak via chat window and only speak when called on.</a:t>
            </a:r>
          </a:p>
          <a:p>
            <a:pPr marL="457200" indent="-457200">
              <a:buAutoNum type="arabicPeriod"/>
            </a:pPr>
            <a:r>
              <a:rPr lang="en-US" sz="2000" dirty="0"/>
              <a:t>Presenters share the presentation via conferencing tool or have chair (central laptop) present for them.</a:t>
            </a:r>
          </a:p>
          <a:p>
            <a:pPr marL="457200" indent="-457200">
              <a:buAutoNum type="arabicPeriod"/>
            </a:pPr>
            <a:r>
              <a:rPr lang="en-US" sz="2000" dirty="0"/>
              <a:t>Local attendees when logged into WebEx </a:t>
            </a:r>
            <a:r>
              <a:rPr lang="en-US" sz="2000" dirty="0">
                <a:solidFill>
                  <a:srgbClr val="FF0000"/>
                </a:solidFill>
              </a:rPr>
              <a:t>SHALL</a:t>
            </a:r>
            <a:r>
              <a:rPr lang="en-US" sz="2000" dirty="0"/>
              <a:t> </a:t>
            </a:r>
            <a:r>
              <a:rPr lang="en-US" sz="2000" dirty="0">
                <a:solidFill>
                  <a:srgbClr val="C00000"/>
                </a:solidFill>
              </a:rPr>
              <a:t>NOT connect Audio.</a:t>
            </a:r>
          </a:p>
          <a:p>
            <a:pPr marL="457200" indent="-457200">
              <a:buAutoNum type="arabicPeriod"/>
            </a:pPr>
            <a:r>
              <a:rPr lang="en-US" sz="2000" dirty="0">
                <a:solidFill>
                  <a:schemeClr val="tx1"/>
                </a:solidFill>
              </a:rPr>
              <a:t>When Starting a meeting the host should do the following:</a:t>
            </a:r>
          </a:p>
          <a:p>
            <a:pPr marL="857250" lvl="1" indent="-457200">
              <a:buAutoNum type="arabicPeriod"/>
            </a:pPr>
            <a:r>
              <a:rPr lang="en-US" sz="1800" dirty="0">
                <a:solidFill>
                  <a:schemeClr val="tx1"/>
                </a:solidFill>
              </a:rPr>
              <a:t>Select “Meeting” -&gt; “Meeting Options” -&gt; [Disable] “Allow Participant to turn on Video”</a:t>
            </a:r>
          </a:p>
          <a:p>
            <a:pPr marL="857250" lvl="1" indent="-457200">
              <a:buAutoNum type="arabicPeriod"/>
            </a:pPr>
            <a:r>
              <a:rPr lang="en-US" sz="1800" dirty="0">
                <a:solidFill>
                  <a:schemeClr val="tx1"/>
                </a:solidFill>
              </a:rPr>
              <a:t>Select “Participant” -&gt; [Enable] “Mute on Entry”.</a:t>
            </a:r>
          </a:p>
          <a:p>
            <a:pPr marL="457200" indent="-457200">
              <a:buAutoNum type="arabicPeriod"/>
            </a:pPr>
            <a:r>
              <a:rPr lang="en-US" sz="2000" dirty="0">
                <a:solidFill>
                  <a:schemeClr val="tx1"/>
                </a:solidFill>
              </a:rPr>
              <a:t>For those Remote Attendees connecting to Webex, Configure Webex Audio to use “Music Mode”.</a:t>
            </a:r>
          </a:p>
          <a:p>
            <a:pPr marL="457200" indent="-457200">
              <a:buAutoNum type="arabicPeriod"/>
            </a:pPr>
            <a:r>
              <a:rPr lang="en-US" sz="2000" dirty="0">
                <a:solidFill>
                  <a:schemeClr val="tx1"/>
                </a:solidFill>
              </a:rPr>
              <a:t>Treat All Microphones as hot and live – Conversations in a room may be heard online.</a:t>
            </a:r>
          </a:p>
        </p:txBody>
      </p:sp>
      <p:sp>
        <p:nvSpPr>
          <p:cNvPr id="4" name="Date Placeholder 3">
            <a:extLst>
              <a:ext uri="{FF2B5EF4-FFF2-40B4-BE49-F238E27FC236}">
                <a16:creationId xmlns:a16="http://schemas.microsoft.com/office/drawing/2014/main" id="{D64C93E5-491D-832F-1C4E-C8483E1BB47B}"/>
              </a:ext>
            </a:extLst>
          </p:cNvPr>
          <p:cNvSpPr>
            <a:spLocks noGrp="1"/>
          </p:cNvSpPr>
          <p:nvPr>
            <p:ph type="dt" idx="10"/>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US"/>
              <a:t>May 2024</a:t>
            </a:r>
            <a:endParaRPr lang="en-GB" dirty="0"/>
          </a:p>
        </p:txBody>
      </p:sp>
      <p:sp>
        <p:nvSpPr>
          <p:cNvPr id="5" name="Footer Placeholder 4">
            <a:extLst>
              <a:ext uri="{FF2B5EF4-FFF2-40B4-BE49-F238E27FC236}">
                <a16:creationId xmlns:a16="http://schemas.microsoft.com/office/drawing/2014/main" id="{0C57813D-FE5D-7B78-52EB-B3CF7E3513C4}"/>
              </a:ext>
            </a:extLst>
          </p:cNvPr>
          <p:cNvSpPr>
            <a:spLocks noGrp="1"/>
          </p:cNvSpPr>
          <p:nvPr>
            <p:ph type="ftr" idx="11"/>
          </p:nvPr>
        </p:nvSpPr>
        <p:spPr bwMode="auto">
          <a:xfrm>
            <a:off x="7162800" y="6548157"/>
            <a:ext cx="4246033" cy="15744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Jon Rosdahl, Qualcomm</a:t>
            </a:r>
            <a:endParaRPr lang="en-GB" dirty="0"/>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360674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2479-1F03-EF2B-2540-9A4DA8E4E347}"/>
              </a:ext>
            </a:extLst>
          </p:cNvPr>
          <p:cNvSpPr>
            <a:spLocks noGrp="1"/>
          </p:cNvSpPr>
          <p:nvPr>
            <p:ph type="title"/>
          </p:nvPr>
        </p:nvSpPr>
        <p:spPr/>
        <p:txBody>
          <a:bodyPr/>
          <a:lstStyle/>
          <a:p>
            <a:r>
              <a:rPr lang="en-US" dirty="0"/>
              <a:t>Webex Helps</a:t>
            </a:r>
          </a:p>
        </p:txBody>
      </p:sp>
      <p:sp>
        <p:nvSpPr>
          <p:cNvPr id="3" name="Content Placeholder 2">
            <a:extLst>
              <a:ext uri="{FF2B5EF4-FFF2-40B4-BE49-F238E27FC236}">
                <a16:creationId xmlns:a16="http://schemas.microsoft.com/office/drawing/2014/main" id="{70BD39F0-9C7B-4A8D-3A60-09DB3C48E74E}"/>
              </a:ext>
            </a:extLst>
          </p:cNvPr>
          <p:cNvSpPr>
            <a:spLocks noGrp="1"/>
          </p:cNvSpPr>
          <p:nvPr>
            <p:ph idx="1"/>
          </p:nvPr>
        </p:nvSpPr>
        <p:spPr/>
        <p:txBody>
          <a:bodyPr/>
          <a:lstStyle/>
          <a:p>
            <a:r>
              <a:rPr lang="en-US" dirty="0"/>
              <a:t>Cisco has setup a website with lots of information: </a:t>
            </a:r>
          </a:p>
          <a:p>
            <a:r>
              <a:rPr lang="en-US" dirty="0">
                <a:solidFill>
                  <a:schemeClr val="accent6"/>
                </a:solidFill>
                <a:hlinkClick r:id="rId2">
                  <a:extLst>
                    <a:ext uri="{A12FA001-AC4F-418D-AE19-62706E023703}">
                      <ahyp:hlinkClr xmlns:ahyp="http://schemas.microsoft.com/office/drawing/2018/hyperlinkcolor" val="tx"/>
                    </a:ext>
                  </a:extLst>
                </a:hlinkClick>
              </a:rPr>
              <a:t>https://help.webex.com/en-us</a:t>
            </a:r>
            <a:r>
              <a:rPr lang="en-US" dirty="0">
                <a:solidFill>
                  <a:schemeClr val="accent6"/>
                </a:solidFill>
              </a:rPr>
              <a:t> </a:t>
            </a:r>
          </a:p>
          <a:p>
            <a:endParaRPr lang="en-US" dirty="0">
              <a:solidFill>
                <a:schemeClr val="accent6"/>
              </a:solidFill>
            </a:endParaRPr>
          </a:p>
          <a:p>
            <a:r>
              <a:rPr lang="en-US" dirty="0" err="1">
                <a:solidFill>
                  <a:schemeClr val="tx1"/>
                </a:solidFill>
              </a:rPr>
              <a:t>Slido</a:t>
            </a:r>
            <a:r>
              <a:rPr lang="en-US" dirty="0">
                <a:solidFill>
                  <a:schemeClr val="tx1"/>
                </a:solidFill>
              </a:rPr>
              <a:t>-Webex Integration tutorial: </a:t>
            </a:r>
          </a:p>
          <a:p>
            <a:r>
              <a:rPr lang="en-US" dirty="0">
                <a:solidFill>
                  <a:schemeClr val="accent6"/>
                </a:solidFill>
                <a:hlinkClick r:id="rId3">
                  <a:extLst>
                    <a:ext uri="{A12FA001-AC4F-418D-AE19-62706E023703}">
                      <ahyp:hlinkClr xmlns:ahyp="http://schemas.microsoft.com/office/drawing/2018/hyperlinkcolor" val="tx"/>
                    </a:ext>
                  </a:extLst>
                </a:hlinkClick>
              </a:rPr>
              <a:t>https://blog.slido.com/introducing-slido-in-webex/</a:t>
            </a:r>
            <a:r>
              <a:rPr lang="en-US" dirty="0">
                <a:solidFill>
                  <a:schemeClr val="accent6"/>
                </a:solidFill>
              </a:rPr>
              <a:t> </a:t>
            </a:r>
          </a:p>
          <a:p>
            <a:endParaRPr lang="en-US" dirty="0">
              <a:solidFill>
                <a:srgbClr val="00B050"/>
              </a:solidFill>
            </a:endParaRPr>
          </a:p>
          <a:p>
            <a:r>
              <a:rPr lang="en-US" dirty="0">
                <a:solidFill>
                  <a:srgbClr val="00B050"/>
                </a:solidFill>
              </a:rPr>
              <a:t>Please Note: Your mileage may vary, Batteries not included, This is my experience.</a:t>
            </a:r>
          </a:p>
          <a:p>
            <a:endParaRPr lang="en-US" dirty="0">
              <a:solidFill>
                <a:srgbClr val="00B050"/>
              </a:solidFill>
            </a:endParaRPr>
          </a:p>
          <a:p>
            <a:endParaRPr lang="en-US" dirty="0">
              <a:solidFill>
                <a:srgbClr val="00B050"/>
              </a:solidFill>
            </a:endParaRPr>
          </a:p>
        </p:txBody>
      </p:sp>
      <p:sp>
        <p:nvSpPr>
          <p:cNvPr id="4" name="Slide Number Placeholder 3">
            <a:extLst>
              <a:ext uri="{FF2B5EF4-FFF2-40B4-BE49-F238E27FC236}">
                <a16:creationId xmlns:a16="http://schemas.microsoft.com/office/drawing/2014/main" id="{4F74F4EE-C870-CF70-3B27-E825D394F583}"/>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E499239D-24F3-7A1F-CE66-FE94041DFFD9}"/>
              </a:ext>
            </a:extLst>
          </p:cNvPr>
          <p:cNvSpPr>
            <a:spLocks noGrp="1"/>
          </p:cNvSpPr>
          <p:nvPr>
            <p:ph type="ftr" idx="14"/>
          </p:nvPr>
        </p:nvSpPr>
        <p:spPr/>
        <p:txBody>
          <a:bodyPr/>
          <a:lstStyle/>
          <a:p>
            <a:r>
              <a:rPr lang="en-GB"/>
              <a:t>Jon Rosdahl, Qualcomm</a:t>
            </a:r>
            <a:endParaRPr lang="en-GB" dirty="0"/>
          </a:p>
        </p:txBody>
      </p:sp>
      <p:sp>
        <p:nvSpPr>
          <p:cNvPr id="6" name="Date Placeholder 5">
            <a:extLst>
              <a:ext uri="{FF2B5EF4-FFF2-40B4-BE49-F238E27FC236}">
                <a16:creationId xmlns:a16="http://schemas.microsoft.com/office/drawing/2014/main" id="{38DD521B-E095-1F48-08F2-C08FCEFF371B}"/>
              </a:ext>
            </a:extLst>
          </p:cNvPr>
          <p:cNvSpPr>
            <a:spLocks noGrp="1"/>
          </p:cNvSpPr>
          <p:nvPr>
            <p:ph type="dt" idx="15"/>
          </p:nvPr>
        </p:nvSpPr>
        <p:spPr/>
        <p:txBody>
          <a:bodyPr/>
          <a:lstStyle/>
          <a:p>
            <a:r>
              <a:rPr lang="en-US"/>
              <a:t>July 2024</a:t>
            </a:r>
            <a:endParaRPr lang="en-GB" dirty="0"/>
          </a:p>
        </p:txBody>
      </p:sp>
    </p:spTree>
    <p:extLst>
      <p:ext uri="{BB962C8B-B14F-4D97-AF65-F5344CB8AC3E}">
        <p14:creationId xmlns:p14="http://schemas.microsoft.com/office/powerpoint/2010/main" val="3902077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4080B579-2DA9-607C-6E84-F4977F3774C9}"/>
              </a:ext>
            </a:extLst>
          </p:cNvPr>
          <p:cNvSpPr>
            <a:spLocks noGrp="1"/>
          </p:cNvSpPr>
          <p:nvPr>
            <p:ph sz="half" idx="1"/>
          </p:nvPr>
        </p:nvSpPr>
        <p:spPr>
          <a:xfrm>
            <a:off x="914401" y="1981201"/>
            <a:ext cx="4571999" cy="4114799"/>
          </a:xfrm>
        </p:spPr>
        <p:txBody>
          <a:bodyPr/>
          <a:lstStyle/>
          <a:p>
            <a:r>
              <a:rPr lang="en-US" dirty="0"/>
              <a:t>When starting </a:t>
            </a:r>
            <a:r>
              <a:rPr lang="en-US" dirty="0" err="1"/>
              <a:t>WebEx</a:t>
            </a:r>
            <a:r>
              <a:rPr lang="en-US" dirty="0"/>
              <a:t>, make sure you can see that it is the account you expect, and that the “Scarlet Solo” is the speaker and microphone selected.</a:t>
            </a:r>
          </a:p>
        </p:txBody>
      </p:sp>
      <p:pic>
        <p:nvPicPr>
          <p:cNvPr id="8" name="Picture 7">
            <a:extLst>
              <a:ext uri="{FF2B5EF4-FFF2-40B4-BE49-F238E27FC236}">
                <a16:creationId xmlns:a16="http://schemas.microsoft.com/office/drawing/2014/main" id="{78C75AAB-2ABD-7090-4DFB-A494D47C9180}"/>
              </a:ext>
            </a:extLst>
          </p:cNvPr>
          <p:cNvPicPr>
            <a:picLocks noChangeAspect="1"/>
          </p:cNvPicPr>
          <p:nvPr/>
        </p:nvPicPr>
        <p:blipFill>
          <a:blip r:embed="rId2"/>
          <a:stretch>
            <a:fillRect/>
          </a:stretch>
        </p:blipFill>
        <p:spPr>
          <a:xfrm>
            <a:off x="5793319" y="687980"/>
            <a:ext cx="5967586" cy="4505526"/>
          </a:xfrm>
          <a:prstGeom prst="rect">
            <a:avLst/>
          </a:prstGeom>
          <a:noFill/>
        </p:spPr>
      </p:pic>
      <p:sp>
        <p:nvSpPr>
          <p:cNvPr id="6" name="Date Placeholder 5">
            <a:extLst>
              <a:ext uri="{FF2B5EF4-FFF2-40B4-BE49-F238E27FC236}">
                <a16:creationId xmlns:a16="http://schemas.microsoft.com/office/drawing/2014/main" id="{223F6673-3A54-5B4F-70FC-BF81BCB89739}"/>
              </a:ext>
            </a:extLst>
          </p:cNvPr>
          <p:cNvSpPr>
            <a:spLocks noGrp="1"/>
          </p:cNvSpPr>
          <p:nvPr>
            <p:ph type="dt" idx="10"/>
          </p:nvPr>
        </p:nvSpPr>
        <p:spPr>
          <a:xfrm>
            <a:off x="929217" y="333375"/>
            <a:ext cx="2499764" cy="273050"/>
          </a:xfrm>
        </p:spPr>
        <p:txBody>
          <a:bodyPr wrap="square" anchor="b">
            <a:normAutofit/>
          </a:bodyPr>
          <a:lstStyle/>
          <a:p>
            <a:pPr>
              <a:lnSpc>
                <a:spcPct val="90000"/>
              </a:lnSpc>
              <a:spcAft>
                <a:spcPts val="600"/>
              </a:spcAft>
            </a:pPr>
            <a:r>
              <a:rPr lang="en-US"/>
              <a:t>July 2024</a:t>
            </a:r>
            <a:endParaRPr lang="en-GB"/>
          </a:p>
        </p:txBody>
      </p:sp>
      <p:sp>
        <p:nvSpPr>
          <p:cNvPr id="5" name="Footer Placeholder 4">
            <a:extLst>
              <a:ext uri="{FF2B5EF4-FFF2-40B4-BE49-F238E27FC236}">
                <a16:creationId xmlns:a16="http://schemas.microsoft.com/office/drawing/2014/main" id="{912C3F57-4DFC-B0CC-8381-2A814493F76A}"/>
              </a:ext>
            </a:extLst>
          </p:cNvPr>
          <p:cNvSpPr>
            <a:spLocks noGrp="1"/>
          </p:cNvSpPr>
          <p:nvPr>
            <p:ph type="ftr" idx="11"/>
          </p:nvPr>
        </p:nvSpPr>
        <p:spPr>
          <a:xfrm>
            <a:off x="7143757" y="6475414"/>
            <a:ext cx="4246027" cy="180975"/>
          </a:xfrm>
        </p:spPr>
        <p:txBody>
          <a:bodyPr wrap="square" anchor="t">
            <a:normAutofit/>
          </a:bodyPr>
          <a:lstStyle/>
          <a:p>
            <a:pPr>
              <a:lnSpc>
                <a:spcPct val="90000"/>
              </a:lnSpc>
              <a:spcAft>
                <a:spcPts val="600"/>
              </a:spcAft>
            </a:pPr>
            <a:r>
              <a:rPr lang="en-GB"/>
              <a:t>Jon Rosdahl, Qualcomm</a:t>
            </a:r>
          </a:p>
        </p:txBody>
      </p:sp>
      <p:sp>
        <p:nvSpPr>
          <p:cNvPr id="4" name="Slide Number Placeholder 3">
            <a:extLst>
              <a:ext uri="{FF2B5EF4-FFF2-40B4-BE49-F238E27FC236}">
                <a16:creationId xmlns:a16="http://schemas.microsoft.com/office/drawing/2014/main" id="{17B1870C-CB2A-9597-13F3-8B0398CEDF4B}"/>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12</a:t>
            </a:fld>
            <a:endParaRPr lang="en-GB"/>
          </a:p>
        </p:txBody>
      </p:sp>
    </p:spTree>
    <p:extLst>
      <p:ext uri="{BB962C8B-B14F-4D97-AF65-F5344CB8AC3E}">
        <p14:creationId xmlns:p14="http://schemas.microsoft.com/office/powerpoint/2010/main" val="2876838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0C9A0-5369-8E54-60CD-BB6B0423D275}"/>
              </a:ext>
            </a:extLst>
          </p:cNvPr>
          <p:cNvSpPr>
            <a:spLocks noGrp="1"/>
          </p:cNvSpPr>
          <p:nvPr>
            <p:ph sz="half" idx="1"/>
          </p:nvPr>
        </p:nvSpPr>
        <p:spPr>
          <a:xfrm>
            <a:off x="925587" y="5782163"/>
            <a:ext cx="10350425" cy="624502"/>
          </a:xfrm>
        </p:spPr>
        <p:txBody>
          <a:bodyPr/>
          <a:lstStyle/>
          <a:p>
            <a:r>
              <a:rPr lang="en-US" dirty="0"/>
              <a:t>On the bottom, you will see 3 dots just below “more options.</a:t>
            </a:r>
          </a:p>
        </p:txBody>
      </p:sp>
      <p:pic>
        <p:nvPicPr>
          <p:cNvPr id="9" name="Content Placeholder 8">
            <a:extLst>
              <a:ext uri="{FF2B5EF4-FFF2-40B4-BE49-F238E27FC236}">
                <a16:creationId xmlns:a16="http://schemas.microsoft.com/office/drawing/2014/main" id="{6836F729-7621-80FB-8230-91EF7DAFFABC}"/>
              </a:ext>
            </a:extLst>
          </p:cNvPr>
          <p:cNvPicPr>
            <a:picLocks noGrp="1" noChangeAspect="1"/>
          </p:cNvPicPr>
          <p:nvPr>
            <p:ph sz="half" idx="2"/>
          </p:nvPr>
        </p:nvPicPr>
        <p:blipFill>
          <a:blip r:embed="rId2"/>
          <a:stretch>
            <a:fillRect/>
          </a:stretch>
        </p:blipFill>
        <p:spPr>
          <a:xfrm>
            <a:off x="2928818" y="763586"/>
            <a:ext cx="8347195" cy="4706326"/>
          </a:xfrm>
        </p:spPr>
      </p:pic>
      <p:sp>
        <p:nvSpPr>
          <p:cNvPr id="5" name="Date Placeholder 4">
            <a:extLst>
              <a:ext uri="{FF2B5EF4-FFF2-40B4-BE49-F238E27FC236}">
                <a16:creationId xmlns:a16="http://schemas.microsoft.com/office/drawing/2014/main" id="{56373724-B5AD-4307-2DB1-515DE3E32A9D}"/>
              </a:ext>
            </a:extLst>
          </p:cNvPr>
          <p:cNvSpPr>
            <a:spLocks noGrp="1"/>
          </p:cNvSpPr>
          <p:nvPr>
            <p:ph type="dt" idx="10"/>
          </p:nvPr>
        </p:nvSpPr>
        <p:spPr/>
        <p:txBody>
          <a:bodyPr/>
          <a:lstStyle/>
          <a:p>
            <a:r>
              <a:rPr lang="en-US"/>
              <a:t>July 2024</a:t>
            </a:r>
            <a:endParaRPr lang="en-GB"/>
          </a:p>
        </p:txBody>
      </p:sp>
      <p:sp>
        <p:nvSpPr>
          <p:cNvPr id="6" name="Footer Placeholder 5">
            <a:extLst>
              <a:ext uri="{FF2B5EF4-FFF2-40B4-BE49-F238E27FC236}">
                <a16:creationId xmlns:a16="http://schemas.microsoft.com/office/drawing/2014/main" id="{8095F9C3-3906-E852-F361-8EE39F55052F}"/>
              </a:ext>
            </a:extLst>
          </p:cNvPr>
          <p:cNvSpPr>
            <a:spLocks noGrp="1"/>
          </p:cNvSpPr>
          <p:nvPr>
            <p:ph type="ftr" idx="11"/>
          </p:nvPr>
        </p:nvSpPr>
        <p:spPr/>
        <p:txBody>
          <a:bodyPr/>
          <a:lstStyle/>
          <a:p>
            <a:r>
              <a:rPr lang="en-GB"/>
              <a:t>Jon Rosdahl, Qualcomm</a:t>
            </a:r>
          </a:p>
        </p:txBody>
      </p:sp>
      <p:sp>
        <p:nvSpPr>
          <p:cNvPr id="7" name="Slide Number Placeholder 6">
            <a:extLst>
              <a:ext uri="{FF2B5EF4-FFF2-40B4-BE49-F238E27FC236}">
                <a16:creationId xmlns:a16="http://schemas.microsoft.com/office/drawing/2014/main" id="{1C21A270-4D24-19B3-6372-B50E82E90139}"/>
              </a:ext>
            </a:extLst>
          </p:cNvPr>
          <p:cNvSpPr>
            <a:spLocks noGrp="1"/>
          </p:cNvSpPr>
          <p:nvPr>
            <p:ph type="sldNum" idx="12"/>
          </p:nvPr>
        </p:nvSpPr>
        <p:spPr/>
        <p:txBody>
          <a:bodyPr/>
          <a:lstStyle/>
          <a:p>
            <a:r>
              <a:rPr lang="en-GB"/>
              <a:t>Slide </a:t>
            </a:r>
            <a:fld id="{1CD163DD-D5E7-41DA-95F2-71530C24F8C3}" type="slidenum">
              <a:rPr lang="en-GB" smtClean="0"/>
              <a:pPr/>
              <a:t>13</a:t>
            </a:fld>
            <a:endParaRPr lang="en-GB"/>
          </a:p>
        </p:txBody>
      </p:sp>
    </p:spTree>
    <p:extLst>
      <p:ext uri="{BB962C8B-B14F-4D97-AF65-F5344CB8AC3E}">
        <p14:creationId xmlns:p14="http://schemas.microsoft.com/office/powerpoint/2010/main" val="2019723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912007-3AE6-EEF6-A208-FC2095ECEB0A}"/>
              </a:ext>
            </a:extLst>
          </p:cNvPr>
          <p:cNvSpPr>
            <a:spLocks noGrp="1"/>
          </p:cNvSpPr>
          <p:nvPr>
            <p:ph sz="half" idx="1"/>
          </p:nvPr>
        </p:nvSpPr>
        <p:spPr>
          <a:xfrm>
            <a:off x="914401" y="1981201"/>
            <a:ext cx="5077884" cy="2895599"/>
          </a:xfrm>
        </p:spPr>
        <p:txBody>
          <a:bodyPr/>
          <a:lstStyle/>
          <a:p>
            <a:r>
              <a:rPr lang="en-US" dirty="0"/>
              <a:t>Select Meeting options</a:t>
            </a:r>
          </a:p>
        </p:txBody>
      </p:sp>
      <p:pic>
        <p:nvPicPr>
          <p:cNvPr id="9" name="Content Placeholder 8">
            <a:extLst>
              <a:ext uri="{FF2B5EF4-FFF2-40B4-BE49-F238E27FC236}">
                <a16:creationId xmlns:a16="http://schemas.microsoft.com/office/drawing/2014/main" id="{4E261BDF-19A9-D542-E534-70527F43078F}"/>
              </a:ext>
            </a:extLst>
          </p:cNvPr>
          <p:cNvPicPr>
            <a:picLocks noGrp="1" noChangeAspect="1"/>
          </p:cNvPicPr>
          <p:nvPr>
            <p:ph sz="half" idx="2"/>
          </p:nvPr>
        </p:nvPicPr>
        <p:blipFill>
          <a:blip r:embed="rId2"/>
          <a:stretch>
            <a:fillRect/>
          </a:stretch>
        </p:blipFill>
        <p:spPr>
          <a:xfrm>
            <a:off x="7010400" y="782362"/>
            <a:ext cx="2971800" cy="5606431"/>
          </a:xfrm>
        </p:spPr>
      </p:pic>
      <p:sp>
        <p:nvSpPr>
          <p:cNvPr id="5" name="Date Placeholder 4">
            <a:extLst>
              <a:ext uri="{FF2B5EF4-FFF2-40B4-BE49-F238E27FC236}">
                <a16:creationId xmlns:a16="http://schemas.microsoft.com/office/drawing/2014/main" id="{A24CD90E-552B-D1EB-0B77-298C5AA60B5C}"/>
              </a:ext>
            </a:extLst>
          </p:cNvPr>
          <p:cNvSpPr>
            <a:spLocks noGrp="1"/>
          </p:cNvSpPr>
          <p:nvPr>
            <p:ph type="dt" idx="10"/>
          </p:nvPr>
        </p:nvSpPr>
        <p:spPr/>
        <p:txBody>
          <a:bodyPr/>
          <a:lstStyle/>
          <a:p>
            <a:r>
              <a:rPr lang="en-US"/>
              <a:t>July 2024</a:t>
            </a:r>
            <a:endParaRPr lang="en-GB"/>
          </a:p>
        </p:txBody>
      </p:sp>
      <p:sp>
        <p:nvSpPr>
          <p:cNvPr id="6" name="Footer Placeholder 5">
            <a:extLst>
              <a:ext uri="{FF2B5EF4-FFF2-40B4-BE49-F238E27FC236}">
                <a16:creationId xmlns:a16="http://schemas.microsoft.com/office/drawing/2014/main" id="{5253787E-82B2-B4A0-615B-802883454D6D}"/>
              </a:ext>
            </a:extLst>
          </p:cNvPr>
          <p:cNvSpPr>
            <a:spLocks noGrp="1"/>
          </p:cNvSpPr>
          <p:nvPr>
            <p:ph type="ftr" idx="11"/>
          </p:nvPr>
        </p:nvSpPr>
        <p:spPr/>
        <p:txBody>
          <a:bodyPr/>
          <a:lstStyle/>
          <a:p>
            <a:r>
              <a:rPr lang="en-GB"/>
              <a:t>Jon Rosdahl, Qualcomm</a:t>
            </a:r>
          </a:p>
        </p:txBody>
      </p:sp>
      <p:sp>
        <p:nvSpPr>
          <p:cNvPr id="7" name="Slide Number Placeholder 6">
            <a:extLst>
              <a:ext uri="{FF2B5EF4-FFF2-40B4-BE49-F238E27FC236}">
                <a16:creationId xmlns:a16="http://schemas.microsoft.com/office/drawing/2014/main" id="{B1E568CF-19F9-09C1-73F6-F145AABED21C}"/>
              </a:ext>
            </a:extLst>
          </p:cNvPr>
          <p:cNvSpPr>
            <a:spLocks noGrp="1"/>
          </p:cNvSpPr>
          <p:nvPr>
            <p:ph type="sldNum" idx="12"/>
          </p:nvPr>
        </p:nvSpPr>
        <p:spPr/>
        <p:txBody>
          <a:bodyPr/>
          <a:lstStyle/>
          <a:p>
            <a:r>
              <a:rPr lang="en-GB"/>
              <a:t>Slide </a:t>
            </a:r>
            <a:fld id="{1CD163DD-D5E7-41DA-95F2-71530C24F8C3}" type="slidenum">
              <a:rPr lang="en-GB" smtClean="0"/>
              <a:pPr/>
              <a:t>14</a:t>
            </a:fld>
            <a:endParaRPr lang="en-GB"/>
          </a:p>
        </p:txBody>
      </p:sp>
    </p:spTree>
    <p:extLst>
      <p:ext uri="{BB962C8B-B14F-4D97-AF65-F5344CB8AC3E}">
        <p14:creationId xmlns:p14="http://schemas.microsoft.com/office/powerpoint/2010/main" val="1779305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1ED2E8-9E47-48EF-8E5B-AFD4CF82F85F}"/>
              </a:ext>
            </a:extLst>
          </p:cNvPr>
          <p:cNvSpPr>
            <a:spLocks noGrp="1"/>
          </p:cNvSpPr>
          <p:nvPr>
            <p:ph sz="half" idx="1"/>
          </p:nvPr>
        </p:nvSpPr>
        <p:spPr/>
        <p:txBody>
          <a:bodyPr/>
          <a:lstStyle/>
          <a:p>
            <a:r>
              <a:rPr lang="en-US" dirty="0"/>
              <a:t>Make sure that “Start Video” and “Entry and exit tone” are not checked.</a:t>
            </a:r>
            <a:br>
              <a:rPr lang="en-US" dirty="0"/>
            </a:br>
            <a:endParaRPr lang="en-US" dirty="0"/>
          </a:p>
          <a:p>
            <a:r>
              <a:rPr lang="en-US" dirty="0"/>
              <a:t>Make sure Start </a:t>
            </a:r>
            <a:r>
              <a:rPr lang="en-US" dirty="0" err="1"/>
              <a:t>Slido</a:t>
            </a:r>
            <a:r>
              <a:rPr lang="en-US" dirty="0"/>
              <a:t> is checked.</a:t>
            </a:r>
          </a:p>
        </p:txBody>
      </p:sp>
      <p:pic>
        <p:nvPicPr>
          <p:cNvPr id="9" name="Content Placeholder 8">
            <a:extLst>
              <a:ext uri="{FF2B5EF4-FFF2-40B4-BE49-F238E27FC236}">
                <a16:creationId xmlns:a16="http://schemas.microsoft.com/office/drawing/2014/main" id="{0111B677-372E-5BFF-DA83-D5F251759707}"/>
              </a:ext>
            </a:extLst>
          </p:cNvPr>
          <p:cNvPicPr>
            <a:picLocks noGrp="1" noChangeAspect="1"/>
          </p:cNvPicPr>
          <p:nvPr>
            <p:ph sz="half" idx="2"/>
          </p:nvPr>
        </p:nvPicPr>
        <p:blipFill>
          <a:blip r:embed="rId2"/>
          <a:stretch>
            <a:fillRect/>
          </a:stretch>
        </p:blipFill>
        <p:spPr>
          <a:xfrm>
            <a:off x="7417697" y="664524"/>
            <a:ext cx="3863532" cy="5660076"/>
          </a:xfrm>
        </p:spPr>
      </p:pic>
      <p:sp>
        <p:nvSpPr>
          <p:cNvPr id="5" name="Date Placeholder 4">
            <a:extLst>
              <a:ext uri="{FF2B5EF4-FFF2-40B4-BE49-F238E27FC236}">
                <a16:creationId xmlns:a16="http://schemas.microsoft.com/office/drawing/2014/main" id="{0322947F-856D-1BE0-E3DA-05A86B0C2015}"/>
              </a:ext>
            </a:extLst>
          </p:cNvPr>
          <p:cNvSpPr>
            <a:spLocks noGrp="1"/>
          </p:cNvSpPr>
          <p:nvPr>
            <p:ph type="dt" idx="10"/>
          </p:nvPr>
        </p:nvSpPr>
        <p:spPr/>
        <p:txBody>
          <a:bodyPr/>
          <a:lstStyle/>
          <a:p>
            <a:r>
              <a:rPr lang="en-US"/>
              <a:t>July 2024</a:t>
            </a:r>
            <a:endParaRPr lang="en-GB"/>
          </a:p>
        </p:txBody>
      </p:sp>
      <p:sp>
        <p:nvSpPr>
          <p:cNvPr id="6" name="Footer Placeholder 5">
            <a:extLst>
              <a:ext uri="{FF2B5EF4-FFF2-40B4-BE49-F238E27FC236}">
                <a16:creationId xmlns:a16="http://schemas.microsoft.com/office/drawing/2014/main" id="{87295FA0-4DF1-C0E8-4C0A-A7537CC4C550}"/>
              </a:ext>
            </a:extLst>
          </p:cNvPr>
          <p:cNvSpPr>
            <a:spLocks noGrp="1"/>
          </p:cNvSpPr>
          <p:nvPr>
            <p:ph type="ftr" idx="11"/>
          </p:nvPr>
        </p:nvSpPr>
        <p:spPr/>
        <p:txBody>
          <a:bodyPr/>
          <a:lstStyle/>
          <a:p>
            <a:r>
              <a:rPr lang="en-GB"/>
              <a:t>Jon Rosdahl, Qualcomm</a:t>
            </a:r>
          </a:p>
        </p:txBody>
      </p:sp>
      <p:sp>
        <p:nvSpPr>
          <p:cNvPr id="7" name="Slide Number Placeholder 6">
            <a:extLst>
              <a:ext uri="{FF2B5EF4-FFF2-40B4-BE49-F238E27FC236}">
                <a16:creationId xmlns:a16="http://schemas.microsoft.com/office/drawing/2014/main" id="{10EBF929-1615-06B3-7C77-ACEC4A3A158C}"/>
              </a:ext>
            </a:extLst>
          </p:cNvPr>
          <p:cNvSpPr>
            <a:spLocks noGrp="1"/>
          </p:cNvSpPr>
          <p:nvPr>
            <p:ph type="sldNum" idx="12"/>
          </p:nvPr>
        </p:nvSpPr>
        <p:spPr/>
        <p:txBody>
          <a:bodyPr/>
          <a:lstStyle/>
          <a:p>
            <a:r>
              <a:rPr lang="en-GB"/>
              <a:t>Slide </a:t>
            </a:r>
            <a:fld id="{1CD163DD-D5E7-41DA-95F2-71530C24F8C3}" type="slidenum">
              <a:rPr lang="en-GB" smtClean="0"/>
              <a:pPr/>
              <a:t>15</a:t>
            </a:fld>
            <a:endParaRPr lang="en-GB"/>
          </a:p>
        </p:txBody>
      </p:sp>
    </p:spTree>
    <p:extLst>
      <p:ext uri="{BB962C8B-B14F-4D97-AF65-F5344CB8AC3E}">
        <p14:creationId xmlns:p14="http://schemas.microsoft.com/office/powerpoint/2010/main" val="2995367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a:extLst>
              <a:ext uri="{FF2B5EF4-FFF2-40B4-BE49-F238E27FC236}">
                <a16:creationId xmlns:a16="http://schemas.microsoft.com/office/drawing/2014/main" id="{97FDB41C-83E9-2D36-A275-0CEB01430679}"/>
              </a:ext>
            </a:extLst>
          </p:cNvPr>
          <p:cNvSpPr>
            <a:spLocks noGrp="1"/>
          </p:cNvSpPr>
          <p:nvPr>
            <p:ph sz="half" idx="1"/>
          </p:nvPr>
        </p:nvSpPr>
        <p:spPr>
          <a:xfrm>
            <a:off x="914401" y="1981201"/>
            <a:ext cx="5077884" cy="4113213"/>
          </a:xfrm>
        </p:spPr>
        <p:txBody>
          <a:bodyPr/>
          <a:lstStyle/>
          <a:p>
            <a:r>
              <a:rPr lang="en-US" dirty="0"/>
              <a:t>Select the “AI Assistant” and change Content Availability after the meeting – </a:t>
            </a:r>
          </a:p>
          <a:p>
            <a:r>
              <a:rPr lang="en-US" dirty="0"/>
              <a:t>Select “Don’t save summary and transcript”.</a:t>
            </a:r>
          </a:p>
        </p:txBody>
      </p:sp>
      <p:pic>
        <p:nvPicPr>
          <p:cNvPr id="9" name="Content Placeholder 8">
            <a:extLst>
              <a:ext uri="{FF2B5EF4-FFF2-40B4-BE49-F238E27FC236}">
                <a16:creationId xmlns:a16="http://schemas.microsoft.com/office/drawing/2014/main" id="{76563345-62A6-CEB4-42EA-D00FDA9B83FD}"/>
              </a:ext>
            </a:extLst>
          </p:cNvPr>
          <p:cNvPicPr>
            <a:picLocks noGrp="1" noChangeAspect="1"/>
          </p:cNvPicPr>
          <p:nvPr>
            <p:ph sz="half" idx="2"/>
          </p:nvPr>
        </p:nvPicPr>
        <p:blipFill>
          <a:blip r:embed="rId2"/>
          <a:stretch>
            <a:fillRect/>
          </a:stretch>
        </p:blipFill>
        <p:spPr>
          <a:xfrm>
            <a:off x="7401385" y="762000"/>
            <a:ext cx="3905243" cy="5583053"/>
          </a:xfrm>
          <a:noFill/>
        </p:spPr>
      </p:pic>
      <p:sp>
        <p:nvSpPr>
          <p:cNvPr id="5" name="Date Placeholder 4">
            <a:extLst>
              <a:ext uri="{FF2B5EF4-FFF2-40B4-BE49-F238E27FC236}">
                <a16:creationId xmlns:a16="http://schemas.microsoft.com/office/drawing/2014/main" id="{9B5A97AE-DB6C-0F90-7493-5B456FB52BDC}"/>
              </a:ext>
            </a:extLst>
          </p:cNvPr>
          <p:cNvSpPr>
            <a:spLocks noGrp="1"/>
          </p:cNvSpPr>
          <p:nvPr>
            <p:ph type="dt" idx="10"/>
          </p:nvPr>
        </p:nvSpPr>
        <p:spPr>
          <a:xfrm>
            <a:off x="929217" y="333375"/>
            <a:ext cx="2499764" cy="273050"/>
          </a:xfrm>
        </p:spPr>
        <p:txBody>
          <a:bodyPr wrap="square" anchor="b">
            <a:normAutofit/>
          </a:bodyPr>
          <a:lstStyle/>
          <a:p>
            <a:pPr>
              <a:lnSpc>
                <a:spcPct val="90000"/>
              </a:lnSpc>
              <a:spcAft>
                <a:spcPts val="600"/>
              </a:spcAft>
            </a:pPr>
            <a:r>
              <a:rPr lang="en-US"/>
              <a:t>July 2024</a:t>
            </a:r>
            <a:endParaRPr lang="en-GB"/>
          </a:p>
        </p:txBody>
      </p:sp>
      <p:sp>
        <p:nvSpPr>
          <p:cNvPr id="6" name="Footer Placeholder 5">
            <a:extLst>
              <a:ext uri="{FF2B5EF4-FFF2-40B4-BE49-F238E27FC236}">
                <a16:creationId xmlns:a16="http://schemas.microsoft.com/office/drawing/2014/main" id="{1FDD6EAE-3523-CA40-8EC8-AF9490AB7B6F}"/>
              </a:ext>
            </a:extLst>
          </p:cNvPr>
          <p:cNvSpPr>
            <a:spLocks noGrp="1"/>
          </p:cNvSpPr>
          <p:nvPr>
            <p:ph type="ftr" idx="11"/>
          </p:nvPr>
        </p:nvSpPr>
        <p:spPr>
          <a:xfrm>
            <a:off x="7143757" y="6475414"/>
            <a:ext cx="4246027" cy="180975"/>
          </a:xfrm>
        </p:spPr>
        <p:txBody>
          <a:bodyPr wrap="square" anchor="t">
            <a:normAutofit/>
          </a:bodyPr>
          <a:lstStyle/>
          <a:p>
            <a:pPr>
              <a:lnSpc>
                <a:spcPct val="90000"/>
              </a:lnSpc>
              <a:spcAft>
                <a:spcPts val="600"/>
              </a:spcAft>
            </a:pPr>
            <a:r>
              <a:rPr lang="en-GB"/>
              <a:t>Jon Rosdahl, Qualcomm</a:t>
            </a:r>
          </a:p>
        </p:txBody>
      </p:sp>
      <p:sp>
        <p:nvSpPr>
          <p:cNvPr id="7" name="Slide Number Placeholder 6">
            <a:extLst>
              <a:ext uri="{FF2B5EF4-FFF2-40B4-BE49-F238E27FC236}">
                <a16:creationId xmlns:a16="http://schemas.microsoft.com/office/drawing/2014/main" id="{3753DA9C-4578-F6AF-0896-9C0A0E589C1B}"/>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1CD163DD-D5E7-41DA-95F2-71530C24F8C3}" type="slidenum">
              <a:rPr lang="en-GB" smtClean="0"/>
              <a:pPr>
                <a:spcAft>
                  <a:spcPts val="600"/>
                </a:spcAft>
              </a:pPr>
              <a:t>16</a:t>
            </a:fld>
            <a:endParaRPr lang="en-GB"/>
          </a:p>
        </p:txBody>
      </p:sp>
    </p:spTree>
    <p:extLst>
      <p:ext uri="{BB962C8B-B14F-4D97-AF65-F5344CB8AC3E}">
        <p14:creationId xmlns:p14="http://schemas.microsoft.com/office/powerpoint/2010/main" val="1316025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0C9A0-5369-8E54-60CD-BB6B0423D275}"/>
              </a:ext>
            </a:extLst>
          </p:cNvPr>
          <p:cNvSpPr>
            <a:spLocks noGrp="1"/>
          </p:cNvSpPr>
          <p:nvPr>
            <p:ph sz="half" idx="1"/>
          </p:nvPr>
        </p:nvSpPr>
        <p:spPr>
          <a:xfrm>
            <a:off x="925587" y="5782163"/>
            <a:ext cx="10350425" cy="624502"/>
          </a:xfrm>
        </p:spPr>
        <p:txBody>
          <a:bodyPr/>
          <a:lstStyle/>
          <a:p>
            <a:r>
              <a:rPr lang="en-US" dirty="0"/>
              <a:t>On the bottom far right, you will see 3 dots. Select </a:t>
            </a:r>
            <a:r>
              <a:rPr lang="en-US" dirty="0" err="1"/>
              <a:t>Slido</a:t>
            </a:r>
            <a:endParaRPr lang="en-US" dirty="0"/>
          </a:p>
        </p:txBody>
      </p:sp>
      <p:pic>
        <p:nvPicPr>
          <p:cNvPr id="9" name="Content Placeholder 8">
            <a:extLst>
              <a:ext uri="{FF2B5EF4-FFF2-40B4-BE49-F238E27FC236}">
                <a16:creationId xmlns:a16="http://schemas.microsoft.com/office/drawing/2014/main" id="{6836F729-7621-80FB-8230-91EF7DAFFABC}"/>
              </a:ext>
            </a:extLst>
          </p:cNvPr>
          <p:cNvPicPr>
            <a:picLocks noGrp="1" noChangeAspect="1"/>
          </p:cNvPicPr>
          <p:nvPr>
            <p:ph sz="half" idx="2"/>
          </p:nvPr>
        </p:nvPicPr>
        <p:blipFill>
          <a:blip r:embed="rId2"/>
          <a:stretch>
            <a:fillRect/>
          </a:stretch>
        </p:blipFill>
        <p:spPr>
          <a:xfrm>
            <a:off x="2928818" y="763586"/>
            <a:ext cx="8347195" cy="4706326"/>
          </a:xfrm>
        </p:spPr>
      </p:pic>
      <p:sp>
        <p:nvSpPr>
          <p:cNvPr id="5" name="Date Placeholder 4">
            <a:extLst>
              <a:ext uri="{FF2B5EF4-FFF2-40B4-BE49-F238E27FC236}">
                <a16:creationId xmlns:a16="http://schemas.microsoft.com/office/drawing/2014/main" id="{56373724-B5AD-4307-2DB1-515DE3E32A9D}"/>
              </a:ext>
            </a:extLst>
          </p:cNvPr>
          <p:cNvSpPr>
            <a:spLocks noGrp="1"/>
          </p:cNvSpPr>
          <p:nvPr>
            <p:ph type="dt" idx="10"/>
          </p:nvPr>
        </p:nvSpPr>
        <p:spPr/>
        <p:txBody>
          <a:bodyPr/>
          <a:lstStyle/>
          <a:p>
            <a:r>
              <a:rPr lang="en-US"/>
              <a:t>July 2024</a:t>
            </a:r>
            <a:endParaRPr lang="en-GB"/>
          </a:p>
        </p:txBody>
      </p:sp>
      <p:sp>
        <p:nvSpPr>
          <p:cNvPr id="6" name="Footer Placeholder 5">
            <a:extLst>
              <a:ext uri="{FF2B5EF4-FFF2-40B4-BE49-F238E27FC236}">
                <a16:creationId xmlns:a16="http://schemas.microsoft.com/office/drawing/2014/main" id="{8095F9C3-3906-E852-F361-8EE39F55052F}"/>
              </a:ext>
            </a:extLst>
          </p:cNvPr>
          <p:cNvSpPr>
            <a:spLocks noGrp="1"/>
          </p:cNvSpPr>
          <p:nvPr>
            <p:ph type="ftr" idx="11"/>
          </p:nvPr>
        </p:nvSpPr>
        <p:spPr/>
        <p:txBody>
          <a:bodyPr/>
          <a:lstStyle/>
          <a:p>
            <a:r>
              <a:rPr lang="en-GB"/>
              <a:t>Jon Rosdahl, Qualcomm</a:t>
            </a:r>
          </a:p>
        </p:txBody>
      </p:sp>
      <p:sp>
        <p:nvSpPr>
          <p:cNvPr id="7" name="Slide Number Placeholder 6">
            <a:extLst>
              <a:ext uri="{FF2B5EF4-FFF2-40B4-BE49-F238E27FC236}">
                <a16:creationId xmlns:a16="http://schemas.microsoft.com/office/drawing/2014/main" id="{1C21A270-4D24-19B3-6372-B50E82E90139}"/>
              </a:ext>
            </a:extLst>
          </p:cNvPr>
          <p:cNvSpPr>
            <a:spLocks noGrp="1"/>
          </p:cNvSpPr>
          <p:nvPr>
            <p:ph type="sldNum" idx="12"/>
          </p:nvPr>
        </p:nvSpPr>
        <p:spPr/>
        <p:txBody>
          <a:bodyPr/>
          <a:lstStyle/>
          <a:p>
            <a:r>
              <a:rPr lang="en-GB"/>
              <a:t>Slide </a:t>
            </a:r>
            <a:fld id="{1CD163DD-D5E7-41DA-95F2-71530C24F8C3}" type="slidenum">
              <a:rPr lang="en-GB" smtClean="0"/>
              <a:pPr/>
              <a:t>17</a:t>
            </a:fld>
            <a:endParaRPr lang="en-GB"/>
          </a:p>
        </p:txBody>
      </p:sp>
    </p:spTree>
    <p:extLst>
      <p:ext uri="{BB962C8B-B14F-4D97-AF65-F5344CB8AC3E}">
        <p14:creationId xmlns:p14="http://schemas.microsoft.com/office/powerpoint/2010/main" val="1658216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40C9A0-5369-8E54-60CD-BB6B0423D275}"/>
              </a:ext>
            </a:extLst>
          </p:cNvPr>
          <p:cNvSpPr>
            <a:spLocks noGrp="1"/>
          </p:cNvSpPr>
          <p:nvPr>
            <p:ph sz="half" idx="1"/>
          </p:nvPr>
        </p:nvSpPr>
        <p:spPr>
          <a:xfrm>
            <a:off x="925587" y="5782163"/>
            <a:ext cx="10350425" cy="624502"/>
          </a:xfrm>
        </p:spPr>
        <p:txBody>
          <a:bodyPr/>
          <a:lstStyle/>
          <a:p>
            <a:r>
              <a:rPr lang="en-US" dirty="0"/>
              <a:t>On the bottom, you will see 3 dots just below “more options.</a:t>
            </a:r>
          </a:p>
        </p:txBody>
      </p:sp>
      <p:pic>
        <p:nvPicPr>
          <p:cNvPr id="9" name="Content Placeholder 8">
            <a:extLst>
              <a:ext uri="{FF2B5EF4-FFF2-40B4-BE49-F238E27FC236}">
                <a16:creationId xmlns:a16="http://schemas.microsoft.com/office/drawing/2014/main" id="{6836F729-7621-80FB-8230-91EF7DAFFABC}"/>
              </a:ext>
            </a:extLst>
          </p:cNvPr>
          <p:cNvPicPr>
            <a:picLocks noGrp="1" noChangeAspect="1"/>
          </p:cNvPicPr>
          <p:nvPr>
            <p:ph sz="half" idx="2"/>
          </p:nvPr>
        </p:nvPicPr>
        <p:blipFill>
          <a:blip r:embed="rId2"/>
          <a:stretch>
            <a:fillRect/>
          </a:stretch>
        </p:blipFill>
        <p:spPr>
          <a:xfrm>
            <a:off x="2928818" y="763586"/>
            <a:ext cx="8347195" cy="4706326"/>
          </a:xfrm>
        </p:spPr>
      </p:pic>
      <p:sp>
        <p:nvSpPr>
          <p:cNvPr id="5" name="Date Placeholder 4">
            <a:extLst>
              <a:ext uri="{FF2B5EF4-FFF2-40B4-BE49-F238E27FC236}">
                <a16:creationId xmlns:a16="http://schemas.microsoft.com/office/drawing/2014/main" id="{56373724-B5AD-4307-2DB1-515DE3E32A9D}"/>
              </a:ext>
            </a:extLst>
          </p:cNvPr>
          <p:cNvSpPr>
            <a:spLocks noGrp="1"/>
          </p:cNvSpPr>
          <p:nvPr>
            <p:ph type="dt" idx="10"/>
          </p:nvPr>
        </p:nvSpPr>
        <p:spPr/>
        <p:txBody>
          <a:bodyPr/>
          <a:lstStyle/>
          <a:p>
            <a:r>
              <a:rPr lang="en-US"/>
              <a:t>July 2024</a:t>
            </a:r>
            <a:endParaRPr lang="en-GB"/>
          </a:p>
        </p:txBody>
      </p:sp>
      <p:sp>
        <p:nvSpPr>
          <p:cNvPr id="6" name="Footer Placeholder 5">
            <a:extLst>
              <a:ext uri="{FF2B5EF4-FFF2-40B4-BE49-F238E27FC236}">
                <a16:creationId xmlns:a16="http://schemas.microsoft.com/office/drawing/2014/main" id="{8095F9C3-3906-E852-F361-8EE39F55052F}"/>
              </a:ext>
            </a:extLst>
          </p:cNvPr>
          <p:cNvSpPr>
            <a:spLocks noGrp="1"/>
          </p:cNvSpPr>
          <p:nvPr>
            <p:ph type="ftr" idx="11"/>
          </p:nvPr>
        </p:nvSpPr>
        <p:spPr/>
        <p:txBody>
          <a:bodyPr/>
          <a:lstStyle/>
          <a:p>
            <a:r>
              <a:rPr lang="en-GB"/>
              <a:t>Jon Rosdahl, Qualcomm</a:t>
            </a:r>
          </a:p>
        </p:txBody>
      </p:sp>
      <p:sp>
        <p:nvSpPr>
          <p:cNvPr id="7" name="Slide Number Placeholder 6">
            <a:extLst>
              <a:ext uri="{FF2B5EF4-FFF2-40B4-BE49-F238E27FC236}">
                <a16:creationId xmlns:a16="http://schemas.microsoft.com/office/drawing/2014/main" id="{1C21A270-4D24-19B3-6372-B50E82E90139}"/>
              </a:ext>
            </a:extLst>
          </p:cNvPr>
          <p:cNvSpPr>
            <a:spLocks noGrp="1"/>
          </p:cNvSpPr>
          <p:nvPr>
            <p:ph type="sldNum" idx="12"/>
          </p:nvPr>
        </p:nvSpPr>
        <p:spPr/>
        <p:txBody>
          <a:bodyPr/>
          <a:lstStyle/>
          <a:p>
            <a:r>
              <a:rPr lang="en-GB"/>
              <a:t>Slide </a:t>
            </a:r>
            <a:fld id="{1CD163DD-D5E7-41DA-95F2-71530C24F8C3}" type="slidenum">
              <a:rPr lang="en-GB" smtClean="0"/>
              <a:pPr/>
              <a:t>18</a:t>
            </a:fld>
            <a:endParaRPr lang="en-GB"/>
          </a:p>
        </p:txBody>
      </p:sp>
    </p:spTree>
    <p:extLst>
      <p:ext uri="{BB962C8B-B14F-4D97-AF65-F5344CB8AC3E}">
        <p14:creationId xmlns:p14="http://schemas.microsoft.com/office/powerpoint/2010/main" val="919981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E256DC-AA14-51F9-D2C4-89BDA8304D77}"/>
              </a:ext>
            </a:extLst>
          </p:cNvPr>
          <p:cNvSpPr>
            <a:spLocks noGrp="1"/>
          </p:cNvSpPr>
          <p:nvPr>
            <p:ph sz="half" idx="1"/>
          </p:nvPr>
        </p:nvSpPr>
        <p:spPr>
          <a:xfrm>
            <a:off x="1066800" y="990600"/>
            <a:ext cx="6373284" cy="4113213"/>
          </a:xfrm>
        </p:spPr>
        <p:txBody>
          <a:bodyPr/>
          <a:lstStyle/>
          <a:p>
            <a:r>
              <a:rPr lang="en-US" dirty="0"/>
              <a:t>When you are finished with </a:t>
            </a:r>
            <a:r>
              <a:rPr lang="en-US" dirty="0" err="1"/>
              <a:t>WebEx</a:t>
            </a:r>
            <a:r>
              <a:rPr lang="en-US" dirty="0"/>
              <a:t> Desktop, remember that exiting </a:t>
            </a:r>
            <a:r>
              <a:rPr lang="en-US" dirty="0" err="1"/>
              <a:t>WebEx</a:t>
            </a:r>
            <a:r>
              <a:rPr lang="en-US" dirty="0"/>
              <a:t> will leave you setup as that user when your return.  You must Sign Out of you are wanting to change the account (User) that you are logging in as next time.</a:t>
            </a:r>
          </a:p>
        </p:txBody>
      </p:sp>
      <p:pic>
        <p:nvPicPr>
          <p:cNvPr id="9" name="Content Placeholder 8">
            <a:extLst>
              <a:ext uri="{FF2B5EF4-FFF2-40B4-BE49-F238E27FC236}">
                <a16:creationId xmlns:a16="http://schemas.microsoft.com/office/drawing/2014/main" id="{D7E940C6-7132-1E13-D279-C88C881EB535}"/>
              </a:ext>
            </a:extLst>
          </p:cNvPr>
          <p:cNvPicPr>
            <a:picLocks noGrp="1" noChangeAspect="1"/>
          </p:cNvPicPr>
          <p:nvPr>
            <p:ph sz="half" idx="2"/>
          </p:nvPr>
        </p:nvPicPr>
        <p:blipFill>
          <a:blip r:embed="rId2"/>
          <a:stretch>
            <a:fillRect/>
          </a:stretch>
        </p:blipFill>
        <p:spPr>
          <a:xfrm>
            <a:off x="8001000" y="722917"/>
            <a:ext cx="3276599" cy="5690937"/>
          </a:xfrm>
        </p:spPr>
      </p:pic>
      <p:sp>
        <p:nvSpPr>
          <p:cNvPr id="5" name="Date Placeholder 4">
            <a:extLst>
              <a:ext uri="{FF2B5EF4-FFF2-40B4-BE49-F238E27FC236}">
                <a16:creationId xmlns:a16="http://schemas.microsoft.com/office/drawing/2014/main" id="{C491361D-4BD8-BB8F-AF3E-A9DA56D9568B}"/>
              </a:ext>
            </a:extLst>
          </p:cNvPr>
          <p:cNvSpPr>
            <a:spLocks noGrp="1"/>
          </p:cNvSpPr>
          <p:nvPr>
            <p:ph type="dt" idx="10"/>
          </p:nvPr>
        </p:nvSpPr>
        <p:spPr/>
        <p:txBody>
          <a:bodyPr/>
          <a:lstStyle/>
          <a:p>
            <a:r>
              <a:rPr lang="en-US"/>
              <a:t>July 2024</a:t>
            </a:r>
            <a:endParaRPr lang="en-GB"/>
          </a:p>
        </p:txBody>
      </p:sp>
      <p:sp>
        <p:nvSpPr>
          <p:cNvPr id="6" name="Footer Placeholder 5">
            <a:extLst>
              <a:ext uri="{FF2B5EF4-FFF2-40B4-BE49-F238E27FC236}">
                <a16:creationId xmlns:a16="http://schemas.microsoft.com/office/drawing/2014/main" id="{FE51530B-4F33-E474-DCD0-45BF8E2A16AD}"/>
              </a:ext>
            </a:extLst>
          </p:cNvPr>
          <p:cNvSpPr>
            <a:spLocks noGrp="1"/>
          </p:cNvSpPr>
          <p:nvPr>
            <p:ph type="ftr" idx="11"/>
          </p:nvPr>
        </p:nvSpPr>
        <p:spPr/>
        <p:txBody>
          <a:bodyPr/>
          <a:lstStyle/>
          <a:p>
            <a:r>
              <a:rPr lang="en-GB"/>
              <a:t>Jon Rosdahl, Qualcomm</a:t>
            </a:r>
          </a:p>
        </p:txBody>
      </p:sp>
      <p:sp>
        <p:nvSpPr>
          <p:cNvPr id="7" name="Slide Number Placeholder 6">
            <a:extLst>
              <a:ext uri="{FF2B5EF4-FFF2-40B4-BE49-F238E27FC236}">
                <a16:creationId xmlns:a16="http://schemas.microsoft.com/office/drawing/2014/main" id="{D675BE94-069B-37D7-FF19-7C04013ABA02}"/>
              </a:ext>
            </a:extLst>
          </p:cNvPr>
          <p:cNvSpPr>
            <a:spLocks noGrp="1"/>
          </p:cNvSpPr>
          <p:nvPr>
            <p:ph type="sldNum" idx="12"/>
          </p:nvPr>
        </p:nvSpPr>
        <p:spPr/>
        <p:txBody>
          <a:bodyPr/>
          <a:lstStyle/>
          <a:p>
            <a:r>
              <a:rPr lang="en-GB"/>
              <a:t>Slide </a:t>
            </a:r>
            <a:fld id="{1CD163DD-D5E7-41DA-95F2-71530C24F8C3}" type="slidenum">
              <a:rPr lang="en-GB" smtClean="0"/>
              <a:pPr/>
              <a:t>19</a:t>
            </a:fld>
            <a:endParaRPr lang="en-GB"/>
          </a:p>
        </p:txBody>
      </p:sp>
    </p:spTree>
    <p:extLst>
      <p:ext uri="{BB962C8B-B14F-4D97-AF65-F5344CB8AC3E}">
        <p14:creationId xmlns:p14="http://schemas.microsoft.com/office/powerpoint/2010/main" val="1443164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6857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xfrm>
            <a:off x="914401" y="1484623"/>
            <a:ext cx="10361084" cy="4839977"/>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The 2024 July IEEE 802 Mixed-mode Plenary Session will provide for remote attendance to the Interim session.  This Training deck is to help with the discussion on what to expect when running a meeting in this fashion.</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Webex has also changed its interface, and we will try to incorporate the new look in this training.</a:t>
            </a:r>
            <a:br>
              <a:rPr lang="en-GB" b="0" dirty="0"/>
            </a:br>
            <a:r>
              <a:rPr lang="en-GB" b="0" dirty="0"/>
              <a:t>A Training session is planned for May 12</a:t>
            </a:r>
            <a:r>
              <a:rPr lang="en-GB" b="0" baseline="30000" dirty="0"/>
              <a:t> </a:t>
            </a:r>
            <a:r>
              <a:rPr lang="en-GB" b="0" dirty="0"/>
              <a:t>(13:30 ET), 2024 to be held in </a:t>
            </a:r>
            <a:r>
              <a:rPr lang="en-US" b="0" dirty="0"/>
              <a:t>Ballroom AB and online: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		– </a:t>
            </a:r>
            <a:r>
              <a:rPr lang="en-US" dirty="0"/>
              <a:t>Meeting number (access code): </a:t>
            </a:r>
            <a:r>
              <a:rPr lang="en-US" b="0" i="0" dirty="0">
                <a:effectLst/>
                <a:highlight>
                  <a:srgbClr val="EDEDED"/>
                </a:highlight>
                <a:latin typeface="ciscosansttregular"/>
              </a:rPr>
              <a:t>2340 494 4202</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		</a:t>
            </a:r>
            <a:r>
              <a:rPr lang="en-US" b="0" dirty="0"/>
              <a:t>– </a:t>
            </a:r>
            <a:r>
              <a:rPr lang="en-US" dirty="0"/>
              <a:t>Meeting password: training </a:t>
            </a:r>
          </a:p>
          <a:p>
            <a:pPr lvl="1">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400" dirty="0"/>
              <a:t>	 	</a:t>
            </a:r>
            <a:r>
              <a:rPr lang="en-US" sz="2400" b="0" dirty="0"/>
              <a:t>– </a:t>
            </a:r>
            <a:r>
              <a:rPr lang="en-US" sz="2400" dirty="0"/>
              <a:t>Meeting Link: </a:t>
            </a:r>
            <a:r>
              <a:rPr lang="en-US" sz="2400" dirty="0">
                <a:solidFill>
                  <a:schemeClr val="accent6"/>
                </a:solidFill>
                <a:hlinkClick r:id="rId3">
                  <a:extLst>
                    <a:ext uri="{A12FA001-AC4F-418D-AE19-62706E023703}">
                      <ahyp:hlinkClr xmlns:ahyp="http://schemas.microsoft.com/office/drawing/2018/hyperlinkcolor" val="tx"/>
                    </a:ext>
                  </a:extLst>
                </a:hlinkClick>
              </a:rPr>
              <a:t>https://ieeesa.webex.com/ieeesa/j.php?MTID=m7185a6357be89fcefe524cf9184c7f59</a:t>
            </a:r>
            <a:r>
              <a:rPr lang="en-US" sz="2400" dirty="0">
                <a:solidFill>
                  <a:schemeClr val="accent6"/>
                </a:solidFill>
              </a:rPr>
              <a:t> </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Jon Rosdahl, Qualcomm</a:t>
            </a:r>
            <a:endParaRPr lang="en-GB" dirty="0"/>
          </a:p>
        </p:txBody>
      </p:sp>
      <p:sp>
        <p:nvSpPr>
          <p:cNvPr id="4" name="Date Placeholder 3"/>
          <p:cNvSpPr>
            <a:spLocks noGrp="1"/>
          </p:cNvSpPr>
          <p:nvPr>
            <p:ph type="dt" idx="15"/>
          </p:nvPr>
        </p:nvSpPr>
        <p:spPr/>
        <p:txBody>
          <a:bodyPr/>
          <a:lstStyle/>
          <a:p>
            <a:r>
              <a:rPr lang="en-US"/>
              <a:t>July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p:txBody>
          <a:bodyPr/>
          <a:lstStyle/>
          <a:p>
            <a:endParaRPr lang="en-GB"/>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20</a:t>
            </a:fld>
            <a:endParaRPr lang="en-GB"/>
          </a:p>
        </p:txBody>
      </p:sp>
      <p:sp>
        <p:nvSpPr>
          <p:cNvPr id="5" name="Footer Placeholder 4"/>
          <p:cNvSpPr>
            <a:spLocks noGrp="1"/>
          </p:cNvSpPr>
          <p:nvPr>
            <p:ph type="ftr" idx="14"/>
          </p:nvPr>
        </p:nvSpPr>
        <p:spPr/>
        <p:txBody>
          <a:bodyPr/>
          <a:lstStyle/>
          <a:p>
            <a:r>
              <a:rPr lang="en-GB"/>
              <a:t>Jon Rosdahl, Qualcomm</a:t>
            </a:r>
            <a:endParaRPr lang="en-GB" dirty="0"/>
          </a:p>
        </p:txBody>
      </p:sp>
      <p:sp>
        <p:nvSpPr>
          <p:cNvPr id="4" name="Date Placeholder 3"/>
          <p:cNvSpPr>
            <a:spLocks noGrp="1"/>
          </p:cNvSpPr>
          <p:nvPr>
            <p:ph type="dt" idx="15"/>
          </p:nvPr>
        </p:nvSpPr>
        <p:spPr/>
        <p:txBody>
          <a:bodyPr/>
          <a:lstStyle/>
          <a:p>
            <a:r>
              <a:rPr lang="en-US"/>
              <a:t>July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8F781-768A-2E83-A3DD-1F09F06538A3}"/>
              </a:ext>
            </a:extLst>
          </p:cNvPr>
          <p:cNvSpPr>
            <a:spLocks noGrp="1"/>
          </p:cNvSpPr>
          <p:nvPr>
            <p:ph type="dt" idx="10"/>
          </p:nvPr>
        </p:nvSpPr>
        <p:spPr/>
        <p:txBody>
          <a:bodyPr/>
          <a:lstStyle/>
          <a:p>
            <a:r>
              <a:rPr lang="en-US"/>
              <a:t>July 2024</a:t>
            </a:r>
            <a:endParaRPr lang="en-GB"/>
          </a:p>
        </p:txBody>
      </p:sp>
      <p:sp>
        <p:nvSpPr>
          <p:cNvPr id="3" name="Footer Placeholder 2">
            <a:extLst>
              <a:ext uri="{FF2B5EF4-FFF2-40B4-BE49-F238E27FC236}">
                <a16:creationId xmlns:a16="http://schemas.microsoft.com/office/drawing/2014/main" id="{4B7F5056-87ED-9388-E129-04FB23FAE8F3}"/>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3CEE5CF2-E33A-B5C7-D746-160799C469B4}"/>
              </a:ext>
            </a:extLst>
          </p:cNvPr>
          <p:cNvSpPr>
            <a:spLocks noGrp="1"/>
          </p:cNvSpPr>
          <p:nvPr>
            <p:ph type="sldNum" idx="12"/>
          </p:nvPr>
        </p:nvSpPr>
        <p:spPr/>
        <p:txBody>
          <a:bodyPr/>
          <a:lstStyle/>
          <a:p>
            <a:r>
              <a:rPr lang="en-GB"/>
              <a:t>Slide </a:t>
            </a:r>
            <a:fld id="{F5D8E26B-7BCF-4D25-9C89-0168A6618F18}" type="slidenum">
              <a:rPr lang="en-GB" smtClean="0"/>
              <a:pPr/>
              <a:t>21</a:t>
            </a:fld>
            <a:endParaRPr lang="en-GB"/>
          </a:p>
        </p:txBody>
      </p:sp>
      <p:pic>
        <p:nvPicPr>
          <p:cNvPr id="6" name="Picture 5" descr="Diagram, schematic&#10;&#10;Description automatically generated">
            <a:extLst>
              <a:ext uri="{FF2B5EF4-FFF2-40B4-BE49-F238E27FC236}">
                <a16:creationId xmlns:a16="http://schemas.microsoft.com/office/drawing/2014/main" id="{FB3E98D2-B3E6-3AE9-4E41-5853417AC0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801753"/>
            <a:ext cx="5325687" cy="5641577"/>
          </a:xfrm>
          <a:prstGeom prst="rect">
            <a:avLst/>
          </a:prstGeom>
        </p:spPr>
      </p:pic>
      <p:sp>
        <p:nvSpPr>
          <p:cNvPr id="7" name="TextBox 6">
            <a:extLst>
              <a:ext uri="{FF2B5EF4-FFF2-40B4-BE49-F238E27FC236}">
                <a16:creationId xmlns:a16="http://schemas.microsoft.com/office/drawing/2014/main" id="{01B3358F-47E7-7788-2441-65C2EE4B0FA4}"/>
              </a:ext>
            </a:extLst>
          </p:cNvPr>
          <p:cNvSpPr txBox="1"/>
          <p:nvPr/>
        </p:nvSpPr>
        <p:spPr>
          <a:xfrm>
            <a:off x="7696200" y="990600"/>
            <a:ext cx="3581400" cy="2677656"/>
          </a:xfrm>
          <a:prstGeom prst="rect">
            <a:avLst/>
          </a:prstGeom>
          <a:noFill/>
        </p:spPr>
        <p:txBody>
          <a:bodyPr wrap="square" rtlCol="0">
            <a:spAutoFit/>
          </a:bodyPr>
          <a:lstStyle/>
          <a:p>
            <a:r>
              <a:rPr lang="en-US" dirty="0">
                <a:solidFill>
                  <a:schemeClr val="tx1"/>
                </a:solidFill>
              </a:rPr>
              <a:t>This wiring diagram is provided to assist the AV Engineer at the venue.  </a:t>
            </a:r>
          </a:p>
          <a:p>
            <a:endParaRPr lang="en-US" dirty="0">
              <a:solidFill>
                <a:schemeClr val="tx1"/>
              </a:solidFill>
            </a:endParaRPr>
          </a:p>
          <a:p>
            <a:r>
              <a:rPr lang="en-US" dirty="0">
                <a:solidFill>
                  <a:schemeClr val="tx1"/>
                </a:solidFill>
              </a:rPr>
              <a:t>Attendees should not adjust the sound mixing panel settings.</a:t>
            </a:r>
          </a:p>
        </p:txBody>
      </p:sp>
    </p:spTree>
    <p:extLst>
      <p:ext uri="{BB962C8B-B14F-4D97-AF65-F5344CB8AC3E}">
        <p14:creationId xmlns:p14="http://schemas.microsoft.com/office/powerpoint/2010/main" val="91707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14401" y="685801"/>
            <a:ext cx="10361084" cy="374367"/>
          </a:xfrm>
          <a:ln/>
        </p:spPr>
        <p:txBody>
          <a:bodyPr vert="horz" wrap="square" lIns="90000" tIns="46800" rIns="90000" bIns="46800" numCol="1" anchor="ctr" anchorCtr="0" compatLnSpc="1">
            <a:prstTxWarp prst="textNoShape">
              <a:avLst/>
            </a:prstTxWarp>
          </a:bodyPr>
          <a:lstStyle/>
          <a:p>
            <a:r>
              <a:rPr lang="en-US" dirty="0"/>
              <a:t>Summary</a:t>
            </a:r>
            <a:r>
              <a:rPr lang="en-US" spc="-160" dirty="0"/>
              <a:t> </a:t>
            </a:r>
            <a:r>
              <a:rPr lang="en-US" dirty="0"/>
              <a:t>of</a:t>
            </a:r>
            <a:r>
              <a:rPr lang="en-US" spc="-140" dirty="0"/>
              <a:t> </a:t>
            </a:r>
            <a:r>
              <a:rPr lang="en-US" dirty="0"/>
              <a:t>Key</a:t>
            </a:r>
            <a:r>
              <a:rPr lang="en-US" spc="-140" dirty="0"/>
              <a:t> </a:t>
            </a:r>
            <a:r>
              <a:rPr lang="en-US" spc="-10" dirty="0"/>
              <a:t>Points</a:t>
            </a:r>
            <a:endParaRPr lang="en-US" dirty="0"/>
          </a:p>
        </p:txBody>
      </p:sp>
      <p:sp>
        <p:nvSpPr>
          <p:cNvPr id="9218" name="Rectangle 2"/>
          <p:cNvSpPr>
            <a:spLocks noGrp="1" noChangeArrowheads="1"/>
          </p:cNvSpPr>
          <p:nvPr>
            <p:ph idx="1"/>
          </p:nvPr>
        </p:nvSpPr>
        <p:spPr>
          <a:xfrm>
            <a:off x="929218" y="1219200"/>
            <a:ext cx="10361084" cy="5256214"/>
          </a:xfrm>
          <a:ln/>
        </p:spPr>
        <p:txBody>
          <a:bodyPr/>
          <a:lstStyle/>
          <a:p>
            <a:pPr marL="241300" indent="-228600">
              <a:lnSpc>
                <a:spcPts val="2140"/>
              </a:lnSpc>
              <a:spcBef>
                <a:spcPts val="100"/>
              </a:spcBef>
              <a:buFont typeface="Arial"/>
              <a:buChar char="•"/>
              <a:tabLst>
                <a:tab pos="240665" algn="l"/>
                <a:tab pos="241300" algn="l"/>
              </a:tabLst>
            </a:pPr>
            <a:r>
              <a:rPr lang="en-US" sz="2000" dirty="0">
                <a:latin typeface="Calibri"/>
                <a:cs typeface="Calibri"/>
              </a:rPr>
              <a:t>Meetings are</a:t>
            </a:r>
            <a:r>
              <a:rPr lang="en-US" sz="2000" spc="-15" dirty="0">
                <a:latin typeface="Calibri"/>
                <a:cs typeface="Calibri"/>
              </a:rPr>
              <a:t> </a:t>
            </a:r>
            <a:r>
              <a:rPr lang="en-US" sz="2000" dirty="0">
                <a:latin typeface="Calibri"/>
                <a:cs typeface="Calibri"/>
              </a:rPr>
              <a:t>to be run</a:t>
            </a:r>
            <a:r>
              <a:rPr lang="en-US" sz="2000" spc="-5" dirty="0">
                <a:latin typeface="Calibri"/>
                <a:cs typeface="Calibri"/>
              </a:rPr>
              <a:t> </a:t>
            </a:r>
            <a:r>
              <a:rPr lang="en-US" sz="2000" dirty="0">
                <a:latin typeface="Calibri"/>
                <a:cs typeface="Calibri"/>
              </a:rPr>
              <a:t>as</a:t>
            </a:r>
            <a:r>
              <a:rPr lang="en-US" sz="2000" spc="-15" dirty="0">
                <a:latin typeface="Calibri"/>
                <a:cs typeface="Calibri"/>
              </a:rPr>
              <a:t> </a:t>
            </a:r>
            <a:r>
              <a:rPr lang="en-US" sz="2000" dirty="0">
                <a:latin typeface="Calibri"/>
                <a:cs typeface="Calibri"/>
              </a:rPr>
              <a:t>an</a:t>
            </a:r>
            <a:r>
              <a:rPr lang="en-US" sz="2000" spc="-5" dirty="0">
                <a:latin typeface="Calibri"/>
                <a:cs typeface="Calibri"/>
              </a:rPr>
              <a:t> </a:t>
            </a:r>
            <a:r>
              <a:rPr lang="en-US" sz="2000" spc="-10" dirty="0">
                <a:latin typeface="Calibri"/>
                <a:cs typeface="Calibri"/>
              </a:rPr>
              <a:t>in-</a:t>
            </a:r>
            <a:r>
              <a:rPr lang="en-US" sz="2000" dirty="0">
                <a:latin typeface="Calibri"/>
                <a:cs typeface="Calibri"/>
              </a:rPr>
              <a:t>person </a:t>
            </a:r>
            <a:r>
              <a:rPr lang="en-US" sz="2000" spc="-10" dirty="0">
                <a:latin typeface="Calibri"/>
                <a:cs typeface="Calibri"/>
              </a:rPr>
              <a:t>meeting.</a:t>
            </a:r>
            <a:endParaRPr lang="en-US" sz="2000"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40" dirty="0">
                <a:latin typeface="Calibri"/>
                <a:cs typeface="Calibri"/>
              </a:rPr>
              <a:t> </a:t>
            </a:r>
            <a:r>
              <a:rPr lang="en-US" dirty="0">
                <a:latin typeface="Calibri"/>
                <a:cs typeface="Calibri"/>
              </a:rPr>
              <a:t>time</a:t>
            </a:r>
            <a:r>
              <a:rPr lang="en-US" spc="-20" dirty="0">
                <a:latin typeface="Calibri"/>
                <a:cs typeface="Calibri"/>
              </a:rPr>
              <a:t> </a:t>
            </a:r>
            <a:r>
              <a:rPr lang="en-US" dirty="0">
                <a:latin typeface="Calibri"/>
                <a:cs typeface="Calibri"/>
              </a:rPr>
              <a:t>zone</a:t>
            </a:r>
            <a:r>
              <a:rPr lang="en-US" spc="-35" dirty="0">
                <a:latin typeface="Calibri"/>
                <a:cs typeface="Calibri"/>
              </a:rPr>
              <a:t> </a:t>
            </a:r>
            <a:r>
              <a:rPr lang="en-US" dirty="0">
                <a:latin typeface="Calibri"/>
                <a:cs typeface="Calibri"/>
              </a:rPr>
              <a:t>schedule</a:t>
            </a:r>
            <a:r>
              <a:rPr lang="en-US" spc="-10" dirty="0">
                <a:latin typeface="Calibri"/>
                <a:cs typeface="Calibri"/>
              </a:rPr>
              <a:t> </a:t>
            </a:r>
            <a:r>
              <a:rPr lang="en-US" dirty="0">
                <a:latin typeface="Calibri"/>
                <a:cs typeface="Calibri"/>
              </a:rPr>
              <a:t>for</a:t>
            </a:r>
            <a:r>
              <a:rPr lang="en-US" spc="-30" dirty="0">
                <a:latin typeface="Calibri"/>
                <a:cs typeface="Calibri"/>
              </a:rPr>
              <a:t> </a:t>
            </a:r>
            <a:r>
              <a:rPr lang="en-US" spc="-10" dirty="0">
                <a:latin typeface="Calibri"/>
                <a:cs typeface="Calibri"/>
              </a:rPr>
              <a:t>meetings</a:t>
            </a:r>
            <a:endParaRPr lang="en-US"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50" dirty="0">
                <a:latin typeface="Calibri"/>
                <a:cs typeface="Calibri"/>
              </a:rPr>
              <a:t> </a:t>
            </a:r>
            <a:r>
              <a:rPr lang="en-US" dirty="0">
                <a:latin typeface="Calibri"/>
                <a:cs typeface="Calibri"/>
              </a:rPr>
              <a:t>participants</a:t>
            </a:r>
            <a:r>
              <a:rPr lang="en-US" spc="-30" dirty="0">
                <a:latin typeface="Calibri"/>
                <a:cs typeface="Calibri"/>
              </a:rPr>
              <a:t> </a:t>
            </a:r>
            <a:r>
              <a:rPr lang="en-US" dirty="0">
                <a:latin typeface="Calibri"/>
                <a:cs typeface="Calibri"/>
              </a:rPr>
              <a:t>attend</a:t>
            </a:r>
            <a:r>
              <a:rPr lang="en-US" spc="-35" dirty="0">
                <a:latin typeface="Calibri"/>
                <a:cs typeface="Calibri"/>
              </a:rPr>
              <a:t> </a:t>
            </a:r>
            <a:r>
              <a:rPr lang="en-US" dirty="0">
                <a:latin typeface="Calibri"/>
                <a:cs typeface="Calibri"/>
              </a:rPr>
              <a:t>as</a:t>
            </a:r>
            <a:r>
              <a:rPr lang="en-US" spc="-35" dirty="0">
                <a:latin typeface="Calibri"/>
                <a:cs typeface="Calibri"/>
              </a:rPr>
              <a:t> </a:t>
            </a:r>
            <a:r>
              <a:rPr lang="en-US" dirty="0">
                <a:latin typeface="Calibri"/>
                <a:cs typeface="Calibri"/>
              </a:rPr>
              <a:t>an</a:t>
            </a:r>
            <a:r>
              <a:rPr lang="en-US" spc="-35" dirty="0">
                <a:latin typeface="Calibri"/>
                <a:cs typeface="Calibri"/>
              </a:rPr>
              <a:t> </a:t>
            </a:r>
            <a:r>
              <a:rPr lang="en-US" spc="-10" dirty="0">
                <a:latin typeface="Calibri"/>
                <a:cs typeface="Calibri"/>
              </a:rPr>
              <a:t>in-</a:t>
            </a:r>
            <a:r>
              <a:rPr lang="en-US" dirty="0">
                <a:latin typeface="Calibri"/>
                <a:cs typeface="Calibri"/>
              </a:rPr>
              <a:t>person</a:t>
            </a:r>
            <a:r>
              <a:rPr lang="en-US" spc="-15" dirty="0">
                <a:latin typeface="Calibri"/>
                <a:cs typeface="Calibri"/>
              </a:rPr>
              <a:t> </a:t>
            </a:r>
            <a:r>
              <a:rPr lang="en-US" spc="-10" dirty="0">
                <a:latin typeface="Calibri"/>
                <a:cs typeface="Calibri"/>
              </a:rPr>
              <a:t>meeting</a:t>
            </a:r>
            <a:endParaRPr lang="en-US" dirty="0">
              <a:latin typeface="Calibri"/>
              <a:cs typeface="Calibri"/>
            </a:endParaRPr>
          </a:p>
          <a:p>
            <a:pPr marL="698500" lvl="1" indent="-228600">
              <a:lnSpc>
                <a:spcPts val="1780"/>
              </a:lnSpc>
              <a:buFont typeface="Arial"/>
              <a:buChar char="•"/>
              <a:tabLst>
                <a:tab pos="697865" algn="l"/>
                <a:tab pos="698500" algn="l"/>
              </a:tabLst>
            </a:pPr>
            <a:r>
              <a:rPr lang="en-US" dirty="0">
                <a:latin typeface="Calibri"/>
                <a:cs typeface="Calibri"/>
              </a:rPr>
              <a:t>Remote</a:t>
            </a:r>
            <a:r>
              <a:rPr lang="en-US" spc="-30" dirty="0">
                <a:latin typeface="Calibri"/>
                <a:cs typeface="Calibri"/>
              </a:rPr>
              <a:t> </a:t>
            </a:r>
            <a:r>
              <a:rPr lang="en-US" dirty="0">
                <a:latin typeface="Calibri"/>
                <a:cs typeface="Calibri"/>
              </a:rPr>
              <a:t>access</a:t>
            </a:r>
            <a:r>
              <a:rPr lang="en-US" spc="-20" dirty="0">
                <a:latin typeface="Calibri"/>
                <a:cs typeface="Calibri"/>
              </a:rPr>
              <a:t> </a:t>
            </a:r>
            <a:r>
              <a:rPr lang="en-US" dirty="0">
                <a:latin typeface="Calibri"/>
                <a:cs typeface="Calibri"/>
              </a:rPr>
              <a:t>is</a:t>
            </a:r>
            <a:r>
              <a:rPr lang="en-US" spc="-15" dirty="0">
                <a:latin typeface="Calibri"/>
                <a:cs typeface="Calibri"/>
              </a:rPr>
              <a:t> </a:t>
            </a:r>
            <a:r>
              <a:rPr lang="en-US" dirty="0">
                <a:latin typeface="Calibri"/>
                <a:cs typeface="Calibri"/>
              </a:rPr>
              <a:t>provided</a:t>
            </a:r>
            <a:r>
              <a:rPr lang="en-US" spc="-10" dirty="0">
                <a:latin typeface="Calibri"/>
                <a:cs typeface="Calibri"/>
              </a:rPr>
              <a:t> </a:t>
            </a:r>
            <a:r>
              <a:rPr lang="en-US" dirty="0">
                <a:latin typeface="Calibri"/>
                <a:cs typeface="Calibri"/>
              </a:rPr>
              <a:t>to</a:t>
            </a:r>
            <a:r>
              <a:rPr lang="en-US" spc="-30" dirty="0">
                <a:latin typeface="Calibri"/>
                <a:cs typeface="Calibri"/>
              </a:rPr>
              <a:t> </a:t>
            </a:r>
            <a:r>
              <a:rPr lang="en-US" dirty="0">
                <a:latin typeface="Calibri"/>
                <a:cs typeface="Calibri"/>
              </a:rPr>
              <a:t>remote</a:t>
            </a:r>
            <a:r>
              <a:rPr lang="en-US" spc="-20" dirty="0">
                <a:latin typeface="Calibri"/>
                <a:cs typeface="Calibri"/>
              </a:rPr>
              <a:t> </a:t>
            </a:r>
            <a:r>
              <a:rPr lang="en-US" dirty="0">
                <a:latin typeface="Calibri"/>
                <a:cs typeface="Calibri"/>
              </a:rPr>
              <a:t>participants</a:t>
            </a:r>
            <a:r>
              <a:rPr lang="en-US" spc="-20" dirty="0">
                <a:latin typeface="Calibri"/>
                <a:cs typeface="Calibri"/>
              </a:rPr>
              <a:t> </a:t>
            </a:r>
            <a:r>
              <a:rPr lang="en-US" dirty="0">
                <a:latin typeface="Calibri"/>
                <a:cs typeface="Calibri"/>
              </a:rPr>
              <a:t>to</a:t>
            </a:r>
            <a:r>
              <a:rPr lang="en-US" spc="-30" dirty="0">
                <a:latin typeface="Calibri"/>
                <a:cs typeface="Calibri"/>
              </a:rPr>
              <a:t> </a:t>
            </a:r>
            <a:r>
              <a:rPr lang="en-US" spc="-10" dirty="0">
                <a:latin typeface="Calibri"/>
                <a:cs typeface="Calibri"/>
              </a:rPr>
              <a:t>view/present/interact</a:t>
            </a:r>
            <a:r>
              <a:rPr lang="en-US" spc="-5" dirty="0">
                <a:latin typeface="Calibri"/>
                <a:cs typeface="Calibri"/>
              </a:rPr>
              <a:t> </a:t>
            </a:r>
            <a:r>
              <a:rPr lang="en-US" dirty="0">
                <a:latin typeface="Calibri"/>
                <a:cs typeface="Calibri"/>
              </a:rPr>
              <a:t>similarly</a:t>
            </a:r>
            <a:r>
              <a:rPr lang="en-US" spc="-5" dirty="0">
                <a:latin typeface="Calibri"/>
                <a:cs typeface="Calibri"/>
              </a:rPr>
              <a:t> </a:t>
            </a:r>
            <a:r>
              <a:rPr lang="en-US" dirty="0">
                <a:latin typeface="Calibri"/>
                <a:cs typeface="Calibri"/>
              </a:rPr>
              <a:t>to</a:t>
            </a:r>
            <a:r>
              <a:rPr lang="en-US" spc="-35" dirty="0">
                <a:latin typeface="Calibri"/>
                <a:cs typeface="Calibri"/>
              </a:rPr>
              <a:t> </a:t>
            </a:r>
            <a:r>
              <a:rPr lang="en-US" spc="-10" dirty="0">
                <a:latin typeface="Calibri"/>
                <a:cs typeface="Calibri"/>
              </a:rPr>
              <a:t>on-</a:t>
            </a:r>
            <a:r>
              <a:rPr lang="en-US" dirty="0">
                <a:latin typeface="Calibri"/>
                <a:cs typeface="Calibri"/>
              </a:rPr>
              <a:t>line meetings</a:t>
            </a:r>
            <a:r>
              <a:rPr lang="en-US" spc="-10" dirty="0">
                <a:latin typeface="Calibri"/>
                <a:cs typeface="Calibri"/>
              </a:rPr>
              <a:t> </a:t>
            </a:r>
            <a:r>
              <a:rPr lang="en-US" dirty="0">
                <a:latin typeface="Calibri"/>
                <a:cs typeface="Calibri"/>
              </a:rPr>
              <a:t>(best</a:t>
            </a:r>
            <a:r>
              <a:rPr lang="en-US" spc="-25" dirty="0">
                <a:latin typeface="Calibri"/>
                <a:cs typeface="Calibri"/>
              </a:rPr>
              <a:t> </a:t>
            </a:r>
            <a:r>
              <a:rPr lang="en-US" spc="-10" dirty="0">
                <a:latin typeface="Calibri"/>
                <a:cs typeface="Calibri"/>
              </a:rPr>
              <a:t>effort)</a:t>
            </a:r>
            <a:endParaRPr lang="en-US" dirty="0">
              <a:latin typeface="Calibri"/>
              <a:cs typeface="Calibri"/>
            </a:endParaRPr>
          </a:p>
          <a:p>
            <a:pPr marL="241300" marR="66675" indent="-228600">
              <a:lnSpc>
                <a:spcPct val="70000"/>
              </a:lnSpc>
              <a:spcBef>
                <a:spcPts val="994"/>
              </a:spcBef>
              <a:buFont typeface="Arial"/>
              <a:buChar char="•"/>
              <a:tabLst>
                <a:tab pos="240665" algn="l"/>
                <a:tab pos="241300" algn="l"/>
              </a:tabLst>
            </a:pPr>
            <a:r>
              <a:rPr lang="en-US" sz="2000" b="0" dirty="0">
                <a:latin typeface="Calibri"/>
                <a:cs typeface="Calibri"/>
              </a:rPr>
              <a:t>In-person</a:t>
            </a:r>
            <a:r>
              <a:rPr lang="en-US" sz="2000" b="0" spc="-45" dirty="0">
                <a:latin typeface="Calibri"/>
                <a:cs typeface="Calibri"/>
              </a:rPr>
              <a:t> </a:t>
            </a:r>
            <a:r>
              <a:rPr lang="en-US" sz="2000" b="0" dirty="0">
                <a:latin typeface="Calibri"/>
                <a:cs typeface="Calibri"/>
              </a:rPr>
              <a:t>participants</a:t>
            </a:r>
            <a:r>
              <a:rPr lang="en-US" sz="2000" b="0" spc="-40" dirty="0">
                <a:latin typeface="Calibri"/>
                <a:cs typeface="Calibri"/>
              </a:rPr>
              <a:t> </a:t>
            </a:r>
            <a:r>
              <a:rPr lang="en-US" sz="2000" b="0" dirty="0">
                <a:latin typeface="Calibri"/>
                <a:cs typeface="Calibri"/>
              </a:rPr>
              <a:t>are</a:t>
            </a:r>
            <a:r>
              <a:rPr lang="en-US" sz="2000" b="0" spc="-40" dirty="0">
                <a:latin typeface="Calibri"/>
                <a:cs typeface="Calibri"/>
              </a:rPr>
              <a:t> </a:t>
            </a:r>
            <a:r>
              <a:rPr lang="en-US" sz="2000" b="0" dirty="0">
                <a:latin typeface="Calibri"/>
                <a:cs typeface="Calibri"/>
              </a:rPr>
              <a:t>admonished</a:t>
            </a:r>
            <a:r>
              <a:rPr lang="en-US" sz="2000" b="0" spc="-25" dirty="0">
                <a:latin typeface="Calibri"/>
                <a:cs typeface="Calibri"/>
              </a:rPr>
              <a:t> </a:t>
            </a:r>
            <a:r>
              <a:rPr lang="en-US" sz="2000" b="0" dirty="0">
                <a:latin typeface="Calibri"/>
                <a:cs typeface="Calibri"/>
              </a:rPr>
              <a:t>(stronger</a:t>
            </a:r>
            <a:r>
              <a:rPr lang="en-US" sz="2000" b="0" spc="-25" dirty="0">
                <a:latin typeface="Calibri"/>
                <a:cs typeface="Calibri"/>
              </a:rPr>
              <a:t> </a:t>
            </a:r>
            <a:r>
              <a:rPr lang="en-US" sz="2000" b="0" dirty="0">
                <a:latin typeface="Calibri"/>
                <a:cs typeface="Calibri"/>
              </a:rPr>
              <a:t>than</a:t>
            </a:r>
            <a:r>
              <a:rPr lang="en-US" sz="2000" b="0" spc="-30" dirty="0">
                <a:latin typeface="Calibri"/>
                <a:cs typeface="Calibri"/>
              </a:rPr>
              <a:t> </a:t>
            </a:r>
            <a:r>
              <a:rPr lang="en-US" sz="2000" b="0" dirty="0">
                <a:latin typeface="Calibri"/>
                <a:cs typeface="Calibri"/>
              </a:rPr>
              <a:t>encouraged)</a:t>
            </a:r>
            <a:r>
              <a:rPr lang="en-US" sz="2000" b="0" spc="-10" dirty="0">
                <a:latin typeface="Calibri"/>
                <a:cs typeface="Calibri"/>
              </a:rPr>
              <a:t> </a:t>
            </a:r>
            <a:r>
              <a:rPr lang="en-US" sz="2000" b="0" dirty="0">
                <a:latin typeface="Calibri"/>
                <a:cs typeface="Calibri"/>
              </a:rPr>
              <a:t>to</a:t>
            </a:r>
            <a:r>
              <a:rPr lang="en-US" sz="2000" b="0" spc="-35" dirty="0">
                <a:latin typeface="Calibri"/>
                <a:cs typeface="Calibri"/>
              </a:rPr>
              <a:t> </a:t>
            </a:r>
            <a:r>
              <a:rPr lang="en-US" sz="2000" b="0" dirty="0">
                <a:latin typeface="Calibri"/>
                <a:cs typeface="Calibri"/>
              </a:rPr>
              <a:t>stay</a:t>
            </a:r>
            <a:r>
              <a:rPr lang="en-US" sz="2000" b="0" spc="-45" dirty="0">
                <a:latin typeface="Calibri"/>
                <a:cs typeface="Calibri"/>
              </a:rPr>
              <a:t> </a:t>
            </a:r>
            <a:r>
              <a:rPr lang="en-US" sz="2000" b="0" dirty="0">
                <a:latin typeface="Calibri"/>
                <a:cs typeface="Calibri"/>
              </a:rPr>
              <a:t>OFF</a:t>
            </a:r>
            <a:r>
              <a:rPr lang="en-US" sz="2000" b="0" spc="-40" dirty="0">
                <a:latin typeface="Calibri"/>
                <a:cs typeface="Calibri"/>
              </a:rPr>
              <a:t> </a:t>
            </a:r>
            <a:r>
              <a:rPr lang="en-US" sz="2000" b="0" spc="-25" dirty="0">
                <a:latin typeface="Calibri"/>
                <a:cs typeface="Calibri"/>
              </a:rPr>
              <a:t>the Audio interface from the </a:t>
            </a:r>
            <a:r>
              <a:rPr lang="en-US" sz="2000" b="0" spc="-10" dirty="0">
                <a:latin typeface="Calibri"/>
                <a:cs typeface="Calibri"/>
              </a:rPr>
              <a:t>Webex/zoom/teams/conference</a:t>
            </a:r>
            <a:r>
              <a:rPr lang="en-US" sz="2000" b="0" spc="10" dirty="0">
                <a:latin typeface="Calibri"/>
                <a:cs typeface="Calibri"/>
              </a:rPr>
              <a:t> </a:t>
            </a:r>
            <a:r>
              <a:rPr lang="en-US" sz="2000" b="0" dirty="0">
                <a:latin typeface="Calibri"/>
                <a:cs typeface="Calibri"/>
              </a:rPr>
              <a:t>tool</a:t>
            </a:r>
            <a:r>
              <a:rPr lang="en-US" sz="2000" b="0" spc="-10" dirty="0">
                <a:latin typeface="Calibri"/>
                <a:cs typeface="Calibri"/>
              </a:rPr>
              <a:t> </a:t>
            </a:r>
            <a:r>
              <a:rPr lang="en-US" sz="2000" b="0" dirty="0">
                <a:latin typeface="Calibri"/>
                <a:cs typeface="Calibri"/>
              </a:rPr>
              <a:t>of</a:t>
            </a:r>
            <a:r>
              <a:rPr lang="en-US" sz="2000" b="0" spc="-5" dirty="0">
                <a:latin typeface="Calibri"/>
                <a:cs typeface="Calibri"/>
              </a:rPr>
              <a:t> </a:t>
            </a:r>
            <a:r>
              <a:rPr lang="en-US" sz="2000" b="0" dirty="0">
                <a:latin typeface="Calibri"/>
                <a:cs typeface="Calibri"/>
              </a:rPr>
              <a:t>your</a:t>
            </a:r>
            <a:r>
              <a:rPr lang="en-US" sz="2000" b="0" spc="-10" dirty="0">
                <a:latin typeface="Calibri"/>
                <a:cs typeface="Calibri"/>
              </a:rPr>
              <a:t> </a:t>
            </a:r>
            <a:r>
              <a:rPr lang="en-US" sz="2000" b="0" dirty="0">
                <a:latin typeface="Calibri"/>
                <a:cs typeface="Calibri"/>
              </a:rPr>
              <a:t>choice</a:t>
            </a:r>
            <a:r>
              <a:rPr lang="en-US" sz="2000" b="0" spc="-15" dirty="0">
                <a:latin typeface="Calibri"/>
                <a:cs typeface="Calibri"/>
              </a:rPr>
              <a:t> </a:t>
            </a:r>
            <a:r>
              <a:rPr lang="en-US" sz="2000" b="0" dirty="0">
                <a:latin typeface="Calibri"/>
                <a:cs typeface="Calibri"/>
              </a:rPr>
              <a:t>–</a:t>
            </a:r>
          </a:p>
          <a:p>
            <a:pPr marL="241300" marR="66675" indent="-228600">
              <a:lnSpc>
                <a:spcPct val="70000"/>
              </a:lnSpc>
              <a:spcBef>
                <a:spcPts val="994"/>
              </a:spcBef>
              <a:buFont typeface="Arial"/>
              <a:buChar char="•"/>
              <a:tabLst>
                <a:tab pos="240665" algn="l"/>
                <a:tab pos="241300" algn="l"/>
              </a:tabLst>
            </a:pPr>
            <a:r>
              <a:rPr lang="en-US" sz="2000" b="0" spc="-10" dirty="0">
                <a:latin typeface="Calibri"/>
                <a:cs typeface="Calibri"/>
              </a:rPr>
              <a:t>Presentation/room </a:t>
            </a:r>
            <a:r>
              <a:rPr lang="en-US" sz="2000" b="0" dirty="0">
                <a:latin typeface="Calibri"/>
                <a:cs typeface="Calibri"/>
              </a:rPr>
              <a:t>computer</a:t>
            </a:r>
            <a:r>
              <a:rPr lang="en-US" sz="2000" b="0" spc="-10"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5" dirty="0">
                <a:latin typeface="Calibri"/>
                <a:cs typeface="Calibri"/>
              </a:rPr>
              <a:t> </a:t>
            </a:r>
            <a:r>
              <a:rPr lang="en-US" sz="2000" b="0" dirty="0">
                <a:latin typeface="Calibri"/>
                <a:cs typeface="Calibri"/>
              </a:rPr>
              <a:t>conference tool</a:t>
            </a:r>
            <a:r>
              <a:rPr lang="en-US" sz="2000" b="0" spc="-20" dirty="0">
                <a:latin typeface="Calibri"/>
                <a:cs typeface="Calibri"/>
              </a:rPr>
              <a:t> </a:t>
            </a:r>
            <a:r>
              <a:rPr lang="en-US" sz="2000" b="0" dirty="0">
                <a:latin typeface="Calibri"/>
                <a:cs typeface="Calibri"/>
              </a:rPr>
              <a:t>(ideally</a:t>
            </a:r>
            <a:r>
              <a:rPr lang="en-US" sz="2000" b="0" spc="-15" dirty="0">
                <a:latin typeface="Calibri"/>
                <a:cs typeface="Calibri"/>
              </a:rPr>
              <a:t> </a:t>
            </a:r>
            <a:r>
              <a:rPr lang="en-US" sz="2000" b="0" dirty="0">
                <a:latin typeface="Calibri"/>
                <a:cs typeface="Calibri"/>
              </a:rPr>
              <a:t>from</a:t>
            </a:r>
            <a:r>
              <a:rPr lang="en-US" sz="2000" b="0" spc="-25" dirty="0">
                <a:latin typeface="Calibri"/>
                <a:cs typeface="Calibri"/>
              </a:rPr>
              <a:t> </a:t>
            </a:r>
            <a:r>
              <a:rPr lang="en-US" sz="2000" b="0" dirty="0">
                <a:latin typeface="Calibri"/>
                <a:cs typeface="Calibri"/>
              </a:rPr>
              <a:t>a</a:t>
            </a:r>
            <a:r>
              <a:rPr lang="en-US" sz="2000" b="0" spc="-25" dirty="0">
                <a:latin typeface="Calibri"/>
                <a:cs typeface="Calibri"/>
              </a:rPr>
              <a:t> </a:t>
            </a:r>
            <a:r>
              <a:rPr lang="en-US" sz="2000" b="0" spc="-10" dirty="0">
                <a:latin typeface="Calibri"/>
                <a:cs typeface="Calibri"/>
              </a:rPr>
              <a:t>volunteer-</a:t>
            </a:r>
            <a:r>
              <a:rPr lang="en-US" sz="2000" b="0" dirty="0">
                <a:latin typeface="Calibri"/>
                <a:cs typeface="Calibri"/>
              </a:rPr>
              <a:t>supplied PC),</a:t>
            </a:r>
            <a:r>
              <a:rPr lang="en-US" sz="2000" b="0" spc="-15" dirty="0">
                <a:latin typeface="Calibri"/>
                <a:cs typeface="Calibri"/>
              </a:rPr>
              <a:t> </a:t>
            </a:r>
            <a:r>
              <a:rPr lang="en-US" sz="2000" b="0" spc="-25" dirty="0">
                <a:latin typeface="Calibri"/>
                <a:cs typeface="Calibri"/>
              </a:rPr>
              <a:t>and  the </a:t>
            </a:r>
            <a:r>
              <a:rPr lang="en-US" sz="2000" b="0" spc="-10" dirty="0">
                <a:latin typeface="Calibri"/>
                <a:cs typeface="Calibri"/>
              </a:rPr>
              <a:t>web-</a:t>
            </a:r>
            <a:r>
              <a:rPr lang="en-US" sz="2000" b="0" dirty="0">
                <a:latin typeface="Calibri"/>
                <a:cs typeface="Calibri"/>
              </a:rPr>
              <a:t>conferencing</a:t>
            </a:r>
            <a:r>
              <a:rPr lang="en-US" sz="2000" b="0" spc="-20" dirty="0">
                <a:latin typeface="Calibri"/>
                <a:cs typeface="Calibri"/>
              </a:rPr>
              <a:t> </a:t>
            </a:r>
            <a:r>
              <a:rPr lang="en-US" sz="2000" b="0" dirty="0">
                <a:latin typeface="Calibri"/>
                <a:cs typeface="Calibri"/>
              </a:rPr>
              <a:t>tool</a:t>
            </a:r>
            <a:r>
              <a:rPr lang="en-US" sz="2000" b="0" spc="-35" dirty="0">
                <a:latin typeface="Calibri"/>
                <a:cs typeface="Calibri"/>
              </a:rPr>
              <a:t> is presenting what is being presented by the local </a:t>
            </a:r>
            <a:r>
              <a:rPr lang="en-US" sz="2000" b="0" dirty="0">
                <a:latin typeface="Calibri"/>
                <a:cs typeface="Calibri"/>
              </a:rPr>
              <a:t>projector.</a:t>
            </a:r>
          </a:p>
          <a:p>
            <a:pPr marL="241300" marR="316865" indent="-228600">
              <a:lnSpc>
                <a:spcPct val="70000"/>
              </a:lnSpc>
              <a:spcBef>
                <a:spcPts val="1000"/>
              </a:spcBef>
              <a:buFont typeface="Arial"/>
              <a:buChar char="•"/>
              <a:tabLst>
                <a:tab pos="240665" algn="l"/>
                <a:tab pos="241300" algn="l"/>
              </a:tabLst>
            </a:pPr>
            <a:r>
              <a:rPr lang="en-US" sz="2000" b="0" dirty="0">
                <a:latin typeface="Calibri"/>
                <a:cs typeface="Calibri"/>
              </a:rPr>
              <a:t>A</a:t>
            </a:r>
            <a:r>
              <a:rPr lang="en-US" sz="2000" b="0" spc="-25" dirty="0">
                <a:latin typeface="Calibri"/>
                <a:cs typeface="Calibri"/>
              </a:rPr>
              <a:t> </a:t>
            </a:r>
            <a:r>
              <a:rPr lang="en-US" sz="2000" b="0" spc="-20" dirty="0">
                <a:latin typeface="Calibri"/>
                <a:cs typeface="Calibri"/>
              </a:rPr>
              <a:t>chair,</a:t>
            </a:r>
            <a:r>
              <a:rPr lang="en-US" sz="2000" b="0" spc="-25" dirty="0">
                <a:latin typeface="Calibri"/>
                <a:cs typeface="Calibri"/>
              </a:rPr>
              <a:t> </a:t>
            </a:r>
            <a:r>
              <a:rPr lang="en-US" sz="2000" b="0" spc="-10" dirty="0">
                <a:latin typeface="Calibri"/>
                <a:cs typeface="Calibri"/>
              </a:rPr>
              <a:t>vice-</a:t>
            </a:r>
            <a:r>
              <a:rPr lang="en-US" sz="2000" b="0" spc="-20" dirty="0">
                <a:latin typeface="Calibri"/>
                <a:cs typeface="Calibri"/>
              </a:rPr>
              <a:t>chair, </a:t>
            </a:r>
            <a:r>
              <a:rPr lang="en-US" sz="2000" b="0" dirty="0">
                <a:latin typeface="Calibri"/>
                <a:cs typeface="Calibri"/>
              </a:rPr>
              <a:t>or</a:t>
            </a:r>
            <a:r>
              <a:rPr lang="en-US" sz="2000" b="0" spc="-25" dirty="0">
                <a:latin typeface="Calibri"/>
                <a:cs typeface="Calibri"/>
              </a:rPr>
              <a:t> </a:t>
            </a:r>
            <a:r>
              <a:rPr lang="en-US" sz="2000" b="0" dirty="0">
                <a:latin typeface="Calibri"/>
                <a:cs typeface="Calibri"/>
              </a:rPr>
              <a:t>designate,</a:t>
            </a:r>
            <a:r>
              <a:rPr lang="en-US" sz="2000" b="0" spc="-5"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0"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conference tool</a:t>
            </a:r>
            <a:r>
              <a:rPr lang="en-US" sz="2000" b="0" spc="-15" dirty="0">
                <a:latin typeface="Calibri"/>
                <a:cs typeface="Calibri"/>
              </a:rPr>
              <a:t> </a:t>
            </a:r>
            <a:r>
              <a:rPr lang="en-US" sz="2000" b="0" dirty="0">
                <a:latin typeface="Calibri"/>
                <a:cs typeface="Calibri"/>
              </a:rPr>
              <a:t>and</a:t>
            </a:r>
            <a:r>
              <a:rPr lang="en-US" sz="2000" b="0" spc="-20" dirty="0">
                <a:latin typeface="Calibri"/>
                <a:cs typeface="Calibri"/>
              </a:rPr>
              <a:t> </a:t>
            </a:r>
            <a:r>
              <a:rPr lang="en-US" sz="2000" b="0" dirty="0">
                <a:latin typeface="Calibri"/>
                <a:cs typeface="Calibri"/>
              </a:rPr>
              <a:t>monitoring</a:t>
            </a:r>
            <a:r>
              <a:rPr lang="en-US" sz="2000" b="0" spc="-15"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queue</a:t>
            </a:r>
            <a:r>
              <a:rPr lang="en-US" sz="2000" b="0" spc="-5" dirty="0">
                <a:latin typeface="Calibri"/>
                <a:cs typeface="Calibri"/>
              </a:rPr>
              <a:t> </a:t>
            </a:r>
            <a:r>
              <a:rPr lang="en-US" sz="2000" b="0" dirty="0">
                <a:latin typeface="Calibri"/>
                <a:cs typeface="Calibri"/>
              </a:rPr>
              <a:t>(based </a:t>
            </a:r>
            <a:r>
              <a:rPr lang="en-US" sz="2000" b="0" spc="-25" dirty="0">
                <a:latin typeface="Calibri"/>
                <a:cs typeface="Calibri"/>
              </a:rPr>
              <a:t>on </a:t>
            </a:r>
            <a:r>
              <a:rPr lang="en-US" sz="2000" b="0" dirty="0">
                <a:latin typeface="Calibri"/>
                <a:cs typeface="Calibri"/>
              </a:rPr>
              <a:t>experience this</a:t>
            </a:r>
            <a:r>
              <a:rPr lang="en-US" sz="2000" b="0" spc="-20" dirty="0">
                <a:latin typeface="Calibri"/>
                <a:cs typeface="Calibri"/>
              </a:rPr>
              <a:t> </a:t>
            </a:r>
            <a:r>
              <a:rPr lang="en-US" sz="2000" b="0" dirty="0">
                <a:latin typeface="Calibri"/>
                <a:cs typeface="Calibri"/>
              </a:rPr>
              <a:t>is</a:t>
            </a:r>
            <a:r>
              <a:rPr lang="en-US" sz="2000" b="0" spc="-20" dirty="0">
                <a:latin typeface="Calibri"/>
                <a:cs typeface="Calibri"/>
              </a:rPr>
              <a:t> </a:t>
            </a:r>
            <a:r>
              <a:rPr lang="en-US" sz="2000" b="0" dirty="0">
                <a:latin typeface="Calibri"/>
                <a:cs typeface="Calibri"/>
              </a:rPr>
              <a:t>probably</a:t>
            </a:r>
            <a:r>
              <a:rPr lang="en-US" sz="2000" b="0" spc="-20" dirty="0">
                <a:latin typeface="Calibri"/>
                <a:cs typeface="Calibri"/>
              </a:rPr>
              <a:t> </a:t>
            </a:r>
            <a:r>
              <a:rPr lang="en-US" sz="2000" b="0" dirty="0">
                <a:latin typeface="Calibri"/>
                <a:cs typeface="Calibri"/>
              </a:rPr>
              <a:t>a</a:t>
            </a:r>
            <a:r>
              <a:rPr lang="en-US" sz="2000" b="0" spc="-10" dirty="0">
                <a:latin typeface="Calibri"/>
                <a:cs typeface="Calibri"/>
              </a:rPr>
              <a:t> </a:t>
            </a:r>
            <a:r>
              <a:rPr lang="en-US" sz="2000" b="0" dirty="0">
                <a:latin typeface="Calibri"/>
                <a:cs typeface="Calibri"/>
              </a:rPr>
              <a:t>second room</a:t>
            </a:r>
            <a:r>
              <a:rPr lang="en-US" sz="2000" b="0" spc="-20" dirty="0">
                <a:latin typeface="Calibri"/>
                <a:cs typeface="Calibri"/>
              </a:rPr>
              <a:t> </a:t>
            </a:r>
            <a:r>
              <a:rPr lang="en-US" sz="2000" b="0" dirty="0">
                <a:latin typeface="Calibri"/>
                <a:cs typeface="Calibri"/>
              </a:rPr>
              <a:t>log</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since</a:t>
            </a:r>
            <a:r>
              <a:rPr lang="en-US" sz="2000" b="0" spc="-10" dirty="0">
                <a:latin typeface="Calibri"/>
                <a:cs typeface="Calibri"/>
              </a:rPr>
              <a:t> </a:t>
            </a:r>
            <a:r>
              <a:rPr lang="en-US" sz="2000" b="0" dirty="0">
                <a:latin typeface="Calibri"/>
                <a:cs typeface="Calibri"/>
              </a:rPr>
              <a:t>monitoring</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queue doesn’t</a:t>
            </a:r>
            <a:r>
              <a:rPr lang="en-US" sz="2000" b="0" spc="-5" dirty="0">
                <a:latin typeface="Calibri"/>
                <a:cs typeface="Calibri"/>
              </a:rPr>
              <a:t> </a:t>
            </a:r>
            <a:r>
              <a:rPr lang="en-US" sz="2000" b="0" dirty="0">
                <a:latin typeface="Calibri"/>
                <a:cs typeface="Calibri"/>
              </a:rPr>
              <a:t>work</a:t>
            </a:r>
            <a:r>
              <a:rPr lang="en-US" sz="2000" b="0" spc="-20" dirty="0">
                <a:latin typeface="Calibri"/>
                <a:cs typeface="Calibri"/>
              </a:rPr>
              <a:t> </a:t>
            </a:r>
            <a:r>
              <a:rPr lang="en-US" sz="2000" b="0" dirty="0">
                <a:latin typeface="Calibri"/>
                <a:cs typeface="Calibri"/>
              </a:rPr>
              <a:t>well</a:t>
            </a:r>
            <a:r>
              <a:rPr lang="en-US" sz="2000" b="0" spc="-5" dirty="0">
                <a:latin typeface="Calibri"/>
                <a:cs typeface="Calibri"/>
              </a:rPr>
              <a:t> </a:t>
            </a:r>
            <a:r>
              <a:rPr lang="en-US" sz="2000" b="0" spc="-20" dirty="0">
                <a:latin typeface="Calibri"/>
                <a:cs typeface="Calibri"/>
              </a:rPr>
              <a:t>when </a:t>
            </a:r>
            <a:r>
              <a:rPr lang="en-US" sz="2000" b="0" dirty="0">
                <a:latin typeface="Calibri"/>
                <a:cs typeface="Calibri"/>
              </a:rPr>
              <a:t>presenting) –</a:t>
            </a:r>
            <a:r>
              <a:rPr lang="en-US" sz="2000" b="0" spc="-10" dirty="0">
                <a:latin typeface="Calibri"/>
                <a:cs typeface="Calibri"/>
              </a:rPr>
              <a:t> </a:t>
            </a:r>
            <a:r>
              <a:rPr lang="en-US" sz="2000" b="0" dirty="0">
                <a:latin typeface="Calibri"/>
                <a:cs typeface="Calibri"/>
              </a:rPr>
              <a:t>this</a:t>
            </a:r>
            <a:r>
              <a:rPr lang="en-US" sz="2000" b="0" spc="-25" dirty="0">
                <a:latin typeface="Calibri"/>
                <a:cs typeface="Calibri"/>
              </a:rPr>
              <a:t> </a:t>
            </a:r>
            <a:r>
              <a:rPr lang="en-US" sz="2000" b="0" dirty="0">
                <a:latin typeface="Calibri"/>
                <a:cs typeface="Calibri"/>
              </a:rPr>
              <a:t>person</a:t>
            </a:r>
            <a:r>
              <a:rPr lang="en-US" sz="2000" b="0" spc="-5" dirty="0">
                <a:latin typeface="Calibri"/>
                <a:cs typeface="Calibri"/>
              </a:rPr>
              <a:t> </a:t>
            </a:r>
            <a:r>
              <a:rPr lang="en-US" sz="2000" b="0" dirty="0">
                <a:latin typeface="Calibri"/>
                <a:cs typeface="Calibri"/>
              </a:rPr>
              <a:t>manages</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online</a:t>
            </a:r>
            <a:r>
              <a:rPr lang="en-US" sz="2000" b="0" spc="-5" dirty="0">
                <a:latin typeface="Calibri"/>
                <a:cs typeface="Calibri"/>
              </a:rPr>
              <a:t> </a:t>
            </a:r>
            <a:r>
              <a:rPr lang="en-US" sz="2000" b="0" dirty="0">
                <a:latin typeface="Calibri"/>
                <a:cs typeface="Calibri"/>
              </a:rPr>
              <a:t>queue for</a:t>
            </a:r>
            <a:r>
              <a:rPr lang="en-US" sz="2000" b="0" spc="-25" dirty="0">
                <a:latin typeface="Calibri"/>
                <a:cs typeface="Calibri"/>
              </a:rPr>
              <a:t> </a:t>
            </a:r>
            <a:r>
              <a:rPr lang="en-US" sz="2000" b="0" dirty="0">
                <a:latin typeface="Calibri"/>
                <a:cs typeface="Calibri"/>
              </a:rPr>
              <a:t>the</a:t>
            </a:r>
            <a:r>
              <a:rPr lang="en-US" sz="2000" b="0" spc="-5" dirty="0">
                <a:latin typeface="Calibri"/>
                <a:cs typeface="Calibri"/>
              </a:rPr>
              <a:t> </a:t>
            </a:r>
            <a:r>
              <a:rPr lang="en-US" sz="2000" b="0" dirty="0">
                <a:latin typeface="Calibri"/>
                <a:cs typeface="Calibri"/>
              </a:rPr>
              <a:t>chair</a:t>
            </a:r>
            <a:r>
              <a:rPr lang="en-US" sz="2000" b="0" spc="-20" dirty="0">
                <a:latin typeface="Calibri"/>
                <a:cs typeface="Calibri"/>
              </a:rPr>
              <a:t> </a:t>
            </a:r>
            <a:r>
              <a:rPr lang="en-US" sz="2000" b="0" dirty="0">
                <a:latin typeface="Calibri"/>
                <a:cs typeface="Calibri"/>
              </a:rPr>
              <a:t>to</a:t>
            </a:r>
            <a:r>
              <a:rPr lang="en-US" sz="2000" b="0" spc="-15" dirty="0">
                <a:latin typeface="Calibri"/>
                <a:cs typeface="Calibri"/>
              </a:rPr>
              <a:t> </a:t>
            </a:r>
            <a:r>
              <a:rPr lang="en-US" sz="2000" b="0" spc="-10" dirty="0">
                <a:latin typeface="Calibri"/>
                <a:cs typeface="Calibri"/>
              </a:rPr>
              <a:t>integrate</a:t>
            </a:r>
            <a:r>
              <a:rPr lang="en-US" sz="2000" b="0" spc="-5" dirty="0">
                <a:latin typeface="Calibri"/>
                <a:cs typeface="Calibri"/>
              </a:rPr>
              <a:t> </a:t>
            </a:r>
            <a:r>
              <a:rPr lang="en-US" sz="2000" b="0" dirty="0">
                <a:latin typeface="Calibri"/>
                <a:cs typeface="Calibri"/>
              </a:rPr>
              <a:t>with</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spc="-10" dirty="0">
                <a:latin typeface="Calibri"/>
                <a:cs typeface="Calibri"/>
              </a:rPr>
              <a:t>queue.  Fairness for local and remote attendees is responsibility of the officer.</a:t>
            </a:r>
            <a:endParaRPr lang="en-US" sz="2000" b="0" dirty="0">
              <a:latin typeface="Calibri"/>
              <a:cs typeface="Calibri"/>
            </a:endParaRPr>
          </a:p>
          <a:p>
            <a:pPr marL="240665" marR="5080" indent="-228600">
              <a:lnSpc>
                <a:spcPct val="70000"/>
              </a:lnSpc>
              <a:spcBef>
                <a:spcPts val="1005"/>
              </a:spcBef>
              <a:buFont typeface="Arial"/>
              <a:buChar char="•"/>
              <a:tabLst>
                <a:tab pos="240665" algn="l"/>
                <a:tab pos="241300" algn="l"/>
              </a:tabLst>
            </a:pPr>
            <a:r>
              <a:rPr lang="en-US" sz="2000" b="0" dirty="0">
                <a:latin typeface="Calibri"/>
                <a:cs typeface="Calibri"/>
              </a:rPr>
              <a:t>Audio</a:t>
            </a:r>
            <a:r>
              <a:rPr lang="en-US" sz="2000" b="0" spc="-20" dirty="0">
                <a:latin typeface="Calibri"/>
                <a:cs typeface="Calibri"/>
              </a:rPr>
              <a:t> </a:t>
            </a:r>
            <a:r>
              <a:rPr lang="en-US" sz="2000" b="0" dirty="0">
                <a:latin typeface="Calibri"/>
                <a:cs typeface="Calibri"/>
              </a:rPr>
              <a:t>comes</a:t>
            </a:r>
            <a:r>
              <a:rPr lang="en-US" sz="2000" b="0" spc="-5" dirty="0">
                <a:latin typeface="Calibri"/>
                <a:cs typeface="Calibri"/>
              </a:rPr>
              <a:t> </a:t>
            </a:r>
            <a:r>
              <a:rPr lang="en-US" sz="2000" b="0" dirty="0">
                <a:latin typeface="Calibri"/>
                <a:cs typeface="Calibri"/>
              </a:rPr>
              <a:t>from</a:t>
            </a:r>
            <a:r>
              <a:rPr lang="en-US" sz="2000" b="0" spc="-15" dirty="0">
                <a:latin typeface="Calibri"/>
                <a:cs typeface="Calibri"/>
              </a:rPr>
              <a:t> </a:t>
            </a:r>
            <a:r>
              <a:rPr lang="en-US" sz="2000" b="0" dirty="0">
                <a:latin typeface="Calibri"/>
                <a:cs typeface="Calibri"/>
              </a:rPr>
              <a:t>a</a:t>
            </a:r>
            <a:r>
              <a:rPr lang="en-US" sz="2000" b="0" spc="-15"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or</a:t>
            </a:r>
            <a:r>
              <a:rPr lang="en-US" sz="2000" b="0" spc="-15"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chair/</a:t>
            </a:r>
            <a:r>
              <a:rPr lang="en-US" sz="2000" b="0" dirty="0" err="1">
                <a:latin typeface="Calibri"/>
                <a:cs typeface="Calibri"/>
              </a:rPr>
              <a:t>dias</a:t>
            </a:r>
            <a:r>
              <a:rPr lang="en-US" sz="2000" b="0" spc="-2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which is</a:t>
            </a:r>
            <a:r>
              <a:rPr lang="en-US" sz="2000" b="0" spc="-25" dirty="0">
                <a:latin typeface="Calibri"/>
                <a:cs typeface="Calibri"/>
              </a:rPr>
              <a:t> </a:t>
            </a:r>
            <a:r>
              <a:rPr lang="en-US" sz="2000" b="0" dirty="0">
                <a:latin typeface="Calibri"/>
                <a:cs typeface="Calibri"/>
              </a:rPr>
              <a:t>mixed</a:t>
            </a:r>
            <a:r>
              <a:rPr lang="en-US" sz="2000" b="0" spc="-10" dirty="0">
                <a:latin typeface="Calibri"/>
                <a:cs typeface="Calibri"/>
              </a:rPr>
              <a:t> </a:t>
            </a:r>
            <a:r>
              <a:rPr lang="en-US" sz="2000" b="0" dirty="0">
                <a:latin typeface="Calibri"/>
                <a:cs typeface="Calibri"/>
              </a:rPr>
              <a:t>into</a:t>
            </a:r>
            <a:r>
              <a:rPr lang="en-US" sz="2000" b="0" spc="-10" dirty="0">
                <a:latin typeface="Calibri"/>
                <a:cs typeface="Calibri"/>
              </a:rPr>
              <a:t> </a:t>
            </a:r>
            <a:r>
              <a:rPr lang="en-US" sz="2000" b="0" dirty="0">
                <a:latin typeface="Calibri"/>
                <a:cs typeface="Calibri"/>
              </a:rPr>
              <a:t>room</a:t>
            </a:r>
            <a:r>
              <a:rPr lang="en-US" sz="2000" b="0" spc="-15" dirty="0">
                <a:latin typeface="Calibri"/>
                <a:cs typeface="Calibri"/>
              </a:rPr>
              <a:t> </a:t>
            </a:r>
            <a:r>
              <a:rPr lang="en-US" sz="2000" b="0" spc="-10" dirty="0">
                <a:latin typeface="Calibri"/>
                <a:cs typeface="Calibri"/>
              </a:rPr>
              <a:t>speakers </a:t>
            </a:r>
            <a:r>
              <a:rPr lang="en-US" sz="2000" b="0" dirty="0">
                <a:latin typeface="Calibri"/>
                <a:cs typeface="Calibri"/>
              </a:rPr>
              <a:t>and</a:t>
            </a:r>
            <a:r>
              <a:rPr lang="en-US" sz="2000" b="0" spc="-10" dirty="0">
                <a:latin typeface="Calibri"/>
                <a:cs typeface="Calibri"/>
              </a:rPr>
              <a:t> </a:t>
            </a:r>
            <a:r>
              <a:rPr lang="en-US" sz="2000" b="0" dirty="0">
                <a:latin typeface="Calibri"/>
                <a:cs typeface="Calibri"/>
              </a:rPr>
              <a:t>outgoing </a:t>
            </a:r>
            <a:r>
              <a:rPr lang="en-US" sz="2000" b="0" spc="-10" dirty="0">
                <a:latin typeface="Calibri"/>
                <a:cs typeface="Calibri"/>
              </a:rPr>
              <a:t>sound </a:t>
            </a:r>
            <a:r>
              <a:rPr lang="en-US" sz="2000" b="0" dirty="0">
                <a:latin typeface="Calibri"/>
                <a:cs typeface="Calibri"/>
              </a:rPr>
              <a:t>by</a:t>
            </a:r>
            <a:r>
              <a:rPr lang="en-US" sz="2000" b="0" spc="-5" dirty="0">
                <a:latin typeface="Calibri"/>
                <a:cs typeface="Calibri"/>
              </a:rPr>
              <a:t> </a:t>
            </a:r>
            <a:r>
              <a:rPr lang="en-US" sz="2000" b="0" dirty="0">
                <a:latin typeface="Calibri"/>
                <a:cs typeface="Calibri"/>
              </a:rPr>
              <a:t>the sound</a:t>
            </a:r>
            <a:r>
              <a:rPr lang="en-US" sz="2000" b="0" spc="5" dirty="0">
                <a:latin typeface="Calibri"/>
                <a:cs typeface="Calibri"/>
              </a:rPr>
              <a:t> </a:t>
            </a:r>
            <a:r>
              <a:rPr lang="en-US" sz="2000" b="0" spc="-10" dirty="0">
                <a:latin typeface="Calibri"/>
                <a:cs typeface="Calibri"/>
              </a:rPr>
              <a:t>board is then connected to the local computer that shares to the remote conference tool. </a:t>
            </a:r>
            <a:endParaRPr lang="en-US" sz="2000" b="0" dirty="0">
              <a:latin typeface="Calibri"/>
              <a:cs typeface="Calibri"/>
            </a:endParaRPr>
          </a:p>
          <a:p>
            <a:pPr marL="241300" marR="383540" indent="-228600">
              <a:lnSpc>
                <a:spcPct val="70000"/>
              </a:lnSpc>
              <a:spcBef>
                <a:spcPts val="994"/>
              </a:spcBef>
              <a:buFont typeface="Arial"/>
              <a:buChar char="•"/>
              <a:tabLst>
                <a:tab pos="240665" algn="l"/>
                <a:tab pos="241300" algn="l"/>
              </a:tabLst>
            </a:pPr>
            <a:r>
              <a:rPr lang="en-US" sz="2000" b="0" dirty="0">
                <a:latin typeface="Calibri"/>
                <a:cs typeface="Calibri"/>
              </a:rPr>
              <a:t>Working</a:t>
            </a:r>
            <a:r>
              <a:rPr lang="en-US" sz="2000" b="0" spc="-35" dirty="0">
                <a:latin typeface="Calibri"/>
                <a:cs typeface="Calibri"/>
              </a:rPr>
              <a:t> </a:t>
            </a:r>
            <a:r>
              <a:rPr lang="en-US" sz="2000" b="0" dirty="0">
                <a:latin typeface="Calibri"/>
                <a:cs typeface="Calibri"/>
              </a:rPr>
              <a:t>groups</a:t>
            </a:r>
            <a:r>
              <a:rPr lang="en-US" sz="2000" b="0" spc="-25" dirty="0">
                <a:latin typeface="Calibri"/>
                <a:cs typeface="Calibri"/>
              </a:rPr>
              <a:t> </a:t>
            </a:r>
            <a:r>
              <a:rPr lang="en-US" sz="2000" b="0" dirty="0">
                <a:latin typeface="Calibri"/>
                <a:cs typeface="Calibri"/>
              </a:rPr>
              <a:t>need</a:t>
            </a:r>
            <a:r>
              <a:rPr lang="en-US" sz="2000" b="0" spc="-10" dirty="0">
                <a:latin typeface="Calibri"/>
                <a:cs typeface="Calibri"/>
              </a:rPr>
              <a:t> </a:t>
            </a:r>
            <a:r>
              <a:rPr lang="en-US" sz="2000" b="0" dirty="0">
                <a:latin typeface="Calibri"/>
                <a:cs typeface="Calibri"/>
              </a:rPr>
              <a:t>to</a:t>
            </a:r>
            <a:r>
              <a:rPr lang="en-US" sz="2000" b="0" spc="-25" dirty="0">
                <a:latin typeface="Calibri"/>
                <a:cs typeface="Calibri"/>
              </a:rPr>
              <a:t> </a:t>
            </a:r>
            <a:r>
              <a:rPr lang="en-US" sz="2000" b="0" dirty="0">
                <a:latin typeface="Calibri"/>
                <a:cs typeface="Calibri"/>
              </a:rPr>
              <a:t>decide</a:t>
            </a:r>
            <a:r>
              <a:rPr lang="en-US" sz="2000" b="0" spc="-15" dirty="0">
                <a:latin typeface="Calibri"/>
                <a:cs typeface="Calibri"/>
              </a:rPr>
              <a:t> </a:t>
            </a:r>
            <a:r>
              <a:rPr lang="en-US" sz="2000" b="0" dirty="0">
                <a:latin typeface="Calibri"/>
                <a:cs typeface="Calibri"/>
              </a:rPr>
              <a:t>voting</a:t>
            </a:r>
            <a:r>
              <a:rPr lang="en-US" sz="2000" b="0" spc="-20" dirty="0">
                <a:latin typeface="Calibri"/>
                <a:cs typeface="Calibri"/>
              </a:rPr>
              <a:t> </a:t>
            </a:r>
            <a:r>
              <a:rPr lang="en-US" sz="2000" b="0" dirty="0">
                <a:latin typeface="Calibri"/>
                <a:cs typeface="Calibri"/>
              </a:rPr>
              <a:t>rules,</a:t>
            </a:r>
            <a:r>
              <a:rPr lang="en-US" sz="2000" b="0" spc="-30" dirty="0">
                <a:latin typeface="Calibri"/>
                <a:cs typeface="Calibri"/>
              </a:rPr>
              <a:t> </a:t>
            </a:r>
            <a:r>
              <a:rPr lang="en-US" sz="2000" b="0" dirty="0">
                <a:latin typeface="Calibri"/>
                <a:cs typeface="Calibri"/>
              </a:rPr>
              <a:t>etc.</a:t>
            </a:r>
            <a:r>
              <a:rPr lang="en-US" sz="2000" b="0" spc="-20"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dirty="0">
                <a:latin typeface="Calibri"/>
                <a:cs typeface="Calibri"/>
              </a:rPr>
              <a:t>subgroups</a:t>
            </a:r>
            <a:r>
              <a:rPr lang="en-US" sz="2000" b="0" spc="-20" dirty="0">
                <a:latin typeface="Calibri"/>
                <a:cs typeface="Calibri"/>
              </a:rPr>
              <a:t> </a:t>
            </a:r>
            <a:r>
              <a:rPr lang="en-US" sz="2000" b="0" dirty="0">
                <a:latin typeface="Calibri"/>
                <a:cs typeface="Calibri"/>
              </a:rPr>
              <a:t>(some</a:t>
            </a:r>
            <a:r>
              <a:rPr lang="en-US" sz="2000" b="0" spc="-20" dirty="0">
                <a:latin typeface="Calibri"/>
                <a:cs typeface="Calibri"/>
              </a:rPr>
              <a:t> </a:t>
            </a:r>
            <a:r>
              <a:rPr lang="en-US" sz="2000" b="0" dirty="0">
                <a:latin typeface="Calibri"/>
                <a:cs typeface="Calibri"/>
              </a:rPr>
              <a:t>use</a:t>
            </a:r>
            <a:r>
              <a:rPr lang="en-US" sz="2000" b="0" spc="-20" dirty="0">
                <a:latin typeface="Calibri"/>
                <a:cs typeface="Calibri"/>
              </a:rPr>
              <a:t> </a:t>
            </a:r>
            <a:r>
              <a:rPr lang="en-US" sz="2000" b="0" spc="-10" dirty="0">
                <a:latin typeface="Calibri"/>
                <a:cs typeface="Calibri"/>
              </a:rPr>
              <a:t>different</a:t>
            </a:r>
            <a:r>
              <a:rPr lang="en-US" sz="2000" b="0" spc="-25" dirty="0">
                <a:latin typeface="Calibri"/>
                <a:cs typeface="Calibri"/>
              </a:rPr>
              <a:t> </a:t>
            </a:r>
            <a:r>
              <a:rPr lang="en-US" sz="2000" b="0" dirty="0">
                <a:latin typeface="Calibri"/>
                <a:cs typeface="Calibri"/>
              </a:rPr>
              <a:t>rules</a:t>
            </a:r>
            <a:r>
              <a:rPr lang="en-US" sz="2000" b="0" spc="-25"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spc="-10" dirty="0">
                <a:latin typeface="Calibri"/>
                <a:cs typeface="Calibri"/>
              </a:rPr>
              <a:t>electronic </a:t>
            </a:r>
            <a:r>
              <a:rPr lang="en-US" sz="2000" b="0" dirty="0">
                <a:latin typeface="Calibri"/>
                <a:cs typeface="Calibri"/>
              </a:rPr>
              <a:t>meetings</a:t>
            </a:r>
            <a:r>
              <a:rPr lang="en-US" sz="2000" b="0" spc="-5" dirty="0">
                <a:latin typeface="Calibri"/>
                <a:cs typeface="Calibri"/>
              </a:rPr>
              <a:t> </a:t>
            </a:r>
            <a:r>
              <a:rPr lang="en-US" sz="2000" b="0" dirty="0">
                <a:latin typeface="Calibri"/>
                <a:cs typeface="Calibri"/>
              </a:rPr>
              <a:t>than</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person</a:t>
            </a:r>
            <a:r>
              <a:rPr lang="en-US" sz="2000" b="0" spc="-10" dirty="0">
                <a:latin typeface="Calibri"/>
                <a:cs typeface="Calibri"/>
              </a:rPr>
              <a:t>)</a:t>
            </a:r>
            <a:endParaRPr lang="en-US" sz="2000" b="0" dirty="0">
              <a:latin typeface="Calibri"/>
              <a:cs typeface="Calibri"/>
            </a:endParaRPr>
          </a:p>
        </p:txBody>
      </p:sp>
      <p:sp>
        <p:nvSpPr>
          <p:cNvPr id="4" name="Date Placeholder 3"/>
          <p:cNvSpPr>
            <a:spLocks noGrp="1"/>
          </p:cNvSpPr>
          <p:nvPr>
            <p:ph type="dt" idx="10"/>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US"/>
              <a:t>July 2024</a:t>
            </a:r>
            <a:endParaRPr lang="en-GB"/>
          </a:p>
        </p:txBody>
      </p:sp>
      <p:sp>
        <p:nvSpPr>
          <p:cNvPr id="5" name="Footer Placeholder 4"/>
          <p:cNvSpPr>
            <a:spLocks noGrp="1"/>
          </p:cNvSpPr>
          <p:nvPr>
            <p:ph type="ftr" idx="11"/>
          </p:nvPr>
        </p:nvSpPr>
        <p:spPr bwMode="auto">
          <a:xfrm>
            <a:off x="7162800" y="6548157"/>
            <a:ext cx="4246033" cy="15744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1CEF-FA83-47C5-98F5-F1A1873C4873}"/>
              </a:ext>
            </a:extLst>
          </p:cNvPr>
          <p:cNvSpPr>
            <a:spLocks noGrp="1"/>
          </p:cNvSpPr>
          <p:nvPr>
            <p:ph type="title"/>
          </p:nvPr>
        </p:nvSpPr>
        <p:spPr/>
        <p:txBody>
          <a:bodyPr wrap="square" anchor="ctr">
            <a:normAutofit/>
          </a:bodyPr>
          <a:lstStyle/>
          <a:p>
            <a:r>
              <a:rPr lang="en-US" dirty="0"/>
              <a:t>Mixed Mode Meeting requirements - (1)</a:t>
            </a:r>
          </a:p>
        </p:txBody>
      </p:sp>
      <p:sp>
        <p:nvSpPr>
          <p:cNvPr id="3" name="Content Placeholder 2">
            <a:extLst>
              <a:ext uri="{FF2B5EF4-FFF2-40B4-BE49-F238E27FC236}">
                <a16:creationId xmlns:a16="http://schemas.microsoft.com/office/drawing/2014/main" id="{97B4E6C1-F7B8-4110-96EA-0E6CE21C960E}"/>
              </a:ext>
            </a:extLst>
          </p:cNvPr>
          <p:cNvSpPr>
            <a:spLocks noGrp="1"/>
          </p:cNvSpPr>
          <p:nvPr>
            <p:ph idx="1"/>
          </p:nvPr>
        </p:nvSpPr>
        <p:spPr>
          <a:xfrm>
            <a:off x="914401" y="1600200"/>
            <a:ext cx="10361084" cy="4875213"/>
          </a:xfrm>
        </p:spPr>
        <p:txBody>
          <a:bodyPr wrap="square" anchor="t">
            <a:normAutofit fontScale="92500" lnSpcReduction="10000"/>
          </a:bodyPr>
          <a:lstStyle/>
          <a:p>
            <a:pPr>
              <a:lnSpc>
                <a:spcPct val="90000"/>
              </a:lnSpc>
            </a:pPr>
            <a:r>
              <a:rPr lang="en-US" dirty="0"/>
              <a:t>1. Local room requirements:</a:t>
            </a:r>
          </a:p>
          <a:p>
            <a:pPr marL="800100" lvl="1" indent="-342900">
              <a:lnSpc>
                <a:spcPct val="90000"/>
              </a:lnSpc>
              <a:buFont typeface="Wingdings" panose="05000000000000000000" pitchFamily="2" charset="2"/>
              <a:buChar char="Ø"/>
            </a:pPr>
            <a:r>
              <a:rPr lang="en-US" sz="2400" dirty="0"/>
              <a:t>Hear local participants </a:t>
            </a:r>
          </a:p>
          <a:p>
            <a:pPr lvl="1">
              <a:lnSpc>
                <a:spcPct val="90000"/>
              </a:lnSpc>
            </a:pPr>
            <a:r>
              <a:rPr lang="en-US" sz="2400" dirty="0"/>
              <a:t>	</a:t>
            </a:r>
            <a:r>
              <a:rPr lang="en-US" sz="2200" dirty="0"/>
              <a:t>(the number of microphones required is determined by the size of room).</a:t>
            </a:r>
          </a:p>
          <a:p>
            <a:pPr marL="800100" lvl="1" indent="-342900">
              <a:lnSpc>
                <a:spcPct val="90000"/>
              </a:lnSpc>
              <a:buFont typeface="Wingdings" panose="05000000000000000000" pitchFamily="2" charset="2"/>
              <a:buChar char="Ø"/>
            </a:pPr>
            <a:r>
              <a:rPr lang="en-US" sz="2400" dirty="0"/>
              <a:t>See Local presentations </a:t>
            </a:r>
          </a:p>
          <a:p>
            <a:pPr lvl="2">
              <a:lnSpc>
                <a:spcPct val="90000"/>
              </a:lnSpc>
            </a:pPr>
            <a:r>
              <a:rPr lang="en-US" sz="2200" dirty="0"/>
              <a:t>(projection of a central laptop or chair’s laptop for local presentation on local screen).</a:t>
            </a:r>
          </a:p>
          <a:p>
            <a:pPr marL="800100" lvl="1" indent="-342900">
              <a:lnSpc>
                <a:spcPct val="90000"/>
              </a:lnSpc>
              <a:buFont typeface="Wingdings" panose="05000000000000000000" pitchFamily="2" charset="2"/>
              <a:buChar char="Ø"/>
            </a:pPr>
            <a:r>
              <a:rPr lang="en-US" sz="2400" dirty="0"/>
              <a:t>Local Queue management is facilitated by lining up to or passing a microphone.</a:t>
            </a:r>
          </a:p>
          <a:p>
            <a:pPr marL="800100" lvl="1" indent="-342900">
              <a:lnSpc>
                <a:spcPct val="90000"/>
              </a:lnSpc>
              <a:buFont typeface="Wingdings" panose="05000000000000000000" pitchFamily="2" charset="2"/>
              <a:buChar char="Ø"/>
            </a:pPr>
            <a:r>
              <a:rPr lang="en-US" sz="2400" dirty="0"/>
              <a:t>Hear remote participants </a:t>
            </a:r>
          </a:p>
          <a:p>
            <a:pPr lvl="1">
              <a:lnSpc>
                <a:spcPct val="90000"/>
              </a:lnSpc>
            </a:pPr>
            <a:r>
              <a:rPr lang="en-US" sz="2400" dirty="0"/>
              <a:t>	</a:t>
            </a:r>
            <a:r>
              <a:rPr lang="en-US" sz="2200" dirty="0"/>
              <a:t>(audio from remote should seamlessly be injected in the local room.)</a:t>
            </a:r>
          </a:p>
          <a:p>
            <a:pPr marL="800100" lvl="1" indent="-342900">
              <a:lnSpc>
                <a:spcPct val="90000"/>
              </a:lnSpc>
              <a:buFont typeface="Wingdings" panose="05000000000000000000" pitchFamily="2" charset="2"/>
              <a:buChar char="Ø"/>
            </a:pPr>
            <a:r>
              <a:rPr lang="en-US" sz="2400" dirty="0"/>
              <a:t>Remote Queue management to be integrated with local participants queueing </a:t>
            </a:r>
          </a:p>
          <a:p>
            <a:pPr lvl="1">
              <a:lnSpc>
                <a:spcPct val="90000"/>
              </a:lnSpc>
            </a:pPr>
            <a:r>
              <a:rPr lang="en-US" sz="2400" dirty="0"/>
              <a:t>	</a:t>
            </a:r>
            <a:r>
              <a:rPr lang="en-US" sz="2200" dirty="0"/>
              <a:t>(Chair may need a VP to watch and manage fair queue access)</a:t>
            </a:r>
          </a:p>
          <a:p>
            <a:pPr marL="800100" lvl="1" indent="-342900">
              <a:lnSpc>
                <a:spcPct val="90000"/>
              </a:lnSpc>
              <a:buFont typeface="Wingdings" panose="05000000000000000000" pitchFamily="2" charset="2"/>
              <a:buChar char="Ø"/>
            </a:pPr>
            <a:r>
              <a:rPr lang="en-US" sz="2400" dirty="0"/>
              <a:t>Remote presentations need to be presented in Local room. </a:t>
            </a:r>
          </a:p>
          <a:p>
            <a:pPr lvl="1">
              <a:lnSpc>
                <a:spcPct val="90000"/>
              </a:lnSpc>
            </a:pPr>
            <a:r>
              <a:rPr lang="en-US" sz="2400" dirty="0"/>
              <a:t>	</a:t>
            </a:r>
            <a:r>
              <a:rPr lang="en-US" sz="2200" dirty="0"/>
              <a:t>(central laptop or chair’s laptop to project remote shared screen).</a:t>
            </a:r>
            <a:endParaRPr lang="en-US" sz="2400" dirty="0"/>
          </a:p>
          <a:p>
            <a:pPr marL="800100" lvl="1" indent="-342900">
              <a:lnSpc>
                <a:spcPct val="90000"/>
              </a:lnSpc>
              <a:buFont typeface="Wingdings" panose="05000000000000000000" pitchFamily="2" charset="2"/>
              <a:buChar char="Ø"/>
            </a:pPr>
            <a:r>
              <a:rPr lang="en-US" sz="2400" dirty="0"/>
              <a:t>Provide local audio and screen presentation to remote participants </a:t>
            </a:r>
          </a:p>
          <a:p>
            <a:pPr lvl="1">
              <a:lnSpc>
                <a:spcPct val="90000"/>
              </a:lnSpc>
            </a:pPr>
            <a:r>
              <a:rPr lang="en-US" sz="2400" dirty="0"/>
              <a:t>	</a:t>
            </a:r>
            <a:r>
              <a:rPr lang="en-US" sz="2200" dirty="0"/>
              <a:t>(WebEx, Zoom, Teams, or other proprietary conferencing program)</a:t>
            </a:r>
          </a:p>
          <a:p>
            <a:pPr lvl="1">
              <a:lnSpc>
                <a:spcPct val="90000"/>
              </a:lnSpc>
            </a:pPr>
            <a:endParaRPr lang="en-US" sz="2400" dirty="0"/>
          </a:p>
        </p:txBody>
      </p:sp>
      <p:sp>
        <p:nvSpPr>
          <p:cNvPr id="8" name="Date Placeholder 3">
            <a:extLst>
              <a:ext uri="{FF2B5EF4-FFF2-40B4-BE49-F238E27FC236}">
                <a16:creationId xmlns:a16="http://schemas.microsoft.com/office/drawing/2014/main" id="{58E4B9DB-8230-D17D-E97E-D1CDB0DA7AA3}"/>
              </a:ext>
            </a:extLst>
          </p:cNvPr>
          <p:cNvSpPr>
            <a:spLocks noGrp="1"/>
          </p:cNvSpPr>
          <p:nvPr>
            <p:ph type="dt" idx="10"/>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spcAft>
                <a:spcPts val="600"/>
              </a:spcAft>
            </a:pPr>
            <a:r>
              <a:rPr lang="en-US"/>
              <a:t>July 2024</a:t>
            </a:r>
            <a:endParaRPr lang="en-GB"/>
          </a:p>
        </p:txBody>
      </p:sp>
      <p:sp>
        <p:nvSpPr>
          <p:cNvPr id="10" name="Footer Placeholder 4">
            <a:extLst>
              <a:ext uri="{FF2B5EF4-FFF2-40B4-BE49-F238E27FC236}">
                <a16:creationId xmlns:a16="http://schemas.microsoft.com/office/drawing/2014/main" id="{901075B5-C5CC-DF76-A42A-E65BEA93C830}"/>
              </a:ext>
            </a:extLst>
          </p:cNvPr>
          <p:cNvSpPr>
            <a:spLocks noGrp="1"/>
          </p:cNvSpPr>
          <p:nvPr>
            <p:ph type="ftr" idx="11"/>
          </p:nvPr>
        </p:nvSpPr>
        <p:spPr bwMode="auto">
          <a:xfrm>
            <a:off x="7162800" y="6548157"/>
            <a:ext cx="4246033" cy="15744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BF7B9EE6-AB33-E991-1294-7DA3993CA803}"/>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4</a:t>
            </a:fld>
            <a:endParaRPr lang="en-GB"/>
          </a:p>
        </p:txBody>
      </p:sp>
    </p:spTree>
    <p:extLst>
      <p:ext uri="{BB962C8B-B14F-4D97-AF65-F5344CB8AC3E}">
        <p14:creationId xmlns:p14="http://schemas.microsoft.com/office/powerpoint/2010/main" val="64450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A23D-DB86-4F9A-859D-6A0A0ABCD716}"/>
              </a:ext>
            </a:extLst>
          </p:cNvPr>
          <p:cNvSpPr>
            <a:spLocks noGrp="1"/>
          </p:cNvSpPr>
          <p:nvPr>
            <p:ph type="title"/>
          </p:nvPr>
        </p:nvSpPr>
        <p:spPr/>
        <p:txBody>
          <a:bodyPr wrap="square" anchor="ctr">
            <a:normAutofit/>
          </a:bodyPr>
          <a:lstStyle/>
          <a:p>
            <a:r>
              <a:rPr lang="en-US" dirty="0"/>
              <a:t>Mixed Mode Meeting requirements- (2)</a:t>
            </a:r>
          </a:p>
        </p:txBody>
      </p:sp>
      <p:sp>
        <p:nvSpPr>
          <p:cNvPr id="3" name="Content Placeholder 2">
            <a:extLst>
              <a:ext uri="{FF2B5EF4-FFF2-40B4-BE49-F238E27FC236}">
                <a16:creationId xmlns:a16="http://schemas.microsoft.com/office/drawing/2014/main" id="{B65004EF-392B-4090-BA25-F5447343F4F4}"/>
              </a:ext>
            </a:extLst>
          </p:cNvPr>
          <p:cNvSpPr>
            <a:spLocks noGrp="1"/>
          </p:cNvSpPr>
          <p:nvPr>
            <p:ph idx="1"/>
          </p:nvPr>
        </p:nvSpPr>
        <p:spPr>
          <a:xfrm>
            <a:off x="914401" y="1751015"/>
            <a:ext cx="10361084" cy="4343400"/>
          </a:xfrm>
        </p:spPr>
        <p:txBody>
          <a:bodyPr wrap="square" anchor="t">
            <a:normAutofit fontScale="92500" lnSpcReduction="10000"/>
          </a:bodyPr>
          <a:lstStyle/>
          <a:p>
            <a:pPr>
              <a:lnSpc>
                <a:spcPct val="90000"/>
              </a:lnSpc>
            </a:pPr>
            <a:r>
              <a:rPr lang="en-US" sz="2600" dirty="0"/>
              <a:t>2. Remote access requirements:</a:t>
            </a:r>
          </a:p>
          <a:p>
            <a:pPr marL="800100" lvl="1" indent="-342900">
              <a:lnSpc>
                <a:spcPct val="90000"/>
              </a:lnSpc>
              <a:buFont typeface="Wingdings" panose="05000000000000000000" pitchFamily="2" charset="2"/>
              <a:buChar char="Ø"/>
            </a:pPr>
            <a:r>
              <a:rPr lang="en-US" sz="2400" dirty="0"/>
              <a:t>Hear local participants </a:t>
            </a:r>
          </a:p>
          <a:p>
            <a:pPr lvl="1">
              <a:lnSpc>
                <a:spcPct val="90000"/>
              </a:lnSpc>
            </a:pPr>
            <a:r>
              <a:rPr lang="en-US" sz="2400" dirty="0"/>
              <a:t>	</a:t>
            </a:r>
            <a:r>
              <a:rPr lang="en-US" sz="2200" dirty="0"/>
              <a:t>(Local participants need to speak into microphone to ensure injected into remote system)</a:t>
            </a:r>
          </a:p>
          <a:p>
            <a:pPr marL="800100" lvl="1" indent="-342900">
              <a:lnSpc>
                <a:spcPct val="90000"/>
              </a:lnSpc>
              <a:buFont typeface="Wingdings" panose="05000000000000000000" pitchFamily="2" charset="2"/>
              <a:buChar char="Ø"/>
            </a:pPr>
            <a:r>
              <a:rPr lang="en-US" sz="2400" dirty="0"/>
              <a:t>Speak - Need to be able to speak to the Local and remote participants</a:t>
            </a:r>
          </a:p>
          <a:p>
            <a:pPr lvl="1">
              <a:lnSpc>
                <a:spcPct val="90000"/>
              </a:lnSpc>
            </a:pPr>
            <a:r>
              <a:rPr lang="en-US" sz="2400" dirty="0"/>
              <a:t>	</a:t>
            </a:r>
            <a:r>
              <a:rPr lang="en-US" sz="2200" dirty="0"/>
              <a:t>(Remote Audio is shared on conference system and locally.)</a:t>
            </a:r>
          </a:p>
          <a:p>
            <a:pPr marL="800100" lvl="1" indent="-342900">
              <a:lnSpc>
                <a:spcPct val="90000"/>
              </a:lnSpc>
              <a:buFont typeface="Wingdings" panose="05000000000000000000" pitchFamily="2" charset="2"/>
              <a:buChar char="Ø"/>
            </a:pPr>
            <a:r>
              <a:rPr lang="en-US" sz="2400" dirty="0"/>
              <a:t>Request remote queue  </a:t>
            </a:r>
          </a:p>
          <a:p>
            <a:pPr lvl="1">
              <a:lnSpc>
                <a:spcPct val="90000"/>
              </a:lnSpc>
            </a:pPr>
            <a:r>
              <a:rPr lang="en-US" sz="2800" dirty="0"/>
              <a:t>	</a:t>
            </a:r>
            <a:r>
              <a:rPr lang="en-US" sz="2200" dirty="0"/>
              <a:t>(Need to indicate desire to speak and respond when called on as appropriate) </a:t>
            </a:r>
          </a:p>
          <a:p>
            <a:pPr lvl="1">
              <a:lnSpc>
                <a:spcPct val="90000"/>
              </a:lnSpc>
            </a:pPr>
            <a:r>
              <a:rPr lang="en-US" sz="2200" dirty="0"/>
              <a:t>	(This can be done by electronic hand raise or indicate in chat window).</a:t>
            </a:r>
          </a:p>
          <a:p>
            <a:pPr marL="800100" lvl="1" indent="-342900">
              <a:lnSpc>
                <a:spcPct val="90000"/>
              </a:lnSpc>
              <a:buFont typeface="Wingdings" panose="05000000000000000000" pitchFamily="2" charset="2"/>
              <a:buChar char="Ø"/>
            </a:pPr>
            <a:r>
              <a:rPr lang="en-US" sz="2400" dirty="0"/>
              <a:t>See Local or Remote presentations </a:t>
            </a:r>
          </a:p>
          <a:p>
            <a:pPr lvl="1">
              <a:lnSpc>
                <a:spcPct val="90000"/>
              </a:lnSpc>
            </a:pPr>
            <a:r>
              <a:rPr lang="en-US" sz="2200" dirty="0"/>
              <a:t>	(projection of central laptop or chair’s laptop into remote access tool).</a:t>
            </a:r>
          </a:p>
          <a:p>
            <a:pPr marL="800100" lvl="1" indent="-342900">
              <a:lnSpc>
                <a:spcPct val="90000"/>
              </a:lnSpc>
              <a:buFont typeface="Wingdings" panose="05000000000000000000" pitchFamily="2" charset="2"/>
              <a:buChar char="Ø"/>
            </a:pPr>
            <a:r>
              <a:rPr lang="en-US" sz="2400" dirty="0"/>
              <a:t>Present - Need to be able to have a remote presenter </a:t>
            </a:r>
          </a:p>
          <a:p>
            <a:pPr lvl="1">
              <a:lnSpc>
                <a:spcPct val="90000"/>
              </a:lnSpc>
            </a:pPr>
            <a:r>
              <a:rPr lang="en-US" sz="2400" dirty="0"/>
              <a:t>	</a:t>
            </a:r>
            <a:r>
              <a:rPr lang="en-US" sz="2200" dirty="0"/>
              <a:t>(this can be done by the central laptop or chair’s laptop or sharing of remote screen).</a:t>
            </a:r>
          </a:p>
          <a:p>
            <a:pPr>
              <a:lnSpc>
                <a:spcPct val="90000"/>
              </a:lnSpc>
            </a:pPr>
            <a:endParaRPr lang="en-US" dirty="0"/>
          </a:p>
        </p:txBody>
      </p:sp>
      <p:sp>
        <p:nvSpPr>
          <p:cNvPr id="8" name="Date Placeholder 3">
            <a:extLst>
              <a:ext uri="{FF2B5EF4-FFF2-40B4-BE49-F238E27FC236}">
                <a16:creationId xmlns:a16="http://schemas.microsoft.com/office/drawing/2014/main" id="{D41E70A0-8D14-470B-CFCB-89BE9D14E573}"/>
              </a:ext>
            </a:extLst>
          </p:cNvPr>
          <p:cNvSpPr>
            <a:spLocks noGrp="1"/>
          </p:cNvSpPr>
          <p:nvPr>
            <p:ph type="dt" idx="10"/>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spcAft>
                <a:spcPts val="600"/>
              </a:spcAft>
            </a:pPr>
            <a:r>
              <a:rPr lang="en-US"/>
              <a:t>July 2024</a:t>
            </a:r>
            <a:endParaRPr lang="en-GB"/>
          </a:p>
        </p:txBody>
      </p:sp>
      <p:sp>
        <p:nvSpPr>
          <p:cNvPr id="10" name="Footer Placeholder 4">
            <a:extLst>
              <a:ext uri="{FF2B5EF4-FFF2-40B4-BE49-F238E27FC236}">
                <a16:creationId xmlns:a16="http://schemas.microsoft.com/office/drawing/2014/main" id="{680E63DD-FAD2-1EA2-867F-0E09918E7A76}"/>
              </a:ext>
            </a:extLst>
          </p:cNvPr>
          <p:cNvSpPr>
            <a:spLocks noGrp="1"/>
          </p:cNvSpPr>
          <p:nvPr>
            <p:ph type="ftr" idx="11"/>
          </p:nvPr>
        </p:nvSpPr>
        <p:spPr bwMode="auto">
          <a:xfrm>
            <a:off x="7162800" y="6548157"/>
            <a:ext cx="4246033" cy="15744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E6D47612-6849-D39A-B886-52C07652D02B}"/>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5</a:t>
            </a:fld>
            <a:endParaRPr lang="en-GB"/>
          </a:p>
        </p:txBody>
      </p:sp>
    </p:spTree>
    <p:extLst>
      <p:ext uri="{BB962C8B-B14F-4D97-AF65-F5344CB8AC3E}">
        <p14:creationId xmlns:p14="http://schemas.microsoft.com/office/powerpoint/2010/main" val="195813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1245-D14E-4618-B777-F147BF574CDF}"/>
              </a:ext>
            </a:extLst>
          </p:cNvPr>
          <p:cNvSpPr>
            <a:spLocks noGrp="1"/>
          </p:cNvSpPr>
          <p:nvPr>
            <p:ph type="title"/>
          </p:nvPr>
        </p:nvSpPr>
        <p:spPr/>
        <p:txBody>
          <a:bodyPr wrap="square" anchor="ctr">
            <a:normAutofit/>
          </a:bodyPr>
          <a:lstStyle/>
          <a:p>
            <a:r>
              <a:rPr lang="en-US" dirty="0"/>
              <a:t>Mixed Mode Meeting requirements - (3)</a:t>
            </a:r>
          </a:p>
        </p:txBody>
      </p:sp>
      <p:sp>
        <p:nvSpPr>
          <p:cNvPr id="3" name="Content Placeholder 2">
            <a:extLst>
              <a:ext uri="{FF2B5EF4-FFF2-40B4-BE49-F238E27FC236}">
                <a16:creationId xmlns:a16="http://schemas.microsoft.com/office/drawing/2014/main" id="{6D12EFD7-F0B4-4B95-808D-9FDE9B692394}"/>
              </a:ext>
            </a:extLst>
          </p:cNvPr>
          <p:cNvSpPr>
            <a:spLocks noGrp="1"/>
          </p:cNvSpPr>
          <p:nvPr>
            <p:ph idx="1"/>
          </p:nvPr>
        </p:nvSpPr>
        <p:spPr>
          <a:xfrm>
            <a:off x="914401" y="1830390"/>
            <a:ext cx="10361084" cy="4570409"/>
          </a:xfrm>
        </p:spPr>
        <p:txBody>
          <a:bodyPr wrap="square" anchor="t">
            <a:normAutofit lnSpcReduction="10000"/>
          </a:bodyPr>
          <a:lstStyle/>
          <a:p>
            <a:pPr marL="0" indent="0">
              <a:lnSpc>
                <a:spcPct val="90000"/>
              </a:lnSpc>
            </a:pPr>
            <a:r>
              <a:rPr lang="en-US" dirty="0"/>
              <a:t>3. General requirements</a:t>
            </a:r>
          </a:p>
          <a:p>
            <a:pPr lvl="1" indent="-342900">
              <a:lnSpc>
                <a:spcPct val="90000"/>
              </a:lnSpc>
              <a:buFont typeface="Wingdings" panose="05000000000000000000" pitchFamily="2" charset="2"/>
              <a:buChar char="Ø"/>
            </a:pPr>
            <a:r>
              <a:rPr lang="en-US" sz="2400" dirty="0"/>
              <a:t>Local room to have sound mixer to integrate local and remote audio</a:t>
            </a:r>
          </a:p>
          <a:p>
            <a:pPr lvl="1" indent="-342900">
              <a:lnSpc>
                <a:spcPct val="90000"/>
              </a:lnSpc>
              <a:buFont typeface="Wingdings" panose="05000000000000000000" pitchFamily="2" charset="2"/>
              <a:buChar char="Ø"/>
            </a:pPr>
            <a:r>
              <a:rPr lang="en-US" sz="2400" dirty="0"/>
              <a:t>Local room to have a method of sharing remote info to local screen</a:t>
            </a:r>
          </a:p>
          <a:p>
            <a:pPr lvl="1" indent="-342900">
              <a:lnSpc>
                <a:spcPct val="90000"/>
              </a:lnSpc>
              <a:buFont typeface="Wingdings" panose="05000000000000000000" pitchFamily="2" charset="2"/>
              <a:buChar char="Ø"/>
            </a:pPr>
            <a:r>
              <a:rPr lang="en-US" sz="2400" dirty="0"/>
              <a:t>No requirement for local participants to login to "see" remote information.</a:t>
            </a:r>
          </a:p>
          <a:p>
            <a:pPr lvl="1" indent="-342900">
              <a:lnSpc>
                <a:spcPct val="90000"/>
              </a:lnSpc>
              <a:buFont typeface="Wingdings" panose="05000000000000000000" pitchFamily="2" charset="2"/>
              <a:buChar char="Ø"/>
            </a:pPr>
            <a:r>
              <a:rPr lang="en-US" sz="2400" dirty="0"/>
              <a:t>Explicitly preclude local participants from connecting audio to prevent audio feedback loop.</a:t>
            </a:r>
          </a:p>
          <a:p>
            <a:pPr lvl="1" indent="-342900">
              <a:lnSpc>
                <a:spcPct val="90000"/>
              </a:lnSpc>
              <a:buFont typeface="Wingdings" panose="05000000000000000000" pitchFamily="2" charset="2"/>
              <a:buChar char="Ø"/>
            </a:pPr>
            <a:r>
              <a:rPr lang="en-US" sz="2400" dirty="0"/>
              <a:t>Hardware connection expectations:</a:t>
            </a:r>
          </a:p>
          <a:p>
            <a:pPr lvl="2" indent="-342900">
              <a:lnSpc>
                <a:spcPct val="90000"/>
              </a:lnSpc>
              <a:buFont typeface="Wingdings" panose="05000000000000000000" pitchFamily="2" charset="2"/>
              <a:buChar char="§"/>
            </a:pPr>
            <a:r>
              <a:rPr lang="en-US" sz="2200" dirty="0"/>
              <a:t>4 Connections at head table to controlling laptop</a:t>
            </a:r>
          </a:p>
          <a:p>
            <a:pPr marL="1714500" lvl="3" indent="-457200">
              <a:lnSpc>
                <a:spcPct val="90000"/>
              </a:lnSpc>
              <a:buAutoNum type="arabicPeriod"/>
            </a:pPr>
            <a:r>
              <a:rPr lang="en-US" sz="2000" dirty="0"/>
              <a:t>Power</a:t>
            </a:r>
          </a:p>
          <a:p>
            <a:pPr marL="1714500" lvl="3" indent="-457200">
              <a:lnSpc>
                <a:spcPct val="90000"/>
              </a:lnSpc>
              <a:buAutoNum type="arabicPeriod"/>
            </a:pPr>
            <a:r>
              <a:rPr lang="en-US" sz="2000" dirty="0"/>
              <a:t>Ethernet (Wi-Fi alternative)</a:t>
            </a:r>
          </a:p>
          <a:p>
            <a:pPr marL="1714500" lvl="3" indent="-457200">
              <a:lnSpc>
                <a:spcPct val="90000"/>
              </a:lnSpc>
              <a:buAutoNum type="arabicPeriod"/>
            </a:pPr>
            <a:r>
              <a:rPr lang="en-US" sz="2000" dirty="0"/>
              <a:t>HDMI to local projector</a:t>
            </a:r>
          </a:p>
          <a:p>
            <a:pPr marL="1714500" lvl="3" indent="-457200">
              <a:lnSpc>
                <a:spcPct val="90000"/>
              </a:lnSpc>
              <a:buFont typeface="Times New Roman" pitchFamily="18" charset="0"/>
              <a:buAutoNum type="arabicPeriod"/>
            </a:pPr>
            <a:r>
              <a:rPr lang="en-US" sz="2000" dirty="0"/>
              <a:t>USB cable from Scarlett Audio Interface</a:t>
            </a:r>
          </a:p>
          <a:p>
            <a:pPr marL="2171700" lvl="4" indent="-457200">
              <a:lnSpc>
                <a:spcPct val="90000"/>
              </a:lnSpc>
              <a:buFont typeface="Arial" panose="020B0604020202020204" pitchFamily="34" charset="0"/>
              <a:buChar char="•"/>
            </a:pPr>
            <a:r>
              <a:rPr lang="en-US" sz="2000" dirty="0"/>
              <a:t>2 XLR cables for Audio in/out to local Sound mixer board.</a:t>
            </a:r>
            <a:endParaRPr lang="en-US" dirty="0"/>
          </a:p>
        </p:txBody>
      </p:sp>
      <p:sp>
        <p:nvSpPr>
          <p:cNvPr id="8" name="Date Placeholder 3">
            <a:extLst>
              <a:ext uri="{FF2B5EF4-FFF2-40B4-BE49-F238E27FC236}">
                <a16:creationId xmlns:a16="http://schemas.microsoft.com/office/drawing/2014/main" id="{2E3E26CC-D0F0-45DB-7C37-5C2FE1FAA7FC}"/>
              </a:ext>
            </a:extLst>
          </p:cNvPr>
          <p:cNvSpPr>
            <a:spLocks noGrp="1"/>
          </p:cNvSpPr>
          <p:nvPr>
            <p:ph type="dt" idx="10"/>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spcAft>
                <a:spcPts val="600"/>
              </a:spcAft>
            </a:pPr>
            <a:r>
              <a:rPr lang="en-US"/>
              <a:t>July 2024</a:t>
            </a:r>
            <a:endParaRPr lang="en-GB"/>
          </a:p>
        </p:txBody>
      </p:sp>
      <p:sp>
        <p:nvSpPr>
          <p:cNvPr id="10" name="Footer Placeholder 4">
            <a:extLst>
              <a:ext uri="{FF2B5EF4-FFF2-40B4-BE49-F238E27FC236}">
                <a16:creationId xmlns:a16="http://schemas.microsoft.com/office/drawing/2014/main" id="{431FA65F-A8D6-CB77-6D75-38792798D215}"/>
              </a:ext>
            </a:extLst>
          </p:cNvPr>
          <p:cNvSpPr>
            <a:spLocks noGrp="1"/>
          </p:cNvSpPr>
          <p:nvPr>
            <p:ph type="ftr" idx="11"/>
          </p:nvPr>
        </p:nvSpPr>
        <p:spPr bwMode="auto">
          <a:xfrm>
            <a:off x="7162800" y="6548157"/>
            <a:ext cx="4246033" cy="157444"/>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900D7BE4-DF5A-C4EC-F867-87CAD06236EF}"/>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6</a:t>
            </a:fld>
            <a:endParaRPr lang="en-GB"/>
          </a:p>
        </p:txBody>
      </p:sp>
    </p:spTree>
    <p:extLst>
      <p:ext uri="{BB962C8B-B14F-4D97-AF65-F5344CB8AC3E}">
        <p14:creationId xmlns:p14="http://schemas.microsoft.com/office/powerpoint/2010/main" val="57772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FBE805-4A14-261A-E48F-0451B85A5C7A}"/>
              </a:ext>
            </a:extLst>
          </p:cNvPr>
          <p:cNvSpPr>
            <a:spLocks noGrp="1"/>
          </p:cNvSpPr>
          <p:nvPr>
            <p:ph type="dt" idx="10"/>
          </p:nvPr>
        </p:nvSpPr>
        <p:spPr/>
        <p:txBody>
          <a:bodyPr/>
          <a:lstStyle/>
          <a:p>
            <a:r>
              <a:rPr lang="en-US"/>
              <a:t>July 2024</a:t>
            </a:r>
            <a:endParaRPr lang="en-GB"/>
          </a:p>
        </p:txBody>
      </p:sp>
      <p:sp>
        <p:nvSpPr>
          <p:cNvPr id="4" name="Footer Placeholder 3">
            <a:extLst>
              <a:ext uri="{FF2B5EF4-FFF2-40B4-BE49-F238E27FC236}">
                <a16:creationId xmlns:a16="http://schemas.microsoft.com/office/drawing/2014/main" id="{85F13747-2752-42D6-0B94-586506A32002}"/>
              </a:ext>
            </a:extLst>
          </p:cNvPr>
          <p:cNvSpPr>
            <a:spLocks noGrp="1"/>
          </p:cNvSpPr>
          <p:nvPr>
            <p:ph type="ftr" idx="11"/>
          </p:nvPr>
        </p:nvSpPr>
        <p:spPr/>
        <p:txBody>
          <a:bodyPr/>
          <a:lstStyle/>
          <a:p>
            <a:r>
              <a:rPr lang="en-GB"/>
              <a:t>Jon Rosdahl, Qualcomm</a:t>
            </a:r>
          </a:p>
        </p:txBody>
      </p:sp>
      <p:sp>
        <p:nvSpPr>
          <p:cNvPr id="5" name="Slide Number Placeholder 4">
            <a:extLst>
              <a:ext uri="{FF2B5EF4-FFF2-40B4-BE49-F238E27FC236}">
                <a16:creationId xmlns:a16="http://schemas.microsoft.com/office/drawing/2014/main" id="{2C7D866E-C401-E02E-B033-2064CDAE18FE}"/>
              </a:ext>
            </a:extLst>
          </p:cNvPr>
          <p:cNvSpPr>
            <a:spLocks noGrp="1"/>
          </p:cNvSpPr>
          <p:nvPr>
            <p:ph type="sldNum" idx="12"/>
          </p:nvPr>
        </p:nvSpPr>
        <p:spPr/>
        <p:txBody>
          <a:bodyPr/>
          <a:lstStyle/>
          <a:p>
            <a:r>
              <a:rPr lang="en-GB"/>
              <a:t>Slide </a:t>
            </a:r>
            <a:fld id="{06B781AF-4CCF-49B0-A572-DE54FBE5D942}" type="slidenum">
              <a:rPr lang="en-GB" smtClean="0"/>
              <a:pPr/>
              <a:t>7</a:t>
            </a:fld>
            <a:endParaRPr lang="en-GB"/>
          </a:p>
        </p:txBody>
      </p:sp>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Draft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r>
              <a:rPr lang="en-US" sz="2000" spc="-25" dirty="0">
                <a:solidFill>
                  <a:schemeClr val="tx1"/>
                </a:solidFill>
                <a:latin typeface="Calibri"/>
                <a:cs typeface="Calibri"/>
              </a:rPr>
              <a:t> Schoolroom </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a:t>
            </a:r>
            <a:r>
              <a:rPr lang="en-US" sz="2000" spc="-10" dirty="0">
                <a:solidFill>
                  <a:schemeClr val="tx1"/>
                </a:solidFill>
                <a:latin typeface="Calibri"/>
                <a:cs typeface="Calibri"/>
              </a:rPr>
              <a:t> &amp; </a:t>
            </a:r>
            <a:r>
              <a:rPr sz="2000" spc="-10" dirty="0">
                <a:solidFill>
                  <a:schemeClr val="tx1"/>
                </a:solidFill>
                <a:latin typeface="Calibri"/>
                <a:cs typeface="Calibri"/>
              </a:rPr>
              <a:t>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r>
              <a:rPr lang="en-US" sz="2000" spc="-25" dirty="0">
                <a:solidFill>
                  <a:schemeClr val="tx1"/>
                </a:solidFill>
                <a:latin typeface="Calibri"/>
                <a:cs typeface="Calibri"/>
              </a:rPr>
              <a:t> Schoolroom </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a:t>
            </a:r>
            <a:r>
              <a:rPr lang="en-US" sz="2000" spc="-10" dirty="0">
                <a:solidFill>
                  <a:schemeClr val="tx1"/>
                </a:solidFill>
                <a:latin typeface="Calibri"/>
                <a:cs typeface="Calibri"/>
              </a:rPr>
              <a:t> &amp; </a:t>
            </a:r>
            <a:r>
              <a:rPr sz="2000" spc="-10" dirty="0">
                <a:solidFill>
                  <a:schemeClr val="tx1"/>
                </a:solidFill>
                <a:latin typeface="Calibri"/>
                <a:cs typeface="Calibri"/>
              </a:rPr>
              <a:t>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83307" cy="2686889"/>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lang="en-US" sz="2000" dirty="0">
                <a:solidFill>
                  <a:schemeClr val="tx1"/>
                </a:solidFill>
                <a:latin typeface="Calibri"/>
                <a:cs typeface="Calibri"/>
              </a:rPr>
              <a:t>/</a:t>
            </a:r>
            <a:r>
              <a:rPr sz="2000" spc="-20" dirty="0">
                <a:solidFill>
                  <a:schemeClr val="tx1"/>
                </a:solidFill>
                <a:latin typeface="Calibri"/>
                <a:cs typeface="Calibri"/>
              </a:rPr>
              <a:t>board</a:t>
            </a:r>
            <a:r>
              <a:rPr lang="en-US" sz="2000" spc="-20" dirty="0">
                <a:solidFill>
                  <a:schemeClr val="tx1"/>
                </a:solidFill>
                <a:latin typeface="Calibri"/>
                <a:cs typeface="Calibri"/>
              </a:rPr>
              <a:t>room </a:t>
            </a:r>
            <a:r>
              <a:rPr sz="2000" spc="-10" dirty="0">
                <a:solidFill>
                  <a:schemeClr val="tx1"/>
                </a:solidFill>
                <a:latin typeface="Calibri"/>
                <a:cs typeface="Calibri"/>
              </a:rPr>
              <a:t>setup</a:t>
            </a:r>
            <a:endParaRPr lang="en-US" sz="2000" spc="-10" dirty="0">
              <a:solidFill>
                <a:schemeClr val="tx1"/>
              </a:solidFill>
              <a:latin typeface="Calibri"/>
              <a:cs typeface="Calibri"/>
            </a:endParaRPr>
          </a:p>
          <a:p>
            <a:pPr marL="334645" marR="509905" indent="-228600">
              <a:lnSpc>
                <a:spcPts val="2530"/>
              </a:lnSpc>
              <a:spcBef>
                <a:spcPts val="720"/>
              </a:spcBef>
              <a:buFontTx/>
              <a:buChar char="•"/>
              <a:tabLst>
                <a:tab pos="335280" algn="l"/>
              </a:tabLst>
            </a:pPr>
            <a:r>
              <a:rPr lang="en-US" sz="2000" dirty="0">
                <a:solidFill>
                  <a:schemeClr val="tx1"/>
                </a:solidFill>
                <a:latin typeface="Calibri"/>
                <a:cs typeface="Calibri"/>
              </a:rPr>
              <a:t>1</a:t>
            </a:r>
            <a:r>
              <a:rPr lang="en-US" sz="2000" spc="-15" dirty="0">
                <a:solidFill>
                  <a:schemeClr val="tx1"/>
                </a:solidFill>
                <a:latin typeface="Calibri"/>
                <a:cs typeface="Calibri"/>
              </a:rPr>
              <a:t> </a:t>
            </a:r>
            <a:r>
              <a:rPr lang="en-US" sz="2000" spc="-10" dirty="0">
                <a:solidFill>
                  <a:schemeClr val="tx1"/>
                </a:solidFill>
                <a:latin typeface="Calibri"/>
                <a:cs typeface="Calibri"/>
              </a:rPr>
              <a:t>projector &amp; screen</a:t>
            </a:r>
            <a:endParaRPr lang="en-US" sz="2000" dirty="0">
              <a:solidFill>
                <a:schemeClr val="tx1"/>
              </a:solidFill>
              <a:latin typeface="Calibri"/>
              <a:cs typeface="Calibri"/>
            </a:endParaRPr>
          </a:p>
          <a:p>
            <a:pPr marL="334645" indent="-229235">
              <a:lnSpc>
                <a:spcPct val="100000"/>
              </a:lnSpc>
              <a:spcBef>
                <a:spcPts val="140"/>
              </a:spcBef>
              <a:buChar char="•"/>
              <a:tabLst>
                <a:tab pos="335280" algn="l"/>
              </a:tabLst>
            </a:pPr>
            <a:r>
              <a:rPr lang="en-US" sz="2000" dirty="0">
                <a:solidFill>
                  <a:schemeClr val="tx1"/>
                </a:solidFill>
                <a:latin typeface="Calibri"/>
                <a:cs typeface="Calibri"/>
              </a:rPr>
              <a:t>2 Wireless</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2000" dirty="0">
              <a:solidFill>
                <a:schemeClr val="tx1"/>
              </a:solidFill>
              <a:latin typeface="Calibri"/>
              <a:cs typeface="Calibri"/>
            </a:endParaRPr>
          </a:p>
        </p:txBody>
      </p:sp>
    </p:spTree>
    <p:extLst>
      <p:ext uri="{BB962C8B-B14F-4D97-AF65-F5344CB8AC3E}">
        <p14:creationId xmlns:p14="http://schemas.microsoft.com/office/powerpoint/2010/main" val="250021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6536B8-E86C-E043-21BF-12BF8B12676F}"/>
              </a:ext>
            </a:extLst>
          </p:cNvPr>
          <p:cNvSpPr>
            <a:spLocks noGrp="1"/>
          </p:cNvSpPr>
          <p:nvPr>
            <p:ph type="dt" idx="10"/>
          </p:nvPr>
        </p:nvSpPr>
        <p:spPr/>
        <p:txBody>
          <a:bodyPr/>
          <a:lstStyle/>
          <a:p>
            <a:r>
              <a:rPr lang="en-US"/>
              <a:t>July 2024</a:t>
            </a:r>
            <a:endParaRPr lang="en-GB" dirty="0"/>
          </a:p>
        </p:txBody>
      </p:sp>
      <p:sp>
        <p:nvSpPr>
          <p:cNvPr id="5" name="Footer Placeholder 4">
            <a:extLst>
              <a:ext uri="{FF2B5EF4-FFF2-40B4-BE49-F238E27FC236}">
                <a16:creationId xmlns:a16="http://schemas.microsoft.com/office/drawing/2014/main" id="{B6E0A22B-54EB-4220-BB1A-6492277E4C6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1EA7B17-C930-BE07-72F7-1F814B486FB2}"/>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97AB2-E673-0446-B7FD-07E2C8F3C4C6}"/>
              </a:ext>
            </a:extLst>
          </p:cNvPr>
          <p:cNvSpPr>
            <a:spLocks noGrp="1"/>
          </p:cNvSpPr>
          <p:nvPr>
            <p:ph type="dt" idx="10"/>
          </p:nvPr>
        </p:nvSpPr>
        <p:spPr/>
        <p:txBody>
          <a:bodyPr/>
          <a:lstStyle/>
          <a:p>
            <a:r>
              <a:rPr lang="en-US"/>
              <a:t>July 2024</a:t>
            </a:r>
            <a:endParaRPr lang="en-GB"/>
          </a:p>
        </p:txBody>
      </p:sp>
      <p:sp>
        <p:nvSpPr>
          <p:cNvPr id="3" name="Footer Placeholder 2">
            <a:extLst>
              <a:ext uri="{FF2B5EF4-FFF2-40B4-BE49-F238E27FC236}">
                <a16:creationId xmlns:a16="http://schemas.microsoft.com/office/drawing/2014/main" id="{B94653A2-B09B-F154-1A7A-751B1E84B14F}"/>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A732734D-8B2B-B387-1CE3-20BE84FB02FC}"/>
              </a:ext>
            </a:extLst>
          </p:cNvPr>
          <p:cNvSpPr>
            <a:spLocks noGrp="1"/>
          </p:cNvSpPr>
          <p:nvPr>
            <p:ph type="sldNum" idx="12"/>
          </p:nvPr>
        </p:nvSpPr>
        <p:spPr/>
        <p:txBody>
          <a:bodyPr/>
          <a:lstStyle/>
          <a:p>
            <a:r>
              <a:rPr lang="en-GB"/>
              <a:t>Slide </a:t>
            </a:r>
            <a:fld id="{F5D8E26B-7BCF-4D25-9C89-0168A6618F18}" type="slidenum">
              <a:rPr lang="en-GB" smtClean="0"/>
              <a:pPr/>
              <a:t>9</a:t>
            </a:fld>
            <a:endParaRPr lang="en-GB"/>
          </a:p>
        </p:txBody>
      </p:sp>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952419"/>
            <a:ext cx="11183911" cy="2953162"/>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err="1">
                <a:solidFill>
                  <a:schemeClr val="tx1"/>
                </a:solidFill>
              </a:rPr>
              <a:t>Focusrite</a:t>
            </a:r>
            <a:r>
              <a:rPr lang="en-US" dirty="0">
                <a:solidFill>
                  <a:schemeClr val="tx1"/>
                </a:solidFill>
              </a:rPr>
              <a:t> Scarlett Solo – Audio Interface</a:t>
            </a:r>
          </a:p>
        </p:txBody>
      </p:sp>
    </p:spTree>
    <p:extLst>
      <p:ext uri="{BB962C8B-B14F-4D97-AF65-F5344CB8AC3E}">
        <p14:creationId xmlns:p14="http://schemas.microsoft.com/office/powerpoint/2010/main" val="3657650537"/>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048E19EB-39AF-4CD9-992E-0F46291A066E}" vid="{8A909B27-4724-4B6E-9B5E-676D08974B3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747bccc-1f7a-43de-9506-0ef23dd23464}" enabled="1" method="Privileged" siteId="{98e9ba89-e1a1-4e38-9007-8bdabc25de1d}" contentBits="0" removed="0"/>
</clbl:labelList>
</file>

<file path=docProps/app.xml><?xml version="1.0" encoding="utf-8"?>
<Properties xmlns="http://schemas.openxmlformats.org/officeDocument/2006/extended-properties" xmlns:vt="http://schemas.openxmlformats.org/officeDocument/2006/docPropsVTypes">
  <Template>802-11-Submission-16-9</Template>
  <TotalTime>1224</TotalTime>
  <Words>1580</Words>
  <Application>Microsoft Office PowerPoint</Application>
  <PresentationFormat>Widescreen</PresentationFormat>
  <Paragraphs>211</Paragraphs>
  <Slides>21</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Arial Unicode MS</vt:lpstr>
      <vt:lpstr>Calibri</vt:lpstr>
      <vt:lpstr>ciscosansttregular</vt:lpstr>
      <vt:lpstr>Times New Roman</vt:lpstr>
      <vt:lpstr>Wingdings</vt:lpstr>
      <vt:lpstr>Office Theme</vt:lpstr>
      <vt:lpstr>Document</vt:lpstr>
      <vt:lpstr>2024-July-802-mixed-mode-Plenary-Session-av-training-Montreal</vt:lpstr>
      <vt:lpstr>Abstract</vt:lpstr>
      <vt:lpstr>Summary of Key Points</vt:lpstr>
      <vt:lpstr>Mixed Mode Meeting requirements - (1)</vt:lpstr>
      <vt:lpstr>Mixed Mode Meeting requirements- (2)</vt:lpstr>
      <vt:lpstr>Mixed Mode Meeting requirements - (3)</vt:lpstr>
      <vt:lpstr>PowerPoint Presentation</vt:lpstr>
      <vt:lpstr>PowerPoint Presentation</vt:lpstr>
      <vt:lpstr>PowerPoint Presentation</vt:lpstr>
      <vt:lpstr>Suggested Best Practices</vt:lpstr>
      <vt:lpstr>Webex Helps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PowerPoint Presentation</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ec-24-0158-00-00EC-2024-July-802-mixed-mode-Plenary-Session-av-training-Montreal</dc:title>
  <dc:subject>Report</dc:subject>
  <dc:creator>Jon Rosdahl</dc:creator>
  <cp:keywords/>
  <cp:lastModifiedBy>Jon Rosdahl</cp:lastModifiedBy>
  <cp:revision>2</cp:revision>
  <cp:lastPrinted>1601-01-01T00:00:00Z</cp:lastPrinted>
  <dcterms:created xsi:type="dcterms:W3CDTF">2024-07-14T16:06:25Z</dcterms:created>
  <dcterms:modified xsi:type="dcterms:W3CDTF">2024-07-15T12:31:21Z</dcterms:modified>
  <cp:category>Jon Rosdahl, Qualcomm</cp:category>
</cp:coreProperties>
</file>