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8"/>
  </p:notesMasterIdLst>
  <p:handoutMasterIdLst>
    <p:handoutMasterId r:id="rId9"/>
  </p:handoutMasterIdLst>
  <p:sldIdLst>
    <p:sldId id="624" r:id="rId2"/>
    <p:sldId id="619" r:id="rId3"/>
    <p:sldId id="621" r:id="rId4"/>
    <p:sldId id="627" r:id="rId5"/>
    <p:sldId id="626" r:id="rId6"/>
    <p:sldId id="625"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05" autoAdjust="0"/>
    <p:restoredTop sz="95437" autoAdjust="0"/>
  </p:normalViewPr>
  <p:slideViewPr>
    <p:cSldViewPr>
      <p:cViewPr varScale="1">
        <p:scale>
          <a:sx n="79" d="100"/>
          <a:sy n="79" d="100"/>
        </p:scale>
        <p:origin x="1258" y="77"/>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March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March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March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March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March 2024</a:t>
            </a:r>
          </a:p>
        </p:txBody>
      </p:sp>
    </p:spTree>
    <p:extLst>
      <p:ext uri="{BB962C8B-B14F-4D97-AF65-F5344CB8AC3E}">
        <p14:creationId xmlns:p14="http://schemas.microsoft.com/office/powerpoint/2010/main" val="203600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March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March 2024</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March 2024</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March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March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March 2024</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4/ec-24-0089-00-WCSG-minutes-april-10-2024.docx" TargetMode="External"/><Relationship Id="rId2" Type="http://schemas.openxmlformats.org/officeDocument/2006/relationships/hyperlink" Target="https://mentor.ieee.org/802-ec/dcn/24/ec-24-0080-00-WCSG-minutes-march-10-2024.docx" TargetMode="External"/><Relationship Id="rId1" Type="http://schemas.openxmlformats.org/officeDocument/2006/relationships/slideLayout" Target="../slideLayouts/slideLayout2.xml"/><Relationship Id="rId6" Type="http://schemas.openxmlformats.org/officeDocument/2006/relationships/hyperlink" Target="https://mentor.ieee.org/802-ec/dcn/24/ec-24-0144-00-WCSG-2024-07-14-wireless-chairs-sc-meeting-agenda.docx" TargetMode="External"/><Relationship Id="rId5" Type="http://schemas.openxmlformats.org/officeDocument/2006/relationships/hyperlink" Target="https://mentor.ieee.org/802-ec/dcn/24/ec-24-0126-00-WCSG-minutes-june-12-2024.docx" TargetMode="External"/><Relationship Id="rId4" Type="http://schemas.openxmlformats.org/officeDocument/2006/relationships/hyperlink" Target="https://mentor.ieee.org/802-ec/dcn/24/ec-24-0119-00-WCSG-minutes-may-12-2024.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24/ec-24-0006-07-WCSG-ieee-802wcsc-meeting-venue-manager-report-2024.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ec/dcn/24/ec-24-0007-04-WCSG-wireless-treasurer-report-2024.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2024 July  Wireless Chairs SC Report</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2024-07-13</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2286000"/>
          </a:xfrm>
        </p:spPr>
        <p:txBody>
          <a:bodyPr>
            <a:normAutofit fontScale="92500" lnSpcReduction="10000"/>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July 2024 Wireless Chairs Standing Committee Report. </a:t>
            </a:r>
          </a:p>
          <a:p>
            <a:pPr marL="0" indent="0" defTabSz="1371600" eaLnBrk="0" fontAlgn="base" hangingPunct="0">
              <a:lnSpc>
                <a:spcPct val="110000"/>
              </a:lnSpc>
              <a:spcBef>
                <a:spcPts val="0"/>
              </a:spcBef>
              <a:buNone/>
              <a:tabLst>
                <a:tab pos="2228850" algn="l"/>
                <a:tab pos="6862763" algn="l"/>
              </a:tabLst>
            </a:pPr>
            <a:endParaRPr lang="en-US" sz="2400" dirty="0">
              <a:cs typeface="Times New Roman" panose="02020603050405020304" pitchFamily="18" charset="0"/>
            </a:endParaRPr>
          </a:p>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Material for the annual LMSC Subgroup review is also included.</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a:t>
            </a:r>
            <a:r>
              <a:rPr lang="en-US" sz="1800" dirty="0">
                <a:ea typeface="Times New Roman" panose="02020603050405020304" pitchFamily="18" charset="0"/>
                <a:cs typeface="Times New Roman" panose="02020603050405020304" pitchFamily="18" charset="0"/>
              </a:rPr>
              <a:t>802 LMSC</a:t>
            </a:r>
            <a:r>
              <a:rPr lang="en-US" sz="1800" dirty="0">
                <a:effectLst/>
                <a:ea typeface="Times New Roman" panose="02020603050405020304" pitchFamily="18" charset="0"/>
                <a:cs typeface="Times New Roman" panose="02020603050405020304" pitchFamily="18" charset="0"/>
              </a:rPr>
              <a:t>.</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WCSC Chair and officers, and all LMSC Working Group chairs and officers. </a:t>
            </a:r>
            <a:r>
              <a:rPr lang="en-GB" sz="1800" dirty="0">
                <a:cs typeface="Times New Roman" panose="02020603050405020304" pitchFamily="18" charset="0"/>
              </a:rPr>
              <a:t>Dorothy Stanley is the current chair.</a:t>
            </a:r>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Deliverables and operations rules</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4</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Deliverables</a:t>
            </a:r>
          </a:p>
          <a:p>
            <a:pPr lvl="1"/>
            <a:r>
              <a:rPr lang="en-GB" sz="2000" dirty="0"/>
              <a:t>WCSC meeting agendas, minutes, venue planning and treasury status documents</a:t>
            </a:r>
          </a:p>
          <a:p>
            <a:pPr lvl="1"/>
            <a:r>
              <a:rPr lang="en-GB" sz="2000" dirty="0"/>
              <a:t>Status report documents presented to the 802 LMSC at plenary sessions</a:t>
            </a:r>
          </a:p>
          <a:p>
            <a:r>
              <a:rPr lang="en-US" sz="2400" dirty="0"/>
              <a:t>Membership rules</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r>
              <a:rPr lang="en-US" sz="2400" dirty="0"/>
              <a:t>Voting in the subgroup</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pPr marR="0"/>
            <a:r>
              <a:rPr lang="en-GB" sz="2400" dirty="0"/>
              <a:t>Parliamentary procedures for approval to move any deliverables to the Standards Committee for action</a:t>
            </a:r>
          </a:p>
          <a:p>
            <a:pPr lvl="1"/>
            <a:r>
              <a:rPr lang="en-GB" sz="2000" dirty="0"/>
              <a:t>Approval by motion in the WCSC</a:t>
            </a:r>
          </a:p>
          <a:p>
            <a:pPr marL="400050" lvl="1">
              <a:spcBef>
                <a:spcPts val="0"/>
              </a:spcBef>
              <a:spcAft>
                <a:spcPts val="0"/>
              </a:spcAft>
            </a:pPr>
            <a:endParaRPr lang="en-GB" sz="2000" dirty="0"/>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6651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701674"/>
          </a:xfrm>
        </p:spPr>
        <p:txBody>
          <a:bodyPr>
            <a:normAutofit fontScale="90000"/>
          </a:bodyPr>
          <a:lstStyle/>
          <a:p>
            <a:br>
              <a:rPr lang="en-US" sz="3600" dirty="0"/>
            </a:br>
            <a:r>
              <a:rPr lang="en-US" sz="3600" dirty="0"/>
              <a:t>Summary of activities since March 2024</a:t>
            </a:r>
            <a:br>
              <a:rPr lang="en-US" sz="3600" dirty="0"/>
            </a:br>
            <a:endParaRPr lang="en-US" dirty="0"/>
          </a:p>
        </p:txBody>
      </p:sp>
      <p:sp>
        <p:nvSpPr>
          <p:cNvPr id="12292" name="Rectangle 3"/>
          <p:cNvSpPr>
            <a:spLocks noGrp="1" noChangeArrowheads="1"/>
          </p:cNvSpPr>
          <p:nvPr>
            <p:ph idx="1"/>
          </p:nvPr>
        </p:nvSpPr>
        <p:spPr>
          <a:xfrm>
            <a:off x="381000" y="1143000"/>
            <a:ext cx="8534400" cy="5213351"/>
          </a:xfrm>
        </p:spPr>
        <p:txBody>
          <a:bodyPr>
            <a:normAutofit fontScale="25000" lnSpcReduction="20000"/>
          </a:bodyPr>
          <a:lstStyle/>
          <a:p>
            <a:pPr marL="0" indent="0" defTabSz="1371600">
              <a:lnSpc>
                <a:spcPct val="120000"/>
              </a:lnSpc>
              <a:buNone/>
              <a:tabLst>
                <a:tab pos="2228850" algn="l"/>
                <a:tab pos="6862763" algn="l"/>
              </a:tabLst>
            </a:pPr>
            <a:r>
              <a:rPr lang="en-US" sz="8000" dirty="0">
                <a:latin typeface="Arial" panose="020B0604020202020204" pitchFamily="34" charset="0"/>
                <a:cs typeface="Arial" panose="020B0604020202020204" pitchFamily="34" charset="0"/>
              </a:rPr>
              <a:t>Since March 2024, the 802 Wireless Chairs Standing Committee met:</a:t>
            </a:r>
          </a:p>
          <a:p>
            <a:pPr marL="0" indent="0" defTabSz="1371600">
              <a:lnSpc>
                <a:spcPct val="120000"/>
              </a:lnSpc>
              <a:buNone/>
              <a:tabLst>
                <a:tab pos="2228850" algn="l"/>
                <a:tab pos="6862763" algn="l"/>
              </a:tabLst>
            </a:pPr>
            <a:br>
              <a:rPr lang="en-US" sz="3100" dirty="0">
                <a:latin typeface="Arial" panose="020B0604020202020204" pitchFamily="34" charset="0"/>
                <a:cs typeface="Arial" panose="020B0604020202020204" pitchFamily="34" charset="0"/>
              </a:rPr>
            </a:br>
            <a:endParaRPr lang="en-US" sz="2200" b="1" dirty="0"/>
          </a:p>
          <a:p>
            <a:pPr lvl="1" defTabSz="1371600">
              <a:lnSpc>
                <a:spcPct val="120000"/>
              </a:lnSpc>
              <a:tabLst>
                <a:tab pos="2228850" algn="l"/>
                <a:tab pos="6862763" algn="l"/>
              </a:tabLst>
            </a:pPr>
            <a:r>
              <a:rPr lang="en-US" sz="8000" b="1" dirty="0"/>
              <a:t>March 10, 2024 </a:t>
            </a:r>
            <a:r>
              <a:rPr lang="en-US" sz="8000" dirty="0"/>
              <a:t>– Minutes: </a:t>
            </a:r>
            <a:r>
              <a:rPr lang="en-US" sz="8000" dirty="0">
                <a:hlinkClick r:id="rId2"/>
              </a:rPr>
              <a:t>https://mentor.ieee.org/802-ec/dcn/24/ec-24-0080-00-WCSG-minutes-march-10-2024.docx</a:t>
            </a:r>
            <a:r>
              <a:rPr lang="en-US" sz="8000" dirty="0"/>
              <a:t> </a:t>
            </a:r>
            <a:endParaRPr lang="en-US" sz="2400" dirty="0"/>
          </a:p>
          <a:p>
            <a:pPr lvl="1" defTabSz="1371600">
              <a:lnSpc>
                <a:spcPct val="120000"/>
              </a:lnSpc>
              <a:tabLst>
                <a:tab pos="2228850" algn="l"/>
                <a:tab pos="6862763" algn="l"/>
              </a:tabLst>
            </a:pPr>
            <a:r>
              <a:rPr lang="en-US" sz="8000" b="1" dirty="0"/>
              <a:t>April 10, 2024 </a:t>
            </a:r>
            <a:r>
              <a:rPr lang="en-US" sz="8000" dirty="0"/>
              <a:t>–Minutes: </a:t>
            </a:r>
            <a:r>
              <a:rPr lang="en-US" sz="8000" dirty="0">
                <a:hlinkClick r:id="rId3"/>
              </a:rPr>
              <a:t>https://mentor.ieee.org/802-ec/dcn/24/ec-24-0089-00-WCSG-minutes-april-10-2024.docx</a:t>
            </a:r>
            <a:r>
              <a:rPr lang="en-US" sz="8000" dirty="0"/>
              <a:t> </a:t>
            </a:r>
          </a:p>
          <a:p>
            <a:pPr lvl="1" defTabSz="1371600">
              <a:lnSpc>
                <a:spcPct val="120000"/>
              </a:lnSpc>
              <a:tabLst>
                <a:tab pos="2228850" algn="l"/>
                <a:tab pos="6862763" algn="l"/>
              </a:tabLst>
            </a:pPr>
            <a:r>
              <a:rPr lang="en-US" sz="8000" b="1" dirty="0"/>
              <a:t>May 12, 2024 </a:t>
            </a:r>
            <a:r>
              <a:rPr lang="en-US" sz="8000" dirty="0"/>
              <a:t>– Minutes: </a:t>
            </a:r>
            <a:r>
              <a:rPr lang="en-US" sz="8000" dirty="0">
                <a:hlinkClick r:id="rId4"/>
              </a:rPr>
              <a:t>https://mentor.ieee.org/802-ec/dcn/24/ec-24-0119-00-WCSG-minutes-may-12-2024.docx</a:t>
            </a:r>
            <a:r>
              <a:rPr lang="en-US" sz="8000" dirty="0"/>
              <a:t> </a:t>
            </a:r>
          </a:p>
          <a:p>
            <a:pPr lvl="1" defTabSz="1371600">
              <a:lnSpc>
                <a:spcPct val="120000"/>
              </a:lnSpc>
              <a:tabLst>
                <a:tab pos="2228850" algn="l"/>
                <a:tab pos="6862763" algn="l"/>
              </a:tabLst>
            </a:pPr>
            <a:r>
              <a:rPr lang="en-US" sz="8000" b="1" dirty="0"/>
              <a:t>June 12, 2024 </a:t>
            </a:r>
            <a:r>
              <a:rPr lang="en-US" sz="8000" dirty="0"/>
              <a:t>– Minutes: </a:t>
            </a:r>
            <a:r>
              <a:rPr lang="en-US" sz="8000" dirty="0">
                <a:hlinkClick r:id="rId5"/>
              </a:rPr>
              <a:t>https://mentor.ieee.org/802-ec/dcn/24/ec-24-0126-00-WCSG-minutes-june-12-2024.docx</a:t>
            </a:r>
            <a:r>
              <a:rPr lang="en-US" sz="8000" dirty="0"/>
              <a:t> </a:t>
            </a:r>
          </a:p>
          <a:p>
            <a:pPr lvl="1" defTabSz="1371600">
              <a:lnSpc>
                <a:spcPct val="120000"/>
              </a:lnSpc>
              <a:tabLst>
                <a:tab pos="2228850" algn="l"/>
                <a:tab pos="6862763" algn="l"/>
              </a:tabLst>
            </a:pPr>
            <a:r>
              <a:rPr lang="en-US" sz="8000" b="1" dirty="0"/>
              <a:t>July 14, 2024 </a:t>
            </a:r>
            <a:r>
              <a:rPr lang="en-US" sz="8000" dirty="0"/>
              <a:t>– Agenda: </a:t>
            </a:r>
            <a:r>
              <a:rPr lang="en-US" sz="8000" dirty="0">
                <a:hlinkClick r:id="rId6"/>
              </a:rPr>
              <a:t>https://mentor.ieee.org/802-ec/dcn/24/ec-24-0144-00-WCSG-2024-07-14-wireless-chairs-sc-meeting-agenda.docx</a:t>
            </a:r>
            <a:r>
              <a:rPr lang="en-US" sz="8000" dirty="0"/>
              <a:t> Minutes to be posted</a:t>
            </a: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87057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625474"/>
          </a:xfrm>
        </p:spPr>
        <p:txBody>
          <a:bodyPr>
            <a:normAutofit fontScale="90000"/>
          </a:bodyPr>
          <a:lstStyle/>
          <a:p>
            <a:br>
              <a:rPr lang="en-US" sz="3600" dirty="0"/>
            </a:br>
            <a:r>
              <a:rPr lang="en-US" sz="3600" dirty="0"/>
              <a:t>Summary of decisions taken, planned</a:t>
            </a:r>
            <a:br>
              <a:rPr lang="en-US" sz="3600" dirty="0"/>
            </a:br>
            <a:endParaRPr lang="en-US" dirty="0"/>
          </a:p>
        </p:txBody>
      </p:sp>
      <p:sp>
        <p:nvSpPr>
          <p:cNvPr id="12292" name="Rectangle 3"/>
          <p:cNvSpPr>
            <a:spLocks noGrp="1" noChangeArrowheads="1"/>
          </p:cNvSpPr>
          <p:nvPr>
            <p:ph idx="1"/>
          </p:nvPr>
        </p:nvSpPr>
        <p:spPr>
          <a:xfrm>
            <a:off x="304800" y="1158876"/>
            <a:ext cx="8534400" cy="5029200"/>
          </a:xfrm>
        </p:spPr>
        <p:txBody>
          <a:bodyPr>
            <a:normAutofit fontScale="85000" lnSpcReduction="20000"/>
          </a:bodyPr>
          <a:lstStyle/>
          <a:p>
            <a:pPr lvl="1" defTabSz="1371600">
              <a:lnSpc>
                <a:spcPct val="80000"/>
              </a:lnSpc>
              <a:tabLst>
                <a:tab pos="2228850" algn="l"/>
                <a:tab pos="6862763" algn="l"/>
              </a:tabLst>
            </a:pPr>
            <a:endParaRPr lang="en-US" dirty="0"/>
          </a:p>
          <a:p>
            <a:pPr defTabSz="1371600" eaLnBrk="1" hangingPunct="1">
              <a:lnSpc>
                <a:spcPct val="120000"/>
              </a:lnSpc>
              <a:buFont typeface="Arial" panose="020B0604020202020204" pitchFamily="34" charset="0"/>
              <a:buChar char="•"/>
              <a:tabLst>
                <a:tab pos="2228850" algn="l"/>
                <a:tab pos="6862763" algn="l"/>
              </a:tabLst>
            </a:pPr>
            <a:r>
              <a:rPr lang="en-US" sz="2900" dirty="0"/>
              <a:t>Held May 2024 Wireless Interim mixed-mode session May 12-17, 2024</a:t>
            </a:r>
          </a:p>
          <a:p>
            <a:pPr defTabSz="1371600">
              <a:lnSpc>
                <a:spcPct val="120000"/>
              </a:lnSpc>
              <a:tabLst>
                <a:tab pos="2228850" algn="l"/>
                <a:tab pos="6862763" algn="l"/>
              </a:tabLst>
            </a:pPr>
            <a:r>
              <a:rPr lang="en-US" sz="2900" dirty="0"/>
              <a:t>Approved meeting fees and reviewed venue planning, working with hotels to minimize wireless treasury impact</a:t>
            </a:r>
          </a:p>
          <a:p>
            <a:pPr marL="514350" lvl="2" defTabSz="1371600">
              <a:lnSpc>
                <a:spcPct val="100000"/>
              </a:lnSpc>
              <a:spcBef>
                <a:spcPts val="750"/>
              </a:spcBef>
              <a:tabLst>
                <a:tab pos="2228850" algn="l"/>
                <a:tab pos="6862763" algn="l"/>
              </a:tabLst>
            </a:pPr>
            <a:r>
              <a:rPr lang="en-US" sz="2900" dirty="0"/>
              <a:t>See </a:t>
            </a:r>
            <a:r>
              <a:rPr lang="en-US" sz="2900" dirty="0">
                <a:hlinkClick r:id="rId3"/>
              </a:rPr>
              <a:t>https://mentor.ieee.org/802-ec/dcn/24/ec-24-0006-07-WCSG-ieee-802wcsc-meeting-venue-manager-report-2024.pptx</a:t>
            </a:r>
            <a:r>
              <a:rPr lang="en-US" sz="2900" dirty="0"/>
              <a:t> and</a:t>
            </a:r>
          </a:p>
          <a:p>
            <a:pPr marL="514350" lvl="2" defTabSz="1371600">
              <a:lnSpc>
                <a:spcPct val="100000"/>
              </a:lnSpc>
              <a:spcBef>
                <a:spcPts val="750"/>
              </a:spcBef>
              <a:tabLst>
                <a:tab pos="2228850" algn="l"/>
                <a:tab pos="6862763" algn="l"/>
              </a:tabLst>
            </a:pPr>
            <a:r>
              <a:rPr lang="en-US" sz="2900" dirty="0"/>
              <a:t>See </a:t>
            </a:r>
            <a:r>
              <a:rPr lang="en-US" sz="2900" dirty="0">
                <a:hlinkClick r:id="rId4"/>
              </a:rPr>
              <a:t>https://mentor.ieee.org/802-ec/dcn/24/ec-24-0007-04-WCSG-wireless-treasurer-report-2024.pptx</a:t>
            </a:r>
            <a:r>
              <a:rPr lang="en-US" sz="2900" dirty="0"/>
              <a:t> </a:t>
            </a:r>
          </a:p>
          <a:p>
            <a:pPr marL="171450" lvl="1" defTabSz="1371600">
              <a:lnSpc>
                <a:spcPct val="100000"/>
              </a:lnSpc>
              <a:spcBef>
                <a:spcPts val="750"/>
              </a:spcBef>
              <a:tabLst>
                <a:tab pos="2228850" algn="l"/>
                <a:tab pos="6862763" algn="l"/>
              </a:tabLst>
            </a:pPr>
            <a:r>
              <a:rPr lang="en-US" sz="3100" dirty="0"/>
              <a:t>2024 September 8-13 Wireless Interim planning</a:t>
            </a:r>
          </a:p>
          <a:p>
            <a:pPr marL="514350" lvl="2" defTabSz="1371600">
              <a:lnSpc>
                <a:spcPct val="100000"/>
              </a:lnSpc>
              <a:spcBef>
                <a:spcPts val="750"/>
              </a:spcBef>
              <a:tabLst>
                <a:tab pos="2228850" algn="l"/>
                <a:tab pos="6862763" algn="l"/>
              </a:tabLst>
            </a:pPr>
            <a:r>
              <a:rPr lang="en-US" sz="2800" dirty="0"/>
              <a:t>Venue: Hilton Waikoloa Village, Waikoloa Hawaii</a:t>
            </a:r>
          </a:p>
          <a:p>
            <a:pPr marL="514350" lvl="2" defTabSz="1371600">
              <a:lnSpc>
                <a:spcPct val="100000"/>
              </a:lnSpc>
              <a:spcBef>
                <a:spcPts val="750"/>
              </a:spcBef>
              <a:tabLst>
                <a:tab pos="2228850" algn="l"/>
                <a:tab pos="6862763" algn="l"/>
              </a:tabLst>
            </a:pPr>
            <a:r>
              <a:rPr lang="en-US" sz="2800" dirty="0"/>
              <a:t>Mixed-mode (in-person and electronic) meeting</a:t>
            </a:r>
            <a:br>
              <a:rPr lang="en-US" sz="1100" dirty="0"/>
            </a:br>
            <a:r>
              <a:rPr lang="en-US" sz="1100" dirty="0"/>
              <a:t> </a:t>
            </a:r>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dirty="0"/>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292304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254656</TotalTime>
  <Words>622</Words>
  <Application>Microsoft Office PowerPoint</Application>
  <PresentationFormat>On-screen Show (4:3)</PresentationFormat>
  <Paragraphs>74</Paragraphs>
  <Slides>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Office Theme</vt:lpstr>
      <vt:lpstr>Document</vt:lpstr>
      <vt:lpstr>2024 July  Wireless Chairs SC Report</vt:lpstr>
      <vt:lpstr> Abstract </vt:lpstr>
      <vt:lpstr>Scope, Duties, Membership</vt:lpstr>
      <vt:lpstr>Deliverables and operations rules</vt:lpstr>
      <vt:lpstr> Summary of activities since March 2024 </vt:lpstr>
      <vt:lpstr> Summary of decisions taken, planned </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WCSC report</dc:title>
  <dc:subject>802 WCSC report</dc:subject>
  <dc:creator>Dorothy Stanley</dc:creator>
  <cp:keywords>2024 July report for 802 LMSC</cp:keywords>
  <cp:lastModifiedBy>Stanley, Dorothy</cp:lastModifiedBy>
  <cp:revision>3772</cp:revision>
  <cp:lastPrinted>2017-11-04T17:30:55Z</cp:lastPrinted>
  <dcterms:created xsi:type="dcterms:W3CDTF">2002-03-10T15:43:16Z</dcterms:created>
  <dcterms:modified xsi:type="dcterms:W3CDTF">2024-07-13T13:22:27Z</dcterms:modified>
  <cp:category>July 2024</cp:category>
</cp:coreProperties>
</file>