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133" r:id="rId5"/>
    <p:sldId id="583" r:id="rId6"/>
    <p:sldId id="2129" r:id="rId7"/>
    <p:sldId id="664" r:id="rId8"/>
    <p:sldId id="665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259" r:id="rId27"/>
    <p:sldId id="260" r:id="rId28"/>
    <p:sldId id="2135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130" r:id="rId40"/>
    <p:sldId id="668" r:id="rId41"/>
    <p:sldId id="550" r:id="rId42"/>
    <p:sldId id="669" r:id="rId43"/>
    <p:sldId id="670" r:id="rId44"/>
    <p:sldId id="690" r:id="rId45"/>
    <p:sldId id="671" r:id="rId46"/>
    <p:sldId id="2086" r:id="rId47"/>
    <p:sldId id="273" r:id="rId48"/>
    <p:sldId id="272" r:id="rId49"/>
    <p:sldId id="275" r:id="rId50"/>
    <p:sldId id="2136" r:id="rId51"/>
    <p:sldId id="274" r:id="rId52"/>
    <p:sldId id="2137" r:id="rId53"/>
    <p:sldId id="639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e037d43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1e037d43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c1e037d43d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b8b53fc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b8b53fc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6b8b53fc95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b8b53fc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b8b53fc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6b8b53fc9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b8b53fc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b8b53fc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6b8b53fc9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b8b53fc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b8b53fc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6b8b53fc95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b8b53fc9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b8b53fc9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6b8b53fc95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b8b53fc9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b8b53fc9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6b8b53fc95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b8b53fc9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b8b53fc9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6b8b53fc95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b8b53fc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b8b53fc9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6b8b53fc95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b8b53fc9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b8b53fc9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6b8b53fc95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7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568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871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82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1e037d4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c1e037d4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1e037d4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c1e037d4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1e037d4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c1e037d4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9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13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698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6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9D19-1FE8-493D-A0E2-ED883022503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8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1e037d4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2c1e037d4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c1e037d43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ec-24-0064-00-00EC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0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ec-24-0064-00-00EC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802-REVc-d1-2-comments-di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1-23-0037-00-Mntg-p802-revc-d1-1-comments-dis.pdf" TargetMode="External"/><Relationship Id="rId2" Type="http://schemas.openxmlformats.org/officeDocument/2006/relationships/hyperlink" Target="https://www.ieee802.org/1/files/private/802-REVc-drafts/d1/1-23-0008-15-Mntg-802-revc-comments-wg-lb1-di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/dcn/24/1-24-0018-00-Mntg-p802-revc-comments-di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entor.ieee.org/802.1/dcn/24/1-24-0016-01-Mntg-p802-revc-unsatisfied-comments.o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j-drafts/d2/802-1Qdj-d2-0-dis-v02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hyperlink" Target="https://www.ieee802.org/1/files/private/dj-drafts/d2/802-1Qdj-d2-2-dis-v01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3/ec-23-0075-00-ACSD-p802-1qdx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dx-drafts/d2/802-1Qdx-d2-0-dis-v0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andall-SC6CommentResponseQcw-0324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4/liaison-randall-SC6CommentResponseQcj-0324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itu-t-sg15-LS89-OTNTSWP33-ieee8021status-0324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eb-CSD-0324-v01.pdf" TargetMode="External"/><Relationship Id="rId2" Type="http://schemas.openxmlformats.org/officeDocument/2006/relationships/hyperlink" Target="https://www.ieee802.org/1/files/public/docs2024/eb-PAR-0324-v01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tu-t-JCA-RoadmapIMT2020-0324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BroadbandForum-YANG-0324-v0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eee1588-P8021ASebPARcomments-0324-v01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60802-drafts/d2/60802-d2-1-dis-v0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s://www.ieee802.org/1/files/private/60802-drafts/d2/60802-d2-2-pdis-v03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/files/private/60802-drafts/d2/60802-d2-1-dis-v0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dirty="0"/>
              <a:t>March 2024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 dirty="0"/>
              <a:t>(V2 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2AA52-D8C7-7617-2A23-A7DDC577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562100"/>
            <a:ext cx="50006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9257E-A2D8-AC67-1B1E-AFFBD04A5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016"/>
            <a:ext cx="9144000" cy="51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B1875-1409-C71B-56BB-E75B3649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885"/>
            <a:ext cx="9144000" cy="49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9DCBB-0C12-2C77-C042-1A077ECE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141"/>
            <a:ext cx="9144000" cy="55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6A23A-1A5B-B2CA-3222-639918C4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453"/>
            <a:ext cx="9144000" cy="5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A160C-ACAD-1918-3105-D74E5BBA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495"/>
            <a:ext cx="9144000" cy="51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34587-C298-E09B-C77E-CC8033F9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44" y="1181100"/>
            <a:ext cx="8115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B73E-A129-067B-3DD0-DB422066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65552"/>
            <a:ext cx="808482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AFFE0-70A9-95E3-46AF-A8ADFE9B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2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8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2A599-B0BF-FF77-3A84-E0A640EA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PARs to NesCom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5.021 – P802.1ASeb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5.022 – IEC/IEEE 60802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5.023 – P802-REVc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5.024 – P802.1Qdy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5.025 – P802.1DC</a:t>
            </a:r>
            <a:endParaRPr lang="en-US" sz="24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5.026 – P802.1Qdj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5.027 – P802.1ASdm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5.028 – P802.1ASdn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5.029 – P802.1Qdx</a:t>
            </a:r>
            <a:endParaRPr lang="en-US" sz="18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endParaRPr lang="en-US"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C075A-17B3-4EA6-CCAE-0447BC15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7538C-7D25-0A44-3042-0BF5A819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4" y="1197761"/>
            <a:ext cx="8418136" cy="53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E71BA-4D84-D6D7-9302-F2D97F66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87930"/>
            <a:ext cx="8153400" cy="53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1C5A9-3EEF-1EC2-A820-DD9356943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838"/>
            <a:ext cx="9144000" cy="27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FBF74-C493-4600-B201-1D40F55C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224"/>
            <a:ext cx="9144000" cy="48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F7877-58EF-6100-4B50-7332DBF3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883"/>
            <a:ext cx="9144000" cy="54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0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5.023 - Motion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Conditionally approve sending P802-REVc D2.0 to Standards Association Ballot</a:t>
            </a:r>
            <a:endParaRPr sz="2400" dirty="0"/>
          </a:p>
          <a:p>
            <a:pPr marL="742950" lvl="1" indent="-3238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3429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P802-REVc D1.2 had 88% approval at the end of the last WG ballot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Hantel, 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&lt;y&gt;,&lt;n&gt;,&lt;a&gt;</a:t>
            </a:r>
            <a:endParaRPr sz="20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Roger Marks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1e037d43d_0_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P802-REVc </a:t>
            </a:r>
            <a:endParaRPr sz="3200"/>
          </a:p>
        </p:txBody>
      </p:sp>
      <p:sp>
        <p:nvSpPr>
          <p:cNvPr id="99" name="Google Shape;99;g2c1e037d43d_0_22"/>
          <p:cNvSpPr/>
          <p:nvPr/>
        </p:nvSpPr>
        <p:spPr>
          <a:xfrm>
            <a:off x="76200" y="1219200"/>
            <a:ext cx="45720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D1.2 WG</a:t>
            </a: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recirculation ballot closed: </a:t>
            </a:r>
            <a:r>
              <a:rPr lang="en-US" sz="1500" dirty="0">
                <a:solidFill>
                  <a:schemeClr val="dk1"/>
                </a:solidFill>
              </a:rPr>
              <a:t>11</a:t>
            </a: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>
                <a:solidFill>
                  <a:schemeClr val="dk1"/>
                </a:solidFill>
              </a:rPr>
              <a:t>January</a:t>
            </a: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500" dirty="0">
                <a:solidFill>
                  <a:schemeClr val="dk1"/>
                </a:solidFill>
              </a:rPr>
              <a:t>4</a:t>
            </a:r>
            <a:endParaRPr sz="900" dirty="0"/>
          </a:p>
          <a:p>
            <a:pPr marL="285750" marR="0" lvl="0" indent="-254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</a:rPr>
              <a:t>WG</a:t>
            </a: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ballot requirements are met</a:t>
            </a:r>
            <a:endParaRPr sz="900" dirty="0">
              <a:highlight>
                <a:schemeClr val="lt1"/>
              </a:highlight>
            </a:endParaRPr>
          </a:p>
          <a:p>
            <a:pPr marL="285750" marR="0" lvl="0" indent="-254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sz="900" dirty="0"/>
          </a:p>
          <a:p>
            <a:pPr marL="742950" marR="0" lvl="1" indent="-254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9 outstanding no voters over 3 WG ballots</a:t>
            </a:r>
            <a:endParaRPr sz="1100" dirty="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9 Must Be Satisfied (MBS) comments on D1.2</a:t>
            </a:r>
            <a:endParaRPr sz="1100" dirty="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56 MBS comments on D1.1</a:t>
            </a:r>
            <a:endParaRPr sz="1100" dirty="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99 MBS comments on D1.0</a:t>
            </a:r>
            <a:endParaRPr sz="11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Current</a:t>
            </a: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Comment resolution available here: 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https://www.ieee802.org/1/files/private/802-REVc-drafts/d1/802-REVc-d1-2-comments-dis.pdf</a:t>
            </a:r>
            <a:endParaRPr lang="en-US" sz="1500" u="sng" dirty="0">
              <a:solidFill>
                <a:schemeClr val="hlink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Recirculation ballot will be conducted late March/early April with comment resolution in mid-April. A possible final recirculation in late April/early May if required with comment resolution at the May 802.1 interim meeting.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700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c1e037d43d_0_22"/>
          <p:cNvSpPr txBox="1"/>
          <p:nvPr/>
        </p:nvSpPr>
        <p:spPr>
          <a:xfrm>
            <a:off x="6653871" y="1290935"/>
            <a:ext cx="203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Ballot results:</a:t>
            </a:r>
            <a:endParaRPr/>
          </a:p>
        </p:txBody>
      </p:sp>
      <p:pic>
        <p:nvPicPr>
          <p:cNvPr id="101" name="Google Shape;101;g2c1e037d43d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100" y="1794060"/>
            <a:ext cx="4190999" cy="377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P802-REVc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2400" dirty="0"/>
              <a:t>Voters maintaining Disapprove vote from </a:t>
            </a:r>
            <a:r>
              <a:rPr lang="en-US" sz="2400" dirty="0">
                <a:hlinkClick r:id="rId2"/>
              </a:rPr>
              <a:t>initial WG ballot</a:t>
            </a:r>
            <a:r>
              <a:rPr lang="en-US" sz="2400" dirty="0"/>
              <a:t> on D1.0, as well as </a:t>
            </a:r>
            <a:r>
              <a:rPr lang="en-US" sz="2400" dirty="0">
                <a:hlinkClick r:id="rId3"/>
              </a:rPr>
              <a:t>recirc</a:t>
            </a:r>
            <a:r>
              <a:rPr lang="en-US" sz="2400" dirty="0"/>
              <a:t> on D1.1 and </a:t>
            </a:r>
            <a:r>
              <a:rPr lang="en-US" sz="2400" dirty="0">
                <a:hlinkClick r:id="rId4"/>
              </a:rPr>
              <a:t>recirc</a:t>
            </a:r>
            <a:r>
              <a:rPr lang="en-US" sz="2400" dirty="0"/>
              <a:t> on D1.2</a:t>
            </a:r>
          </a:p>
          <a:p>
            <a:pPr lvl="1"/>
            <a:r>
              <a:rPr lang="en-US" sz="1800" dirty="0"/>
              <a:t>Joe Levy</a:t>
            </a:r>
          </a:p>
          <a:p>
            <a:pPr lvl="1"/>
            <a:r>
              <a:rPr lang="en-US" sz="1800" dirty="0"/>
              <a:t>Mark Hamilton</a:t>
            </a:r>
          </a:p>
          <a:p>
            <a:pPr lvl="1"/>
            <a:r>
              <a:rPr lang="en-US" sz="1800" dirty="0"/>
              <a:t>Roger Marks</a:t>
            </a:r>
          </a:p>
          <a:p>
            <a:pPr lvl="1"/>
            <a:r>
              <a:rPr lang="en-US" sz="1800" dirty="0"/>
              <a:t>Johannes Specht</a:t>
            </a:r>
          </a:p>
          <a:p>
            <a:pPr lvl="1"/>
            <a:r>
              <a:rPr lang="en-US" sz="1800" dirty="0"/>
              <a:t>Jessy Rouyer</a:t>
            </a:r>
          </a:p>
          <a:p>
            <a:pPr lvl="1"/>
            <a:r>
              <a:rPr lang="en-US" sz="1800" dirty="0"/>
              <a:t>Geoff Thompson</a:t>
            </a:r>
          </a:p>
          <a:p>
            <a:pPr lvl="1"/>
            <a:r>
              <a:rPr lang="en-US" sz="1800" dirty="0"/>
              <a:t>Dorothy Stanley</a:t>
            </a:r>
          </a:p>
          <a:p>
            <a:pPr lvl="1"/>
            <a:r>
              <a:rPr lang="en-US" sz="1800" dirty="0"/>
              <a:t>Craig Gunther</a:t>
            </a:r>
          </a:p>
          <a:p>
            <a:pPr lvl="1"/>
            <a:r>
              <a:rPr lang="en-US" sz="1800" dirty="0" err="1"/>
              <a:t>Weiyi</a:t>
            </a:r>
            <a:r>
              <a:rPr lang="en-US" sz="1800" dirty="0"/>
              <a:t> Li</a:t>
            </a:r>
          </a:p>
          <a:p>
            <a:r>
              <a:rPr lang="en-US" sz="2400" dirty="0"/>
              <a:t>MBS comments associated with the maintained Disapprove vote are on the following slides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274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1e037d43d_0_9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08" name="Google Shape;108;g2c1e037d43d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6184724" cy="5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c1e037d43d_0_92"/>
          <p:cNvSpPr txBox="1"/>
          <p:nvPr/>
        </p:nvSpPr>
        <p:spPr>
          <a:xfrm>
            <a:off x="6643850" y="1470100"/>
            <a:ext cx="2330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4"/>
              </a:rPr>
              <a:t>https://mentor.ieee.org/802.1/dcn/24/1-24-0016-01-Mntg-p802-revc-unsatisfied-comments.ods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Agenda </a:t>
            </a:r>
            <a:endParaRPr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7.0??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7.031 – Approve responses to ballot comments received from SC6 on FDIS and CIB ballots</a:t>
            </a:r>
          </a:p>
          <a:p>
            <a:pPr marL="742950" lvl="1" indent="-285750"/>
            <a:r>
              <a:rPr lang="en-US" sz="1800" dirty="0"/>
              <a:t>7.032 – Approve 802.1 communication to ITU-T SG15</a:t>
            </a:r>
          </a:p>
          <a:p>
            <a:pPr marL="742950" lvl="1" indent="-285750"/>
            <a:r>
              <a:rPr lang="en-US" sz="1800" dirty="0"/>
              <a:t>7.033 – Approve 802.1 communication to ITU-T JCA IMT-2020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7.034 – Approve 802.1 communication to Broadband Forum</a:t>
            </a:r>
          </a:p>
          <a:p>
            <a:pPr marL="742950" lvl="1" indent="-285750"/>
            <a:r>
              <a:rPr lang="en-US" sz="1800" dirty="0"/>
              <a:t>7.035 – Approve 802.1 communication to IEEE 1588</a:t>
            </a:r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b8b53fc95_0_1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16" name="Google Shape;116;g26b8b53fc9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6305725" cy="52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b8b53fc95_0_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23" name="Google Shape;123;g26b8b53fc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6209024" cy="52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b8b53fc95_0_1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30" name="Google Shape;130;g26b8b53fc9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5448625" cy="526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b8b53fc95_0_2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37" name="Google Shape;137;g26b8b53fc95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5187927" cy="51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b8b53fc95_0_2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4" name="Google Shape;144;g26b8b53fc95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5260349" cy="52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b8b53fc95_0_3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1" name="Google Shape;151;g26b8b53fc95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4818602" cy="52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b8b53fc95_0_4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8" name="Google Shape;158;g26b8b53fc95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4708673" cy="519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b8b53fc95_0_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65" name="Google Shape;165;g26b8b53fc95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25"/>
            <a:ext cx="6114875" cy="524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8b53fc95_0_5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72" name="Google Shape;172;g26b8b53fc95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513"/>
            <a:ext cx="8839200" cy="291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2024-03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</a:t>
            </a:r>
            <a:r>
              <a:rPr lang="en-US" dirty="0" err="1"/>
              <a:t>RevCom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2024-03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PARs to NesCom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964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5.026 -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P802.1Qdj to </a:t>
            </a:r>
            <a:r>
              <a:rPr lang="en-GB" sz="2400" dirty="0" err="1"/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https://mentor.ieee.org/802-ec/dcn/19/ec-19-0139-00-ACSD-p802-1qdj.pdf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P802.Qdj D2.2 had 100%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Stephan Kehrer</a:t>
            </a:r>
            <a:r>
              <a:rPr lang="en-US" sz="2400" dirty="0"/>
              <a:t>, </a:t>
            </a:r>
            <a:r>
              <a:rPr lang="en-GB" sz="2400" dirty="0"/>
              <a:t>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&lt;y&gt;,&lt;n&gt;,&lt;a&gt;</a:t>
            </a:r>
          </a:p>
          <a:p>
            <a:pPr lvl="1"/>
            <a:r>
              <a:rPr lang="en-US" sz="2000" dirty="0"/>
              <a:t>CSD (y/n/a): &lt;y&gt;,&lt;n&gt;,&lt;a&gt;</a:t>
            </a:r>
            <a:endParaRPr lang="en-GB" sz="2000" dirty="0"/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922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P802.1Qdj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91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SA ballot closed: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9 March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 SA ballot requirements</a:t>
            </a:r>
            <a:br>
              <a:rPr lang="en-US" sz="2200" dirty="0"/>
            </a:br>
            <a:r>
              <a:rPr lang="en-US" sz="2200" dirty="0"/>
              <a:t>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100%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1 Disapprove vote </a:t>
            </a:r>
            <a:br>
              <a:rPr lang="en-US" sz="2200" dirty="0"/>
            </a:br>
            <a:r>
              <a:rPr lang="en-US" sz="2200" dirty="0"/>
              <a:t>without any comments,</a:t>
            </a:r>
            <a:br>
              <a:rPr lang="en-US" sz="2200" dirty="0"/>
            </a:br>
            <a:r>
              <a:rPr lang="en-US" sz="2200" dirty="0"/>
              <a:t>maintained from </a:t>
            </a:r>
            <a:r>
              <a:rPr lang="en-US" sz="2200" dirty="0">
                <a:hlinkClick r:id="rId3"/>
              </a:rPr>
              <a:t>initial</a:t>
            </a:r>
            <a:br>
              <a:rPr lang="en-US" sz="2200" dirty="0">
                <a:hlinkClick r:id="rId3"/>
              </a:rPr>
            </a:br>
            <a:r>
              <a:rPr lang="en-US" sz="2200" dirty="0">
                <a:hlinkClick r:id="rId3"/>
              </a:rPr>
              <a:t>SA ballot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0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Disposition</a:t>
            </a:r>
            <a:r>
              <a:rPr lang="en-US" sz="2200" dirty="0"/>
              <a:t>: </a:t>
            </a:r>
            <a:r>
              <a:rPr lang="en-US" sz="2200" dirty="0">
                <a:hlinkClick r:id="rId4"/>
              </a:rPr>
              <a:t>https://www.ieee802.org/1/files/private/dj-drafts/d2/802-1Qdj-d2-2-dis-v01.pdf</a:t>
            </a:r>
            <a:r>
              <a:rPr lang="en-US" sz="2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710C9-DBBF-0B01-4444-CC7C7B3AF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5" y="1390650"/>
            <a:ext cx="52101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5.029 -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Conditionally a</a:t>
            </a:r>
            <a:r>
              <a:rPr lang="en-US" sz="2400" dirty="0"/>
              <a:t>pprove sending P802.1Qdx to </a:t>
            </a:r>
            <a:r>
              <a:rPr lang="en-GB" sz="2400" dirty="0" err="1"/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https://mentor.ieee.org/802-ec/dcn/23/ec-23-0075-00-ACSD-p802-1qdx.pdf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P802.Qdx D2.0 had 98%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 </a:t>
            </a:r>
            <a:r>
              <a:rPr lang="en-GB" sz="2400" dirty="0"/>
              <a:t>Second: Mick Seaman</a:t>
            </a:r>
            <a:endParaRPr lang="en-US" sz="2400" dirty="0"/>
          </a:p>
          <a:p>
            <a:pPr lvl="1" fontAlgn="t"/>
            <a:r>
              <a:rPr lang="en-US" sz="2000" dirty="0"/>
              <a:t>Sending draft (y/n/a): &lt;y&gt;,&lt;n&gt;,&lt;a&gt;</a:t>
            </a:r>
          </a:p>
          <a:p>
            <a:pPr lvl="1"/>
            <a:r>
              <a:rPr lang="en-US" sz="2000" dirty="0"/>
              <a:t>CSD (y/n/a): &lt;y&gt;,&lt;n&gt;,&lt;a&gt;</a:t>
            </a:r>
            <a:endParaRPr lang="en-GB" sz="2000" dirty="0"/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196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637" y="1371600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 ballot closed: 4 March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SA ballot requirements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 Disapprove votes with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Must Be Satisfied (MBS)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Comment resolution available here: </a:t>
            </a:r>
            <a:r>
              <a:rPr lang="en-US" sz="2000" dirty="0">
                <a:hlinkClick r:id="rId3"/>
              </a:rPr>
              <a:t>https://ieee802.org/1/files/private/dx-drafts/d2/802-1Qdx-d2-0-dis-v01.pdf</a:t>
            </a:r>
            <a:r>
              <a:rPr lang="en-US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Recirculation ballot will be conducted during April/May with comment resolution in the regularly scheduled TSN TG meetings. A possible final recirculation in May/June if required with comment resolution in the regularly scheduled TSN TG meetings.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62AEB-8CF5-2B8C-2530-42ACE718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64530"/>
            <a:ext cx="4469892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8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Voters with Disapprove vote</a:t>
            </a:r>
          </a:p>
          <a:p>
            <a:pPr lvl="1"/>
            <a:r>
              <a:rPr lang="en-US" dirty="0"/>
              <a:t>Rodney Cummings</a:t>
            </a:r>
          </a:p>
          <a:p>
            <a:r>
              <a:rPr lang="en-US" dirty="0"/>
              <a:t>MBS comments associated with the Disapprove vote are on the </a:t>
            </a:r>
            <a:r>
              <a:rPr lang="en-US"/>
              <a:t>following slide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1B733-9EAB-B35F-1775-49A7EA47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</a:p>
        </p:txBody>
      </p:sp>
    </p:spTree>
    <p:extLst>
      <p:ext uri="{BB962C8B-B14F-4D97-AF65-F5344CB8AC3E}">
        <p14:creationId xmlns:p14="http://schemas.microsoft.com/office/powerpoint/2010/main" val="701579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7773-F910-CEBF-135E-20DB1F95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697"/>
            <a:ext cx="9144000" cy="52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2024-03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1e037d43d_0_1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Motion</a:t>
            </a:r>
            <a:endParaRPr/>
          </a:p>
        </p:txBody>
      </p:sp>
      <p:sp>
        <p:nvSpPr>
          <p:cNvPr id="191" name="Google Shape;191;g2c1e037d43d_0_1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drafts when published to ISO/IEC JTC1/SC6 for adoption under the PSDO agreement: </a:t>
            </a:r>
            <a:endParaRPr dirty="0"/>
          </a:p>
          <a:p>
            <a:pPr marL="1143000" lvl="2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IEEE 802.1Qdj, IEEE 802.1Qdx</a:t>
            </a:r>
            <a:endParaRPr sz="1600"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&lt;y&gt;,&lt;n&gt;,&lt;a&gt;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1e037d43d_0_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Motion</a:t>
            </a:r>
            <a:endParaRPr/>
          </a:p>
        </p:txBody>
      </p:sp>
      <p:sp>
        <p:nvSpPr>
          <p:cNvPr id="185" name="Google Shape;185;g2c1e037d43d_0_5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for adoption under the PSDO agreement: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802.1Qcw-2023</a:t>
            </a:r>
            <a:endParaRPr dirty="0"/>
          </a:p>
          <a:p>
            <a:pPr marL="11430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6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https://www.ieee802.org/1/files/public/docs2024/liaison-randall-SC6CommentResponseQcw-0324.pdf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802.1Qcj-2023</a:t>
            </a:r>
            <a:endParaRPr dirty="0"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800" u="sng" dirty="0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https://www.ieee802.org/1/files/public/docs2024/liaison-randall-SC6CommentResponseQcj-0324.pdf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&lt;y&gt;,&lt;n&gt;,&lt;a&gt;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1e037d43d_0_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7.032 - Motion</a:t>
            </a:r>
            <a:endParaRPr dirty="0"/>
          </a:p>
        </p:txBody>
      </p:sp>
      <p:sp>
        <p:nvSpPr>
          <p:cNvPr id="203" name="Google Shape;203;g2c1e037d43d_0_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https://www.ieee802.org/1/files/public/docs2024/liaison-itu-t-sg15-LS89-OTNTSWP33-ieee8021status-0324.pdf</a:t>
            </a:r>
            <a:r>
              <a:rPr lang="en-US" sz="2000" dirty="0">
                <a:highlight>
                  <a:schemeClr val="lt1"/>
                </a:highlight>
              </a:rPr>
              <a:t> </a:t>
            </a:r>
            <a:r>
              <a:rPr lang="en-US" sz="2000" dirty="0"/>
              <a:t>as communication to ITU-T SG15 on LS89: LS on OTNT Standardization Work Plan Issue 33,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the WG, Proposed: Mark Hantel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Sending draft (y/n/a): &lt;y&gt;,&lt;n&gt;,&lt;a&gt;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EC, mover: Glenn Parsons     Second: Roger Marks</a:t>
            </a:r>
            <a:endParaRPr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(y/n/a): &lt;y&gt;,&lt;n&gt;,&lt;a&gt;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5.021 -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P802.1ASeb PAR documentation in </a:t>
            </a:r>
            <a:r>
              <a:rPr lang="fr-FR" sz="2400" dirty="0">
                <a:hlinkClick r:id="rId2"/>
              </a:rPr>
              <a:t>https://www.ieee802.org/1/files/public/docs2024/eb-PAR-0324-v01.pdf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fr-FR" sz="2400" dirty="0">
                <a:hlinkClick r:id="rId3"/>
              </a:rPr>
              <a:t>https://www.ieee802.org/1/files/public/docs2024/eb-CSD-0324-v01.pdf</a:t>
            </a:r>
            <a:r>
              <a:rPr lang="fr-FR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Don Pannell, Second: Max Turner</a:t>
            </a:r>
            <a:endParaRPr lang="en-US" sz="2400" dirty="0"/>
          </a:p>
          <a:p>
            <a:pPr lvl="1" fontAlgn="t"/>
            <a:r>
              <a:rPr lang="en-US" sz="2000" dirty="0"/>
              <a:t>PAR (y/n/a): &lt;y&gt;,&lt;n&gt;,&lt;a&gt;</a:t>
            </a:r>
          </a:p>
          <a:p>
            <a:pPr lvl="1"/>
            <a:r>
              <a:rPr lang="en-US" sz="2000" dirty="0"/>
              <a:t>CSD (y/n/a): &lt;y&gt;,&lt;n&gt;,&lt;a&gt;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20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7.033 - Motion</a:t>
            </a:r>
            <a:endParaRPr dirty="0"/>
          </a:p>
        </p:txBody>
      </p:sp>
      <p:sp>
        <p:nvSpPr>
          <p:cNvPr id="197" name="Google Shape;197;p12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Approve </a:t>
            </a:r>
            <a:r>
              <a:rPr lang="en-US" sz="20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https://www.ieee802.org/1/files/public/docs2024/liaison-response-itu-t-JCA-RoadmapIMT2020-0324.pdf</a:t>
            </a:r>
            <a:r>
              <a:rPr lang="en-US" sz="2000" dirty="0">
                <a:highlight>
                  <a:schemeClr val="lt1"/>
                </a:highlight>
              </a:rPr>
              <a:t> as communication to ITU-T JCA on LS14: LS on Invitation to update the information in the IMT2020 roadmap, granting the IEEE 802.1 WG chair (or his delegate) editorial license.</a:t>
            </a:r>
            <a:endParaRPr dirty="0">
              <a:highlight>
                <a:schemeClr val="lt1"/>
              </a:highlight>
            </a:endParaRPr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highlight>
                  <a:schemeClr val="lt1"/>
                </a:highlight>
              </a:rPr>
              <a:t>This approval is under LMSC OM “Procedure for public statements to government bodies” </a:t>
            </a:r>
            <a:endParaRPr sz="1400" dirty="0">
              <a:highlight>
                <a:schemeClr val="lt1"/>
              </a:highlight>
            </a:endParaRPr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highlight>
                <a:schemeClr val="lt1"/>
              </a:highlight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the WG, Proposed: Mark Hantel	Second: Karen Randall</a:t>
            </a:r>
            <a:endParaRPr sz="2000" dirty="0">
              <a:highlight>
                <a:schemeClr val="lt1"/>
              </a:highlight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Sending draft (y/n/a): &lt;y&gt;,&lt;n&gt;,&lt;a&gt;</a:t>
            </a:r>
            <a:endParaRPr dirty="0">
              <a:highlight>
                <a:schemeClr val="lt1"/>
              </a:highlight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highlight>
                <a:schemeClr val="lt1"/>
              </a:highlight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EC, mover: Glenn Parsons     Second: Roger Marks</a:t>
            </a:r>
            <a:endParaRPr dirty="0">
              <a:highlight>
                <a:schemeClr val="lt1"/>
              </a:highlight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(y/n/a): &lt;y&gt;,&lt;n&gt;,&lt;a&gt;</a:t>
            </a:r>
            <a:endParaRPr sz="2400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2024-03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7.034 - Motion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</a:t>
            </a:r>
            <a:r>
              <a:rPr lang="en-US" sz="2400" dirty="0">
                <a:hlinkClick r:id="rId3"/>
              </a:rPr>
              <a:t>https://www.ieee802.org/1/files/public/docs2024/liaison-response-BroadbandForum-YANG-0324-v01.pdf</a:t>
            </a:r>
            <a:r>
              <a:rPr lang="en-US" sz="2400" dirty="0"/>
              <a:t>  as communication to Broadband Forum, granting the IEEE 802.1 WG chair (or his delegate) editorial license.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Proposed: Stephan Kehrer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Second: Jessy Rouyer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the WG (y/n/a): &lt;y&gt;, &lt;n&gt;, &lt;a&gt;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EC,</a:t>
            </a:r>
            <a:r>
              <a:rPr lang="en-GB" sz="2400" dirty="0"/>
              <a:t> for information (or motion to 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768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7.035 - Motion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</a:t>
            </a:r>
            <a:r>
              <a:rPr lang="en-US" sz="2400" dirty="0">
                <a:hlinkClick r:id="rId3"/>
              </a:rPr>
              <a:t>https://www.ieee802.org/1/files/public/docs2024/liaison-response-ieee1588-P8021ASebPARcomments-0324-v01.pdf</a:t>
            </a:r>
            <a:r>
              <a:rPr lang="en-US" sz="2400" dirty="0"/>
              <a:t> as communication to IEEE 1588 WG, granting the IEEE 802.1 WG chair (or his delegate) editorial license.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Proposed: Don Pannell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Second: Jessy Rouyer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the WG (y/n/a): &lt;y&gt;, &lt;n&gt;, &lt;a&gt;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EC,</a:t>
            </a:r>
            <a:r>
              <a:rPr lang="en-GB" sz="2400" dirty="0"/>
              <a:t> for information (or motion to 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60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2024-03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SA Ballot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5.022 -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IEC/IEEE 60802 D3.0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IEC/IEEE 60802 in </a:t>
            </a:r>
            <a:r>
              <a:rPr lang="en-US" sz="2400" dirty="0"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IEC/IEEE 60802 D2.2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Ludwig Winkel</a:t>
            </a:r>
            <a:r>
              <a:rPr lang="en-US" sz="2400" dirty="0"/>
              <a:t>, </a:t>
            </a:r>
            <a:r>
              <a:rPr lang="en-GB" sz="2400" dirty="0"/>
              <a:t>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&lt;y&gt;,&lt;n&gt;,&lt;a&gt;</a:t>
            </a:r>
          </a:p>
          <a:p>
            <a:pPr lvl="1"/>
            <a:r>
              <a:rPr lang="en-US" sz="2000" dirty="0"/>
              <a:t>CSD (y/n/a): &lt;y&gt;,&lt;n&gt;,&lt;a&gt;</a:t>
            </a:r>
            <a:endParaRPr lang="en-GB" sz="2000" dirty="0"/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2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02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WG ballot closed: 9 March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WG ballot requirements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0 new Disapprove votes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9 Must Be Satisfied (MBS)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 Disapprove vote maintained from </a:t>
            </a:r>
            <a:r>
              <a:rPr lang="en-US" sz="1800" dirty="0">
                <a:hlinkClick r:id="rId3"/>
              </a:rPr>
              <a:t>initial WG ballot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Comment resolution available here: </a:t>
            </a:r>
            <a:r>
              <a:rPr lang="en-US" sz="1800" dirty="0">
                <a:hlinkClick r:id="rId4"/>
              </a:rPr>
              <a:t>https://www.ieee802.org/1/files/private/60802-drafts/d2/60802-d2-2-pdis-v03.pdf</a:t>
            </a:r>
            <a:r>
              <a:rPr lang="en-US" sz="1800" dirty="0"/>
              <a:t> Recirculation ballot will be conducted during April/May with comment resolution in the regularly scheduled IEC/IEEE 60802 meetings. A possible final recirculation in May/June if required with comment resolution in the regularly scheduled IEC/IEEE 60802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Ballot results: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30784-B6BA-9C44-3E8E-0ACF06D9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181" y="1737460"/>
            <a:ext cx="3807619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IEC/IEEE 60802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Voters maintaining Disapprove vote from </a:t>
            </a:r>
            <a:r>
              <a:rPr lang="en-US" sz="3200" dirty="0">
                <a:hlinkClick r:id="rId2"/>
              </a:rPr>
              <a:t>initial WG ballot</a:t>
            </a:r>
            <a:r>
              <a:rPr lang="en-US" sz="3200" dirty="0"/>
              <a:t> on D2.1</a:t>
            </a:r>
          </a:p>
          <a:p>
            <a:pPr lvl="1"/>
            <a:r>
              <a:rPr lang="en-US" dirty="0"/>
              <a:t>Karl Weber</a:t>
            </a:r>
          </a:p>
          <a:p>
            <a:r>
              <a:rPr lang="en-US" dirty="0"/>
              <a:t>MBS comments associated with the maintained Disapprove vote are on the following slides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721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2123</Words>
  <Application>Microsoft Office PowerPoint</Application>
  <PresentationFormat>On-screen Show (4:3)</PresentationFormat>
  <Paragraphs>255</Paragraphs>
  <Slides>53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Title slide</vt:lpstr>
      <vt:lpstr>802.1 consent agenda items for LMSC Closing Plenary</vt:lpstr>
      <vt:lpstr>Agenda </vt:lpstr>
      <vt:lpstr>Agenda </vt:lpstr>
      <vt:lpstr>802.1 Motions 2024-03    Consent Agenda   PARs to NesCom </vt:lpstr>
      <vt:lpstr>5.021 - Motion</vt:lpstr>
      <vt:lpstr>802.1 Motions 2024-03    Consent Agenda   Drafts to SA Ballot </vt:lpstr>
      <vt:lpstr>5.022 - Motion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5.023 - Motion</vt:lpstr>
      <vt:lpstr>Supporting Information P802-REVc </vt:lpstr>
      <vt:lpstr>Supporting Information P802-REVc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802.1 Motions 2024-03    Consent Agenda   Drafts to RevCom </vt:lpstr>
      <vt:lpstr>5.026 - Motion</vt:lpstr>
      <vt:lpstr>Supporting Information P802.1Qdj</vt:lpstr>
      <vt:lpstr>5.029 - Motion</vt:lpstr>
      <vt:lpstr>Supporting Information P802.1Qdx</vt:lpstr>
      <vt:lpstr>Supporting Information P802.1Qdx</vt:lpstr>
      <vt:lpstr>Supporting Information P802.1Qdx</vt:lpstr>
      <vt:lpstr>802.1 Motions 2024-03   Consent Agenda   Liaisons and external communications (ME) </vt:lpstr>
      <vt:lpstr>Motion</vt:lpstr>
      <vt:lpstr>Motion</vt:lpstr>
      <vt:lpstr>7.032 - Motion</vt:lpstr>
      <vt:lpstr>7.033 - Motion</vt:lpstr>
      <vt:lpstr>802.1 Motions 2024-03   Consent Agenda   Liaisons and external communications (II) </vt:lpstr>
      <vt:lpstr>7.034 - Motion</vt:lpstr>
      <vt:lpstr>7.035 -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30</cp:revision>
  <dcterms:created xsi:type="dcterms:W3CDTF">2017-02-01T20:21:43Z</dcterms:created>
  <dcterms:modified xsi:type="dcterms:W3CDTF">2024-03-13T18:38:44Z</dcterms:modified>
</cp:coreProperties>
</file>