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3"/>
  </p:notesMasterIdLst>
  <p:handoutMasterIdLst>
    <p:handoutMasterId r:id="rId34"/>
  </p:handoutMasterIdLst>
  <p:sldIdLst>
    <p:sldId id="361" r:id="rId3"/>
    <p:sldId id="287" r:id="rId4"/>
    <p:sldId id="288" r:id="rId5"/>
    <p:sldId id="289" r:id="rId6"/>
    <p:sldId id="692" r:id="rId7"/>
    <p:sldId id="706" r:id="rId8"/>
    <p:sldId id="705" r:id="rId9"/>
    <p:sldId id="677" r:id="rId10"/>
    <p:sldId id="672" r:id="rId11"/>
    <p:sldId id="686" r:id="rId12"/>
    <p:sldId id="691" r:id="rId13"/>
    <p:sldId id="707" r:id="rId14"/>
    <p:sldId id="697" r:id="rId15"/>
    <p:sldId id="649" r:id="rId16"/>
    <p:sldId id="381" r:id="rId17"/>
    <p:sldId id="366" r:id="rId18"/>
    <p:sldId id="670" r:id="rId19"/>
    <p:sldId id="671" r:id="rId20"/>
    <p:sldId id="293" r:id="rId21"/>
    <p:sldId id="294" r:id="rId22"/>
    <p:sldId id="650" r:id="rId23"/>
    <p:sldId id="310" r:id="rId24"/>
    <p:sldId id="641" r:id="rId25"/>
    <p:sldId id="673" r:id="rId26"/>
    <p:sldId id="668" r:id="rId27"/>
    <p:sldId id="687" r:id="rId28"/>
    <p:sldId id="696" r:id="rId29"/>
    <p:sldId id="359" r:id="rId30"/>
    <p:sldId id="700" r:id="rId31"/>
    <p:sldId id="576" r:id="rId3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99C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6096" autoAdjust="0"/>
  </p:normalViewPr>
  <p:slideViewPr>
    <p:cSldViewPr>
      <p:cViewPr varScale="1">
        <p:scale>
          <a:sx n="93" d="100"/>
          <a:sy n="93" d="100"/>
        </p:scale>
        <p:origin x="96" y="294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-23022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25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519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37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951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43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6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91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16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537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171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2" y="823388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1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2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19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0" y="6475416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5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5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10285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048410" y="733245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257800" y="838200"/>
            <a:ext cx="6781800" cy="3962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</a:t>
            </a:r>
            <a:br>
              <a:rPr lang="en-US" sz="4000" dirty="0"/>
            </a:br>
            <a:r>
              <a:rPr lang="en-US" sz="4000" dirty="0"/>
              <a:t>135th Plenary Session</a:t>
            </a:r>
            <a:br>
              <a:rPr lang="en-US" sz="4000" dirty="0"/>
            </a:br>
            <a:r>
              <a:rPr lang="en-US" sz="2800" dirty="0"/>
              <a:t>(6th mixed mode Plenary Session)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11-15 March 2024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ec-24-0058-02-00EC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453" y="1676400"/>
            <a:ext cx="105918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IEEE 802 LMSC Elections to be conducted at the March 2024 Plenary Session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/>
              <a:t>802 Working Group and Technical Advisory Groups to hold elections for Chair and Vice Chair positions during the plenary session</a:t>
            </a:r>
          </a:p>
          <a:p>
            <a:pPr lvl="1"/>
            <a:r>
              <a:rPr lang="en-US" sz="1800" dirty="0"/>
              <a:t>Reminder to Chairs, please record and report numerical results of all elections</a:t>
            </a:r>
            <a:endParaRPr lang="en-US" sz="2000" dirty="0"/>
          </a:p>
          <a:p>
            <a:r>
              <a:rPr lang="en-US" sz="2400" dirty="0"/>
              <a:t>802 Executive Committee Elections/Confirmations at the closing 802 EC meeting</a:t>
            </a:r>
          </a:p>
          <a:p>
            <a:pPr lvl="1"/>
            <a:r>
              <a:rPr lang="en-US" sz="1800" dirty="0"/>
              <a:t>802 LMSC Chair to be elected by non-appointed EC voting members</a:t>
            </a:r>
          </a:p>
          <a:p>
            <a:pPr lvl="1"/>
            <a:r>
              <a:rPr lang="en-US" sz="1800" dirty="0"/>
              <a:t>802 LMSC Appointed position candidates to be confirmed by EC voting members</a:t>
            </a:r>
          </a:p>
          <a:p>
            <a:pPr lvl="1"/>
            <a:r>
              <a:rPr lang="en-US" sz="1800" dirty="0"/>
              <a:t>802 LMSC WG/TAG Chair and Vice Chair position candidates to be confirmed by EC voting members</a:t>
            </a:r>
          </a:p>
          <a:p>
            <a:pPr lvl="1"/>
            <a:r>
              <a:rPr lang="en-US" sz="1800" dirty="0"/>
              <a:t>Non-voting 802 LMSC position candidates to be confirmed by EC voting members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295400" y="304800"/>
            <a:ext cx="952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5.02 March 2024 802 LMSC Elections</a:t>
            </a:r>
          </a:p>
        </p:txBody>
      </p:sp>
    </p:spTree>
    <p:extLst>
      <p:ext uri="{BB962C8B-B14F-4D97-AF65-F5344CB8AC3E}">
        <p14:creationId xmlns:p14="http://schemas.microsoft.com/office/powerpoint/2010/main" val="1219736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AA936-0D0A-441C-B08C-80283E463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996" y="304800"/>
            <a:ext cx="11582400" cy="1143000"/>
          </a:xfrm>
        </p:spPr>
        <p:txBody>
          <a:bodyPr/>
          <a:lstStyle/>
          <a:p>
            <a:r>
              <a:rPr lang="en-US" dirty="0"/>
              <a:t>5.02 802 Chair and Appointed Officer 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C1FBF-D814-4B23-A021-BCD0BDBBB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71600"/>
            <a:ext cx="11965004" cy="4343400"/>
          </a:xfrm>
        </p:spPr>
        <p:txBody>
          <a:bodyPr/>
          <a:lstStyle/>
          <a:p>
            <a:r>
              <a:rPr lang="en-US" sz="1800" dirty="0"/>
              <a:t>Deadline for 802 LMSC Chair nominations: 8am MT Monday 11 March 2024</a:t>
            </a:r>
          </a:p>
          <a:p>
            <a:r>
              <a:rPr lang="en-US" sz="1800" dirty="0"/>
              <a:t>James </a:t>
            </a:r>
            <a:r>
              <a:rPr lang="en-US" sz="1800" dirty="0" err="1"/>
              <a:t>Gilb</a:t>
            </a:r>
            <a:r>
              <a:rPr lang="en-US" sz="1800" dirty="0"/>
              <a:t> is the only nominee standing for election as Chair of 802 LMSC</a:t>
            </a:r>
          </a:p>
          <a:p>
            <a:r>
              <a:rPr lang="en-US" sz="1800" dirty="0"/>
              <a:t>Assuming </a:t>
            </a:r>
            <a:r>
              <a:rPr lang="en-US" sz="1800" dirty="0" err="1"/>
              <a:t>Gilb</a:t>
            </a:r>
            <a:r>
              <a:rPr lang="en-US" sz="1800" dirty="0"/>
              <a:t> is elected, he requests to fill the 802 Appointed Officer positions as follows: </a:t>
            </a:r>
            <a:br>
              <a:rPr lang="en-US" sz="1800" dirty="0"/>
            </a:br>
            <a:r>
              <a:rPr lang="en-US" sz="1800" dirty="0"/>
              <a:t>- First Vice Chair – David </a:t>
            </a:r>
            <a:r>
              <a:rPr lang="en-US" sz="1800" dirty="0" err="1"/>
              <a:t>Halasz</a:t>
            </a:r>
            <a:r>
              <a:rPr lang="en-US" sz="1800" dirty="0"/>
              <a:t>, Second Vice-Chair – George Zimmerman, </a:t>
            </a:r>
            <a:br>
              <a:rPr lang="en-US" sz="1800" dirty="0"/>
            </a:br>
            <a:r>
              <a:rPr lang="en-US" sz="1800" dirty="0"/>
              <a:t>- Recording Secretary - John </a:t>
            </a:r>
            <a:r>
              <a:rPr lang="en-US" sz="1800" dirty="0" err="1"/>
              <a:t>D’Ambrosia</a:t>
            </a:r>
            <a:r>
              <a:rPr lang="en-US" sz="1800" dirty="0"/>
              <a:t>, Executive Secretary - Jon </a:t>
            </a:r>
            <a:r>
              <a:rPr lang="en-US" sz="1800" dirty="0" err="1"/>
              <a:t>Rosdahl</a:t>
            </a:r>
            <a:r>
              <a:rPr lang="en-US" sz="1800" dirty="0"/>
              <a:t>, Treasurer – Clint Chaplin</a:t>
            </a:r>
          </a:p>
          <a:p>
            <a:r>
              <a:rPr lang="en-US" sz="1800" dirty="0"/>
              <a:t>Based on </a:t>
            </a:r>
            <a:r>
              <a:rPr lang="en-US" sz="1800" dirty="0" err="1"/>
              <a:t>Gilb’s</a:t>
            </a:r>
            <a:r>
              <a:rPr lang="en-US" sz="1800" dirty="0"/>
              <a:t> recommendation, Nikolich plans to appoint the above individuals to 802 Appointed Officers </a:t>
            </a:r>
          </a:p>
          <a:p>
            <a:r>
              <a:rPr lang="en-US" sz="1800" dirty="0"/>
              <a:t>Based on </a:t>
            </a:r>
            <a:r>
              <a:rPr lang="en-US" sz="1800" dirty="0" err="1"/>
              <a:t>Gilb’s</a:t>
            </a:r>
            <a:r>
              <a:rPr lang="en-US" sz="1800" dirty="0"/>
              <a:t> recommendation, Nikolich plans to appoint the following individuals to fill the non-voting 802 EC positions</a:t>
            </a:r>
            <a:br>
              <a:rPr lang="en-US" sz="1800" dirty="0"/>
            </a:br>
            <a:r>
              <a:rPr lang="en-US" sz="1800" dirty="0"/>
              <a:t>- Emeritus positions: </a:t>
            </a:r>
            <a:br>
              <a:rPr lang="en-US" sz="1800" dirty="0"/>
            </a:br>
            <a:r>
              <a:rPr lang="en-US" sz="1800" dirty="0"/>
              <a:t>	 802 Associate Treasurer – Jason Potter; 802 Advisor - Geoff Thompson; 802 Past Chair - Paul Nikolich </a:t>
            </a:r>
            <a:br>
              <a:rPr lang="en-US" sz="1800" dirty="0"/>
            </a:br>
            <a:r>
              <a:rPr lang="en-US" sz="1800" dirty="0"/>
              <a:t>- Hibernating Working Group Chairs: </a:t>
            </a:r>
            <a:br>
              <a:rPr lang="en-US" sz="1800" dirty="0"/>
            </a:br>
            <a:r>
              <a:rPr lang="en-US" sz="1800" dirty="0"/>
              <a:t>	802.16 - Roger Marks; 802.21 - Subir Das; 802.22 - Apurva </a:t>
            </a:r>
            <a:r>
              <a:rPr lang="en-US" sz="1800" dirty="0" err="1"/>
              <a:t>Mody</a:t>
            </a:r>
            <a:br>
              <a:rPr lang="en-US" sz="1800" dirty="0"/>
            </a:br>
            <a:r>
              <a:rPr lang="en-US" sz="1800" dirty="0"/>
              <a:t>- Standing Committee Chairs: </a:t>
            </a:r>
            <a:br>
              <a:rPr lang="en-US" sz="1800" dirty="0"/>
            </a:br>
            <a:r>
              <a:rPr lang="en-US" sz="1800" dirty="0"/>
              <a:t>	802/JTC1-Peter Yee; 802/ITU- Glenn Parsons; 802/PV-Tuncer </a:t>
            </a:r>
            <a:r>
              <a:rPr lang="en-US" sz="1800" dirty="0" err="1"/>
              <a:t>Baykas</a:t>
            </a:r>
            <a:r>
              <a:rPr lang="en-US" sz="1800" dirty="0"/>
              <a:t>; </a:t>
            </a:r>
            <a:br>
              <a:rPr lang="en-US" sz="1800" dirty="0"/>
            </a:br>
            <a:r>
              <a:rPr lang="en-US" sz="1800" dirty="0"/>
              <a:t>	802/IETF-acting Dorothy Stanley; 802/WC-Dorothy Stanley</a:t>
            </a:r>
            <a:endParaRPr lang="en-US" sz="1400" dirty="0"/>
          </a:p>
          <a:p>
            <a:pPr marL="0" indent="0">
              <a:buNone/>
            </a:pPr>
            <a:br>
              <a:rPr lang="en-US" sz="1600" dirty="0"/>
            </a:br>
            <a:r>
              <a:rPr lang="en-US" sz="1600" dirty="0"/>
              <a:t>Details of the March 2024 IEEE 802 LMSC Executive Committee election process are defined in </a:t>
            </a:r>
            <a:br>
              <a:rPr lang="en-US" sz="1600" dirty="0"/>
            </a:br>
            <a:r>
              <a:rPr lang="en-US" sz="1600" dirty="0"/>
              <a:t>https://mentor.ieee.org/802-ec/dcn/23/ec-23-0168-00-00EC-march-2024-802-ec-election-process.pdf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114B56-B338-49AC-99FF-76C07DC4D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33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2590800"/>
            <a:ext cx="11353800" cy="3962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John </a:t>
            </a:r>
            <a:r>
              <a:rPr lang="en-US" sz="2800" dirty="0" err="1"/>
              <a:t>D’Ambrosia</a:t>
            </a:r>
            <a:r>
              <a:rPr lang="en-US" sz="2800" dirty="0"/>
              <a:t> to present slide deck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7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2133600" y="304800"/>
            <a:ext cx="7772400" cy="1143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5.021 Summary of Received Endorsement / Affiliation Letters</a:t>
            </a:r>
          </a:p>
        </p:txBody>
      </p:sp>
    </p:spTree>
    <p:extLst>
      <p:ext uri="{BB962C8B-B14F-4D97-AF65-F5344CB8AC3E}">
        <p14:creationId xmlns:p14="http://schemas.microsoft.com/office/powerpoint/2010/main" val="1935114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447800"/>
            <a:ext cx="113538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SA </a:t>
            </a:r>
            <a:r>
              <a:rPr lang="en-US" sz="2800" dirty="0" err="1"/>
              <a:t>BoG</a:t>
            </a:r>
            <a:r>
              <a:rPr lang="en-US" sz="2800" dirty="0"/>
              <a:t> February 2024 resolutions</a:t>
            </a:r>
            <a:endParaRPr lang="en-US" sz="2000" dirty="0"/>
          </a:p>
          <a:p>
            <a:pPr lvl="1"/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Endorsed SA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OpsMan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changes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802 Participants that are members of the 2024 SA BoG</a:t>
            </a:r>
          </a:p>
          <a:p>
            <a:pPr lvl="1"/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Paul Nikolich, IEEE SA Treasurer, David Law, SASB Chair, Dorothy Stanley,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MaL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Joseph Levy,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MaL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/>
              <a:t>Standards Association Standards Board December 2023</a:t>
            </a:r>
            <a:endParaRPr lang="en-US" sz="1600" dirty="0"/>
          </a:p>
          <a:p>
            <a:pPr lvl="1"/>
            <a:r>
              <a:rPr lang="en-US" sz="1800" dirty="0"/>
              <a:t>The SASB recognized the IEEE Circuits and Systems Society/Hardware Security Standards Committee and the IEEE Instrumentation and Measurement Society/TC1 – Non-Destructive Evaluation and Industrial Inspection as official standards committees.</a:t>
            </a:r>
          </a:p>
          <a:p>
            <a:pPr lvl="1"/>
            <a:r>
              <a:rPr lang="en-US" sz="1800" dirty="0"/>
              <a:t>802 Members on 2024 SASB: David Law (chair), Joseph Levy, Guido </a:t>
            </a:r>
            <a:r>
              <a:rPr lang="en-US" sz="1800" dirty="0" err="1"/>
              <a:t>Hiertz</a:t>
            </a:r>
            <a:r>
              <a:rPr lang="en-US" sz="1800" dirty="0"/>
              <a:t>, Lei Wang, Jon </a:t>
            </a:r>
            <a:r>
              <a:rPr lang="en-US" sz="1800" dirty="0" err="1"/>
              <a:t>Rosdahl</a:t>
            </a:r>
            <a:r>
              <a:rPr lang="en-US" sz="1800" dirty="0"/>
              <a:t>, Paul Nikolich (TAB rep to SA)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7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2133600" y="304800"/>
            <a:ext cx="7772400" cy="1143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5.03 IEEE SA BoG Update</a:t>
            </a:r>
          </a:p>
        </p:txBody>
      </p:sp>
    </p:spTree>
    <p:extLst>
      <p:ext uri="{BB962C8B-B14F-4D97-AF65-F5344CB8AC3E}">
        <p14:creationId xmlns:p14="http://schemas.microsoft.com/office/powerpoint/2010/main" val="1916508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23900" y="1066800"/>
            <a:ext cx="10744200" cy="5181600"/>
          </a:xfrm>
        </p:spPr>
        <p:txBody>
          <a:bodyPr/>
          <a:lstStyle/>
          <a:p>
            <a:endParaRPr lang="en-US" sz="1600" dirty="0"/>
          </a:p>
          <a:p>
            <a:pPr marL="0" indent="0">
              <a:buNone/>
            </a:pPr>
            <a:r>
              <a:rPr lang="en-US" sz="2800" dirty="0"/>
              <a:t>IEEE Computer Society BoG &amp; </a:t>
            </a:r>
            <a:r>
              <a:rPr lang="en-US" sz="2800" dirty="0" err="1"/>
              <a:t>Stds</a:t>
            </a:r>
            <a:r>
              <a:rPr lang="en-US" sz="2800" dirty="0"/>
              <a:t> Activity Board</a:t>
            </a:r>
          </a:p>
          <a:p>
            <a:pPr lvl="1"/>
            <a:r>
              <a:rPr lang="en-US" sz="2000" dirty="0"/>
              <a:t>Edward Au appointed CS VP Standards</a:t>
            </a:r>
            <a:br>
              <a:rPr lang="en-US" sz="2000" dirty="0"/>
            </a:b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IEEE Board of Directors </a:t>
            </a:r>
          </a:p>
          <a:p>
            <a:pPr lvl="1"/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Appointed Jim Matthews, past SA President, to serve as SA President until the end of 2024</a:t>
            </a:r>
            <a:b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IEEE Executive Director, Sophie Muirhead</a:t>
            </a:r>
          </a:p>
          <a:p>
            <a:pPr lvl="1"/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Appointed Alpesh Shah to serve as the IEEE SA Managing Director starting 01 January 2024</a:t>
            </a:r>
          </a:p>
          <a:p>
            <a:pPr lvl="1"/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Mr. Shah is on leave, Kelly Lorne appointed to serve as Interim SA Managing Director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7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914400" y="304800"/>
            <a:ext cx="8991600" cy="1143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5.03 IEEE Committees/Boards Updates</a:t>
            </a:r>
          </a:p>
        </p:txBody>
      </p:sp>
    </p:spTree>
    <p:extLst>
      <p:ext uri="{BB962C8B-B14F-4D97-AF65-F5344CB8AC3E}">
        <p14:creationId xmlns:p14="http://schemas.microsoft.com/office/powerpoint/2010/main" val="1917892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B5D0C-A3CA-4015-90F1-B87437697A9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762000" y="1066800"/>
            <a:ext cx="103632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u="sng" dirty="0"/>
              <a:t>802 Project Authorization SASB Approvals since November 2023</a:t>
            </a:r>
            <a:endParaRPr lang="en-US" sz="2800" dirty="0"/>
          </a:p>
          <a:p>
            <a:pPr lvl="0"/>
            <a:r>
              <a:rPr lang="en-US" sz="2000" dirty="0"/>
              <a:t>P802.1AXdz, P802.1ACea, P802.1CB-2017/Cor1, P802.3.-2022/Cor1, P802.19.3a, </a:t>
            </a:r>
          </a:p>
          <a:p>
            <a:pPr lvl="0"/>
            <a:endParaRPr lang="en-US" sz="1400" b="1" u="sng" dirty="0"/>
          </a:p>
          <a:p>
            <a:r>
              <a:rPr lang="en-US" sz="2800" u="sng" dirty="0"/>
              <a:t>802 Standards SASB Approved since November 2023</a:t>
            </a:r>
          </a:p>
          <a:p>
            <a:r>
              <a:rPr lang="en-US" dirty="0">
                <a:solidFill>
                  <a:srgbClr val="000000"/>
                </a:solidFill>
              </a:rPr>
              <a:t>802.11-2020/Cor2, 802.1ASdr, 802.3df, 802.1CS-2020/Cor1</a:t>
            </a:r>
            <a:endParaRPr lang="nl-NL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PAR Modifications: none</a:t>
            </a:r>
            <a:endParaRPr lang="nl-NL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5.04 SA Standards Board Actions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A0207-7A54-48DC-BD5F-14CCF73675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11353800" cy="838200"/>
          </a:xfrm>
        </p:spPr>
        <p:txBody>
          <a:bodyPr/>
          <a:lstStyle/>
          <a:p>
            <a:pPr eaLnBrk="1" hangingPunct="1"/>
            <a:r>
              <a:rPr lang="en-US" sz="4000" dirty="0"/>
              <a:t>5.05 LMSC Email Ballot Recap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10363200" cy="4114800"/>
          </a:xfrm>
        </p:spPr>
        <p:txBody>
          <a:bodyPr/>
          <a:lstStyle/>
          <a:p>
            <a:pPr eaLnBrk="1" hangingPunct="1">
              <a:buNone/>
              <a:tabLst>
                <a:tab pos="1141413" algn="l"/>
              </a:tabLst>
            </a:pPr>
            <a:r>
              <a:rPr lang="en-US" sz="2000" dirty="0"/>
              <a:t>	</a:t>
            </a:r>
            <a:r>
              <a:rPr lang="en-US" sz="2000" u="sng" dirty="0"/>
              <a:t>open date	          topic				yes/no/abs/</a:t>
            </a:r>
            <a:r>
              <a:rPr lang="en-US" sz="2000" u="sng" dirty="0" err="1"/>
              <a:t>dnv</a:t>
            </a:r>
            <a:r>
              <a:rPr lang="en-US" sz="2000" u="sng" dirty="0"/>
              <a:t>*	result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2000" dirty="0"/>
              <a:t>10DEC EU Radio Spectrum 802 submission approval	08/00/00/05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2000" dirty="0"/>
              <a:t>19JAN24 Columbia ANE 802 submission		11/00/01/01	pass</a:t>
            </a:r>
          </a:p>
          <a:p>
            <a:pPr marL="0" indent="0" eaLnBrk="1" hangingPunct="1">
              <a:buNone/>
              <a:tabLst>
                <a:tab pos="1141413" algn="l"/>
              </a:tabLst>
            </a:pPr>
            <a:endParaRPr lang="en-US" sz="20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20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2000" dirty="0"/>
          </a:p>
          <a:p>
            <a:pPr marL="0" indent="0" eaLnBrk="1" hangingPunct="1">
              <a:buNone/>
              <a:tabLst>
                <a:tab pos="1141413" algn="l"/>
              </a:tabLst>
            </a:pPr>
            <a:r>
              <a:rPr lang="en-US" sz="2000" dirty="0"/>
              <a:t>* 802 chair is counted as DNV unless his vote is required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81200" y="14177"/>
            <a:ext cx="7772400" cy="1143000"/>
          </a:xfrm>
        </p:spPr>
        <p:txBody>
          <a:bodyPr/>
          <a:lstStyle/>
          <a:p>
            <a:r>
              <a:rPr lang="en-US" dirty="0"/>
              <a:t>5.06 EC Affiliation Update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1462E6A-084D-4450-8167-8F85C3055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527701"/>
              </p:ext>
            </p:extLst>
          </p:nvPr>
        </p:nvGraphicFramePr>
        <p:xfrm>
          <a:off x="304800" y="1354720"/>
          <a:ext cx="11277600" cy="511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6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96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75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IEEE 802 Executive Committee Members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Position</a:t>
                      </a:r>
                      <a:endParaRPr lang="en-US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Name</a:t>
                      </a:r>
                      <a:endParaRPr lang="en-US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Affiliation</a:t>
                      </a:r>
                      <a:endParaRPr lang="en-US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Paul Nikolich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tabLst/>
                      </a:pP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 HPE, YAS BBV, 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Origin Wireless, </a:t>
                      </a:r>
                      <a:r>
                        <a:rPr lang="en-US" sz="1200" u="none" strike="noStrike" baseline="0" dirty="0" err="1">
                          <a:effectLst/>
                          <a:latin typeface="+mj-lt"/>
                        </a:rPr>
                        <a:t>Wyebot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,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First Vice 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James P. K.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Gilb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General Atomics Aeronautical Systems Inc.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Second Vice Chair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Associates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Treasurer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George Zimmerman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CME Consulting/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 Group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, On Semi, Marvell, Cisco Systems, </a:t>
                      </a:r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SenTekse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LLC, Analog Devices, Sony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Recording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John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D'Ambrosia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Futurewei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, a U.S. subsidiary of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Executive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Rosdahl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Technologies, Inc.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 High Level Interface (HILI)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Glenn Parsons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Ericsson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P802.3 Ethernet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David Law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P802.11 Wireless Local Area Network (WLAN)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Dorothy Stanley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P802.15 Wireless Specialty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Clint Powell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Powell Wireless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Commsulting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, PACS Mobile @ HID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P802.18 Radio Regulatory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Edward Au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2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P802.19 Wireless Coexistence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Steve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Shellhammer</a:t>
                      </a:r>
                      <a:endParaRPr lang="en-US" sz="1200" u="none" strike="noStrike" dirty="0">
                        <a:effectLst/>
                        <a:latin typeface="+mj-lt"/>
                      </a:endParaRPr>
                    </a:p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Tunce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Baykas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, Chair Pro-</a:t>
                      </a:r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Tem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Technologies,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Inc.</a:t>
                      </a:r>
                    </a:p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Ofinno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P802.24 Vertical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Network Applications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Tim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Godfrey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Electric Power Research Institute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Geoff Thompson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Clint Chaplin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GraCaSI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Standards Advisors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Samsung Research America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575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Hibernating Working Groups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P802.16 Broadband Wireless Access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Associates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P802.21 Media-independent Handover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Subir Das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 dirty="0" err="1">
                          <a:effectLst/>
                          <a:latin typeface="+mj-lt"/>
                        </a:rPr>
                        <a:t>Peraton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Labs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P802.22 Wireless Regional Area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Apurva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Mody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A5 Systems,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AiRANACULUS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, White Space Alliance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422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r>
              <a:rPr lang="en-US" dirty="0"/>
              <a:t>5.06 EC Affiliation Update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in affiliation among EC members from previous slide?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E4A3D-AB95-4B4A-84C7-234C77122C9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27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634C9-9B8D-4F3A-BA54-F468EE4672C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5.07 Drafts to SA Ballot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2400" dirty="0"/>
              <a:t>802.01: </a:t>
            </a:r>
            <a:r>
              <a:rPr lang="fr-FR" sz="2400" dirty="0" err="1"/>
              <a:t>tbd</a:t>
            </a:r>
            <a:r>
              <a:rPr lang="fr-FR" sz="240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802.03: none.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802.11: </a:t>
            </a:r>
            <a:r>
              <a:rPr lang="en-US" sz="2400" dirty="0" err="1"/>
              <a:t>tbd</a:t>
            </a:r>
            <a:r>
              <a:rPr lang="en-US" sz="240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802.15: </a:t>
            </a:r>
            <a:r>
              <a:rPr lang="en-US" sz="2400" dirty="0" err="1"/>
              <a:t>tbd</a:t>
            </a:r>
            <a:r>
              <a:rPr lang="en-US" sz="2400" dirty="0"/>
              <a:t>.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802.19: none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2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 dirty="0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E14AEC-809A-4985-B262-84775D5738F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5.08 Drafts to RevCom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11049000" cy="4114800"/>
          </a:xfrm>
        </p:spPr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2400" dirty="0"/>
              <a:t>802.01: </a:t>
            </a:r>
            <a:r>
              <a:rPr lang="en-US" sz="2400" dirty="0" err="1"/>
              <a:t>tbd</a:t>
            </a:r>
            <a:r>
              <a:rPr lang="en-US" sz="240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802.03: none.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802.11: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802.15: none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802.19: none</a:t>
            </a:r>
          </a:p>
          <a:p>
            <a:pPr eaLnBrk="1" hangingPunct="1">
              <a:buFont typeface="+mj-lt"/>
              <a:buAutoNum type="arabicPeriod"/>
            </a:pPr>
            <a:endParaRPr lang="en-US" sz="2400" dirty="0"/>
          </a:p>
          <a:p>
            <a:pPr marL="0" indent="0" eaLnBrk="1" hangingPunct="1">
              <a:buNone/>
            </a:pPr>
            <a:r>
              <a:rPr lang="en-US" sz="2400" dirty="0"/>
              <a:t>Note: the total number of pages of active standards published by the 802 LAN/MAN Standards Committee is almost 30,000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8077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E79634C9-9B8D-4F3A-BA54-F468EE4672C2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5.09 Draft Documents or Actions</a:t>
            </a:r>
            <a:br>
              <a:rPr lang="en-US" dirty="0"/>
            </a:br>
            <a:r>
              <a:rPr lang="en-US" dirty="0"/>
              <a:t>for EC to consider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10363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802.EC: </a:t>
            </a:r>
            <a:r>
              <a:rPr lang="en-US" sz="1800" kern="0" dirty="0" err="1"/>
              <a:t>tbd</a:t>
            </a:r>
            <a:endParaRPr lang="en-US" sz="1800" kern="0" dirty="0"/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802.01: </a:t>
            </a:r>
            <a:r>
              <a:rPr lang="en-US" sz="1800" kern="0" dirty="0" err="1"/>
              <a:t>tbd</a:t>
            </a:r>
            <a:r>
              <a:rPr lang="en-US" sz="1800" kern="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802.03: </a:t>
            </a:r>
            <a:r>
              <a:rPr lang="en-US" sz="1800" kern="0" dirty="0" err="1"/>
              <a:t>tbd</a:t>
            </a:r>
            <a:endParaRPr lang="en-US" sz="1800" kern="0" dirty="0"/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802.11: </a:t>
            </a:r>
            <a:r>
              <a:rPr lang="en-US" sz="1800" kern="0" dirty="0" err="1"/>
              <a:t>tbd</a:t>
            </a:r>
            <a:endParaRPr lang="en-US" sz="1800" kern="0" dirty="0"/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802.15: </a:t>
            </a:r>
            <a:r>
              <a:rPr lang="en-US" sz="1800" kern="0" dirty="0" err="1"/>
              <a:t>tbd</a:t>
            </a:r>
            <a:endParaRPr lang="en-US" sz="1800" kern="0" dirty="0"/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802.18: </a:t>
            </a:r>
            <a:r>
              <a:rPr lang="en-US" sz="1800" kern="0" dirty="0" err="1"/>
              <a:t>tbd</a:t>
            </a:r>
            <a:r>
              <a:rPr lang="en-US" sz="1800" kern="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802.19: none</a:t>
            </a: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802.24: none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802/JTC1 SC: </a:t>
            </a:r>
            <a:r>
              <a:rPr lang="en-US" sz="1800" kern="0" dirty="0"/>
              <a:t>report</a:t>
            </a:r>
            <a:endParaRPr lang="en-US" sz="1800" kern="0" dirty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802/ITU SC: report</a:t>
            </a: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802/IETF SC: report</a:t>
            </a: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802/Wireless Chairs SC: report</a:t>
            </a: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 Public Visibility Standing Committee: Present Status of LinkedIn Page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18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8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8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2026562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5C3D3-DD34-4FB6-9F0B-F1D195A2370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5.10 Draft PARs to </a:t>
            </a:r>
            <a:r>
              <a:rPr lang="en-US" dirty="0" err="1"/>
              <a:t>NesCom</a:t>
            </a:r>
            <a:endParaRPr lang="en-US" dirty="0"/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0500" y="1121044"/>
            <a:ext cx="11811000" cy="4114800"/>
          </a:xfrm>
        </p:spPr>
        <p:txBody>
          <a:bodyPr/>
          <a:lstStyle/>
          <a:p>
            <a:pPr marL="231775" indent="-231775">
              <a:buFont typeface="+mj-lt"/>
              <a:buAutoNum type="arabicPeriod"/>
            </a:pPr>
            <a:r>
              <a:rPr lang="en-US" sz="2000" dirty="0"/>
              <a:t>802.3dm Asymmetrical Electrical Automotive Ethernet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802.1ASeb - Amendment:  Optional Use of Announce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802.11bf - Amendment: Enhancements for Wireless Local Area Network (WLAN) Sensing, PAR modification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802.11bp - Amendment: Enhancements for Ambient Power Communication (AMP), PAR and CSD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48 hour maintenance policy PARs: </a:t>
            </a:r>
          </a:p>
          <a:p>
            <a:pPr marL="0" indent="0">
              <a:buNone/>
            </a:pPr>
            <a:r>
              <a:rPr lang="en-US" sz="2000" dirty="0" err="1"/>
              <a:t>Tbd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br>
              <a:rPr lang="en-US" sz="2000" dirty="0"/>
            </a:br>
            <a:r>
              <a:rPr lang="en-US" sz="2000" dirty="0"/>
              <a:t>PAR withdrawal requests: </a:t>
            </a:r>
            <a:br>
              <a:rPr lang="en-US" sz="2000" dirty="0"/>
            </a:br>
            <a:r>
              <a:rPr lang="en-US" sz="2000" dirty="0"/>
              <a:t>IEEE P802.3cw 400 Gb/s over DWDM systems</a:t>
            </a:r>
          </a:p>
          <a:p>
            <a:pPr marL="0" indent="0">
              <a:buNone/>
            </a:pPr>
            <a:endParaRPr lang="en-US" sz="4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7772400" cy="685800"/>
          </a:xfrm>
        </p:spPr>
        <p:txBody>
          <a:bodyPr/>
          <a:lstStyle/>
          <a:p>
            <a:r>
              <a:rPr lang="en-US" dirty="0"/>
              <a:t>5.11 Pre-PAR activity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674997"/>
              </p:ext>
            </p:extLst>
          </p:nvPr>
        </p:nvGraphicFramePr>
        <p:xfrm>
          <a:off x="304800" y="1371600"/>
          <a:ext cx="11277600" cy="342478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018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5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13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81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Existing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12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SG: none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IC: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Nendica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IEEE 802 Network Enhancements for the Next Decade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2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SG: re-charter: Ethernet for Automotive Imaging Sensors.</a:t>
                      </a:r>
                      <a:br>
                        <a:rPr lang="en-US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IC: renewed: </a:t>
                      </a:r>
                      <a:r>
                        <a:rPr lang="en-US" sz="2000" baseline="0" dirty="0"/>
                        <a:t>New Ethernet Applications (NEA – enhanced </a:t>
                      </a:r>
                      <a:r>
                        <a:rPr lang="en-US" sz="2000" baseline="0" dirty="0" err="1"/>
                        <a:t>Enet</a:t>
                      </a:r>
                      <a:r>
                        <a:rPr lang="en-US" sz="2000" baseline="0" dirty="0"/>
                        <a:t> for AI and HPC)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18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None.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SG: Integrated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mmW</a:t>
                      </a:r>
                      <a:br>
                        <a:rPr lang="en-US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SC: WNG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TIG: AI/ML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6C02BB-FEBA-61D4-8303-A2844448F663}"/>
              </a:ext>
            </a:extLst>
          </p:cNvPr>
          <p:cNvSpPr txBox="1"/>
          <p:nvPr/>
        </p:nvSpPr>
        <p:spPr>
          <a:xfrm>
            <a:off x="762000" y="5325070"/>
            <a:ext cx="77216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Legend: </a:t>
            </a:r>
            <a:br>
              <a:rPr lang="en-US" dirty="0"/>
            </a:br>
            <a:r>
              <a:rPr lang="en-US" dirty="0"/>
              <a:t>IC – Industry Connection, SC – Standing Committee,  </a:t>
            </a:r>
            <a:br>
              <a:rPr lang="en-US" dirty="0"/>
            </a:br>
            <a:r>
              <a:rPr lang="en-US" dirty="0"/>
              <a:t>SG – Study Group, TIG – Topic Interest Group, WNG -- Wireless Next Gen, and </a:t>
            </a:r>
          </a:p>
          <a:p>
            <a:r>
              <a:rPr lang="en-US" dirty="0"/>
              <a:t>AI/ML – Artificial Intelligence/Machine Learning</a:t>
            </a:r>
          </a:p>
        </p:txBody>
      </p:sp>
    </p:spTree>
    <p:extLst>
      <p:ext uri="{BB962C8B-B14F-4D97-AF65-F5344CB8AC3E}">
        <p14:creationId xmlns:p14="http://schemas.microsoft.com/office/powerpoint/2010/main" val="17837360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526875"/>
              </p:ext>
            </p:extLst>
          </p:nvPr>
        </p:nvGraphicFramePr>
        <p:xfrm>
          <a:off x="914400" y="1981200"/>
          <a:ext cx="10363200" cy="22860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427020775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603295769"/>
                    </a:ext>
                  </a:extLst>
                </a:gridCol>
                <a:gridCol w="6629400">
                  <a:extLst>
                    <a:ext uri="{9D8B030D-6E8A-4147-A177-3AD203B41FA5}">
                      <a16:colId xmlns:a16="http://schemas.microsoft.com/office/drawing/2014/main" val="23491366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Existing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1272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SG: SUN PHYs (1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ext.)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SC: IETF, Industry Activities in Terahertz, and WNG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3836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0" dirty="0"/>
                        <a:t>none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273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/>
                        <a:t>none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692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 ECSG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37724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5.11 Pre-PAR activity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EA42DF-7E31-C4F8-2720-B9373B0E7EF9}"/>
              </a:ext>
            </a:extLst>
          </p:cNvPr>
          <p:cNvSpPr txBox="1"/>
          <p:nvPr/>
        </p:nvSpPr>
        <p:spPr>
          <a:xfrm>
            <a:off x="762000" y="5325070"/>
            <a:ext cx="70035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Legend: </a:t>
            </a:r>
            <a:br>
              <a:rPr lang="en-US" dirty="0"/>
            </a:br>
            <a:r>
              <a:rPr lang="en-US" dirty="0"/>
              <a:t>IC – Industry Connection, IG – Interest Group, SC – Standing Committee,</a:t>
            </a:r>
            <a:br>
              <a:rPr lang="en-US" dirty="0"/>
            </a:br>
            <a:r>
              <a:rPr lang="en-US" dirty="0"/>
              <a:t>SG – Study Group, TIG – Topic Interest Group, WNG Wireless Next Gen</a:t>
            </a:r>
          </a:p>
        </p:txBody>
      </p:sp>
    </p:spTree>
    <p:extLst>
      <p:ext uri="{BB962C8B-B14F-4D97-AF65-F5344CB8AC3E}">
        <p14:creationId xmlns:p14="http://schemas.microsoft.com/office/powerpoint/2010/main" val="30012729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5.12 802/SA Task Force Topics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06106"/>
            <a:ext cx="114300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/>
              <a:t>802/SA Task Force Electronic Meeting -- </a:t>
            </a:r>
            <a:r>
              <a:rPr lang="en-US" sz="2000" dirty="0">
                <a:solidFill>
                  <a:schemeClr val="tx2"/>
                </a:solidFill>
              </a:rPr>
              <a:t>None Scheduled</a:t>
            </a:r>
            <a:endParaRPr lang="en-US" sz="1600" dirty="0"/>
          </a:p>
          <a:p>
            <a:pPr lvl="2" eaLnBrk="1" hangingPunct="1">
              <a:defRPr/>
            </a:pPr>
            <a:endParaRPr lang="en-US" sz="2000" dirty="0"/>
          </a:p>
          <a:p>
            <a:pPr lvl="2" eaLnBrk="1" hangingPunct="1"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362200"/>
            <a:ext cx="8610600" cy="1066800"/>
          </a:xfrm>
        </p:spPr>
        <p:txBody>
          <a:bodyPr/>
          <a:lstStyle/>
          <a:p>
            <a:r>
              <a:rPr lang="en-US" sz="2400" dirty="0"/>
              <a:t>Geoff Thompson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1112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5.14 802 IEEE Milestone Project Status Update</a:t>
            </a:r>
          </a:p>
        </p:txBody>
      </p:sp>
    </p:spTree>
    <p:extLst>
      <p:ext uri="{BB962C8B-B14F-4D97-AF65-F5344CB8AC3E}">
        <p14:creationId xmlns:p14="http://schemas.microsoft.com/office/powerpoint/2010/main" val="32454188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AC084-1002-4478-B662-E4C3F3F9C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125200" cy="1143000"/>
          </a:xfrm>
        </p:spPr>
        <p:txBody>
          <a:bodyPr/>
          <a:lstStyle/>
          <a:p>
            <a:r>
              <a:rPr lang="en-US" dirty="0"/>
              <a:t>11.0 Cross 802 Activities EC Meeting Schedule</a:t>
            </a:r>
            <a:br>
              <a:rPr lang="en-US" sz="2000" dirty="0"/>
            </a:br>
            <a:r>
              <a:rPr lang="en-US" sz="2000" dirty="0"/>
              <a:t> </a:t>
            </a:r>
            <a:r>
              <a:rPr lang="en-US" sz="2800" dirty="0"/>
              <a:t>(all times/days MT)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AD20D-4EDE-4766-AC83-F2C2B0098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71600"/>
            <a:ext cx="11353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LMSC Rules				19:30- 20:30 	Sun</a:t>
            </a:r>
          </a:p>
          <a:p>
            <a:pPr marL="0" indent="0">
              <a:buNone/>
            </a:pPr>
            <a:r>
              <a:rPr lang="en-US" sz="1800" dirty="0"/>
              <a:t>Student Outreach Ad Hoc			20:30-21:30	Sun	</a:t>
            </a:r>
          </a:p>
          <a:p>
            <a:pPr marL="0" indent="0">
              <a:buNone/>
            </a:pPr>
            <a:r>
              <a:rPr lang="en-US" sz="1800" dirty="0"/>
              <a:t>Opening EC Meeting			08:00- 10:15 	Mon		</a:t>
            </a:r>
          </a:p>
          <a:p>
            <a:pPr marL="0" indent="0">
              <a:buNone/>
            </a:pPr>
            <a:r>
              <a:rPr lang="en-US" sz="1800" dirty="0"/>
              <a:t>Tutorial #1 Cryptography Standard for IoT	18:15- 19:35 	Mon</a:t>
            </a:r>
          </a:p>
          <a:p>
            <a:pPr marL="0" indent="0">
              <a:buNone/>
            </a:pPr>
            <a:r>
              <a:rPr lang="en-US" sz="1800" dirty="0"/>
              <a:t>Tutorial #2 Automated Frequency Coordination	19:30- 20:50 	Mon</a:t>
            </a:r>
          </a:p>
          <a:p>
            <a:pPr marL="0" indent="0">
              <a:buNone/>
            </a:pPr>
            <a:r>
              <a:rPr lang="en-US" sz="1800" dirty="0"/>
              <a:t>Tutorial #3 none				21:00- 22:30 	Mon</a:t>
            </a:r>
          </a:p>
          <a:p>
            <a:pPr marL="0" indent="0">
              <a:buNone/>
            </a:pPr>
            <a:r>
              <a:rPr lang="en-US" sz="1800" dirty="0"/>
              <a:t>802/JTC1 </a:t>
            </a:r>
            <a:r>
              <a:rPr lang="en-US" sz="1800" dirty="0" err="1"/>
              <a:t>Stdng</a:t>
            </a:r>
            <a:r>
              <a:rPr lang="en-US" sz="1800" dirty="0"/>
              <a:t> </a:t>
            </a:r>
            <a:r>
              <a:rPr lang="en-US" sz="1800" dirty="0" err="1"/>
              <a:t>Cmte</a:t>
            </a:r>
            <a:r>
              <a:rPr lang="en-US" sz="1800" dirty="0"/>
              <a:t>			16:00- 18:00 	Tues</a:t>
            </a:r>
          </a:p>
          <a:p>
            <a:pPr marL="0" indent="0">
              <a:buNone/>
            </a:pPr>
            <a:r>
              <a:rPr lang="en-US" sz="1800" dirty="0"/>
              <a:t>802 Public Visibility </a:t>
            </a:r>
            <a:r>
              <a:rPr lang="en-US" sz="1800" dirty="0" err="1"/>
              <a:t>Stdng</a:t>
            </a:r>
            <a:r>
              <a:rPr lang="en-US" sz="1800" dirty="0"/>
              <a:t> </a:t>
            </a:r>
            <a:r>
              <a:rPr lang="en-US" sz="1800" dirty="0" err="1"/>
              <a:t>Cmte</a:t>
            </a:r>
            <a:r>
              <a:rPr lang="en-US" sz="1800" dirty="0"/>
              <a:t>		none</a:t>
            </a:r>
          </a:p>
          <a:p>
            <a:pPr marL="0" indent="0">
              <a:buNone/>
            </a:pPr>
            <a:r>
              <a:rPr lang="en-US" sz="1800" dirty="0"/>
              <a:t>802/IETF </a:t>
            </a:r>
            <a:r>
              <a:rPr lang="en-US" sz="1800" dirty="0" err="1"/>
              <a:t>Stdng</a:t>
            </a:r>
            <a:r>
              <a:rPr lang="en-US" sz="1800" dirty="0"/>
              <a:t> </a:t>
            </a:r>
            <a:r>
              <a:rPr lang="en-US" sz="1800" dirty="0" err="1"/>
              <a:t>Cmte</a:t>
            </a:r>
            <a:r>
              <a:rPr lang="en-US" sz="1800" dirty="0"/>
              <a:t>			none</a:t>
            </a:r>
          </a:p>
          <a:p>
            <a:pPr marL="0" indent="0">
              <a:buNone/>
            </a:pPr>
            <a:r>
              <a:rPr lang="en-US" sz="1800" dirty="0"/>
              <a:t>802/ITU </a:t>
            </a:r>
            <a:r>
              <a:rPr lang="en-US" sz="1800" dirty="0" err="1"/>
              <a:t>Stdng</a:t>
            </a:r>
            <a:r>
              <a:rPr lang="en-US" sz="1800" dirty="0"/>
              <a:t> </a:t>
            </a:r>
            <a:r>
              <a:rPr lang="en-US" sz="1800" dirty="0" err="1"/>
              <a:t>Cmte</a:t>
            </a:r>
            <a:r>
              <a:rPr lang="en-US" sz="1800" dirty="0"/>
              <a:t>			16:00- 18:00 	Wed	</a:t>
            </a:r>
          </a:p>
          <a:p>
            <a:pPr marL="0" indent="0">
              <a:buNone/>
            </a:pPr>
            <a:r>
              <a:rPr lang="en-US" sz="1800" dirty="0"/>
              <a:t>802rev O&amp;A revision comment resolution	08:00- 10:00	Wed</a:t>
            </a:r>
          </a:p>
          <a:p>
            <a:pPr marL="0" indent="0">
              <a:buNone/>
            </a:pPr>
            <a:r>
              <a:rPr lang="en-US" sz="1800" dirty="0"/>
              <a:t>Next Venues Ad Hoc			7:30- 08:00	Thu</a:t>
            </a:r>
            <a:br>
              <a:rPr lang="en-US" sz="1800" dirty="0"/>
            </a:br>
            <a:r>
              <a:rPr lang="en-US" sz="1800" dirty="0"/>
              <a:t>Future Venues Ad Hoc			08:00- 09:00 	Thu</a:t>
            </a:r>
          </a:p>
          <a:p>
            <a:pPr marL="0" indent="0">
              <a:buNone/>
            </a:pPr>
            <a:r>
              <a:rPr lang="en-US" sz="1800" dirty="0"/>
              <a:t>802 Chair Open Office Hours			09:00- 10:00	Thu</a:t>
            </a:r>
          </a:p>
          <a:p>
            <a:pPr marL="0" indent="0">
              <a:buNone/>
            </a:pPr>
            <a:r>
              <a:rPr lang="en-US" sz="1800" dirty="0"/>
              <a:t>Closing EC Meeting			13:00- 18:00 	Fri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3BDF0A-2766-4966-BE69-E869017AA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76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End of Opening EC Meeting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C868-79DA-171F-86D6-35AC39FFD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Parking Lot Items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2B8D3-A4BA-6417-DD68-E4A7904B7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79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685803"/>
            <a:ext cx="7999414" cy="1065213"/>
          </a:xfrm>
        </p:spPr>
        <p:txBody>
          <a:bodyPr/>
          <a:lstStyle/>
          <a:p>
            <a:r>
              <a:rPr lang="en-US" dirty="0"/>
              <a:t>3.0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3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23B4A-9B9C-F2F1-343F-AD15394DC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TBD: Outreach Ad 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9079B-8E64-5CD6-CAC2-D90E25313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81200"/>
            <a:ext cx="8435976" cy="4191000"/>
          </a:xfrm>
        </p:spPr>
        <p:txBody>
          <a:bodyPr/>
          <a:lstStyle/>
          <a:p>
            <a:r>
              <a:rPr lang="en-US" sz="2000" dirty="0"/>
              <a:t>Next Meeting Activities </a:t>
            </a:r>
          </a:p>
          <a:p>
            <a:pPr lvl="1"/>
            <a:r>
              <a:rPr lang="en-US" sz="1800" dirty="0"/>
              <a:t>Allocate time during the Rules Meeting</a:t>
            </a:r>
          </a:p>
          <a:p>
            <a:pPr lvl="1"/>
            <a:r>
              <a:rPr lang="en-US" sz="1800" dirty="0"/>
              <a:t>Lunch – Possible </a:t>
            </a:r>
          </a:p>
          <a:p>
            <a:pPr lvl="2"/>
            <a:r>
              <a:rPr lang="en-US" sz="1800" dirty="0"/>
              <a:t>Date/time flexible. Announce in 802 Opening Plenary</a:t>
            </a:r>
          </a:p>
          <a:p>
            <a:pPr lvl="2"/>
            <a:r>
              <a:rPr lang="en-US" sz="1800" dirty="0"/>
              <a:t>Reserve a table or room (Jon to check)</a:t>
            </a:r>
          </a:p>
          <a:p>
            <a:r>
              <a:rPr lang="en-US" sz="2000" dirty="0"/>
              <a:t>New tasks</a:t>
            </a:r>
          </a:p>
          <a:p>
            <a:pPr lvl="1"/>
            <a:r>
              <a:rPr lang="en-US" sz="1800" dirty="0"/>
              <a:t>How to engage Magazine contribution Editors?</a:t>
            </a:r>
          </a:p>
          <a:p>
            <a:pPr lvl="1"/>
            <a:r>
              <a:rPr lang="en-US" sz="1800" dirty="0"/>
              <a:t>How to ensure Better Advertisement of program?</a:t>
            </a:r>
          </a:p>
          <a:p>
            <a:pPr lvl="1"/>
            <a:r>
              <a:rPr lang="en-US" sz="1800" dirty="0"/>
              <a:t>How to support Outreach program (EC Member involvement)?</a:t>
            </a:r>
          </a:p>
          <a:p>
            <a:pPr lvl="1"/>
            <a:r>
              <a:rPr lang="en-US" sz="1800" dirty="0"/>
              <a:t>How to articulate the value of Student Outreach vs University Outreach vs Chapter Outreach?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0743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4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F1DEE-F1E7-446E-9743-57AEDFA9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1" y="637443"/>
            <a:ext cx="10363200" cy="1143000"/>
          </a:xfrm>
        </p:spPr>
        <p:txBody>
          <a:bodyPr/>
          <a:lstStyle/>
          <a:p>
            <a:r>
              <a:rPr lang="en-US" dirty="0"/>
              <a:t>3.02 Fee Waivers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B1513-670B-4A38-BD54-B0D21C10F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AB358E6-512C-468C-9ECF-3605DD00B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999514"/>
              </p:ext>
            </p:extLst>
          </p:nvPr>
        </p:nvGraphicFramePr>
        <p:xfrm>
          <a:off x="457200" y="2438400"/>
          <a:ext cx="11049004" cy="3550334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665534945"/>
                    </a:ext>
                  </a:extLst>
                </a:gridCol>
                <a:gridCol w="3314701">
                  <a:extLst>
                    <a:ext uri="{9D8B030D-6E8A-4147-A177-3AD203B41FA5}">
                      <a16:colId xmlns:a16="http://schemas.microsoft.com/office/drawing/2014/main" val="2333990042"/>
                    </a:ext>
                  </a:extLst>
                </a:gridCol>
                <a:gridCol w="5600703">
                  <a:extLst>
                    <a:ext uri="{9D8B030D-6E8A-4147-A177-3AD203B41FA5}">
                      <a16:colId xmlns:a16="http://schemas.microsoft.com/office/drawing/2014/main" val="4043595208"/>
                    </a:ext>
                  </a:extLst>
                </a:gridCol>
              </a:tblGrid>
              <a:tr h="2754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Category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Affiliation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Rationale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887075"/>
                  </a:ext>
                </a:extLst>
              </a:tr>
              <a:tr h="275492">
                <a:tc grid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Category 1: Full Week Waiver (IEEE 802 LMSC Working Group P&amp;P, subclause 6.3)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273057"/>
                  </a:ext>
                </a:extLst>
              </a:tr>
              <a:tr h="287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None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487207"/>
                  </a:ext>
                </a:extLst>
              </a:tr>
              <a:tr h="319454">
                <a:tc gridSpan="3">
                  <a:txBody>
                    <a:bodyPr/>
                    <a:lstStyle/>
                    <a:p>
                      <a:pPr algn="l"/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Category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2: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Invited officers of other SDOs (IEEE 802 LMSC Chair's guidelines, Subclause 4.1, item 9)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83830969"/>
                  </a:ext>
                </a:extLst>
              </a:tr>
              <a:tr h="3194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None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748555"/>
                  </a:ext>
                </a:extLst>
              </a:tr>
              <a:tr h="319454">
                <a:tc gridSpan="3">
                  <a:txBody>
                    <a:bodyPr/>
                    <a:lstStyle/>
                    <a:p>
                      <a:pPr algn="l"/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Category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3: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Working Group Chair designated individuals limited to specific topics (IEEE 802 LMSC Operations Manual, Clause 5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4439241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Prof. Kevin Gifford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Univ. Of Colorado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802.11 WNG timeslot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4127769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Dr. Stefan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Tschimben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Univ. Of Colorado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802.11 WNG timeslot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398410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Dr. Mark 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Lofquist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Univ. Of Colorado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802.11 WNG timeslot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284442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Isabella Bates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Univ. Of Colorado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802.11 WNG timeslot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620488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Eve Yuhua Huang and Lance Wang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Marvel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attend IEEE P802.3da 10Mb/s Single Pair Multidrop meetings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12413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D3D2F7C8-CDED-45AA-932F-129D85ACD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5975" y="34512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754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F1DEE-F1E7-446E-9743-57AEDFA9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1" y="637443"/>
            <a:ext cx="10363200" cy="1143000"/>
          </a:xfrm>
        </p:spPr>
        <p:txBody>
          <a:bodyPr/>
          <a:lstStyle/>
          <a:p>
            <a:r>
              <a:rPr lang="en-US" dirty="0"/>
              <a:t>3.02 Fee Waivers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0B18A-BC62-4306-8494-6696DFD5B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572000"/>
            <a:ext cx="10363200" cy="1295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Motion: Approve waiving this LMSC plenary session registration fee as per the above tables</a:t>
            </a:r>
          </a:p>
          <a:p>
            <a:pPr marL="0" indent="0">
              <a:buNone/>
            </a:pPr>
            <a:r>
              <a:rPr lang="en-US" sz="2000" dirty="0"/>
              <a:t>Mover: </a:t>
            </a:r>
            <a:r>
              <a:rPr lang="en-US" sz="2000" dirty="0" err="1"/>
              <a:t>tbd</a:t>
            </a:r>
            <a:r>
              <a:rPr lang="en-US" sz="2000" dirty="0"/>
              <a:t> 	Seconder: </a:t>
            </a:r>
            <a:r>
              <a:rPr lang="en-US" sz="2000" dirty="0" err="1"/>
              <a:t>tbd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B1513-670B-4A38-BD54-B0D21C10F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AB358E6-512C-468C-9ECF-3605DD00B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168274"/>
              </p:ext>
            </p:extLst>
          </p:nvPr>
        </p:nvGraphicFramePr>
        <p:xfrm>
          <a:off x="457200" y="2438400"/>
          <a:ext cx="11049002" cy="1799492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665534945"/>
                    </a:ext>
                  </a:extLst>
                </a:gridCol>
                <a:gridCol w="3543300">
                  <a:extLst>
                    <a:ext uri="{9D8B030D-6E8A-4147-A177-3AD203B41FA5}">
                      <a16:colId xmlns:a16="http://schemas.microsoft.com/office/drawing/2014/main" val="4079684718"/>
                    </a:ext>
                  </a:extLst>
                </a:gridCol>
                <a:gridCol w="5600702">
                  <a:extLst>
                    <a:ext uri="{9D8B030D-6E8A-4147-A177-3AD203B41FA5}">
                      <a16:colId xmlns:a16="http://schemas.microsoft.com/office/drawing/2014/main" val="4043595208"/>
                    </a:ext>
                  </a:extLst>
                </a:gridCol>
              </a:tblGrid>
              <a:tr h="2754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Category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Affiliation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Rationale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887075"/>
                  </a:ext>
                </a:extLst>
              </a:tr>
              <a:tr h="304800">
                <a:tc gridSpan="3">
                  <a:txBody>
                    <a:bodyPr/>
                    <a:lstStyle/>
                    <a:p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Category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4: 802 EC Chair invitations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146972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Brian Berg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IEEE </a:t>
                      </a:r>
                      <a:r>
                        <a:rPr lang="en-US" sz="1600" b="0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History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Committee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IEEE 802 Milestone Early Viewing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43841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Ann Marie Kelly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IEEE Computer Society Staff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IEEE 802 Milestone Early Viewing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677918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Jennifer 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McClain</a:t>
                      </a:r>
                      <a:b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Dylene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Gilb</a:t>
                      </a:r>
                      <a:b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Faith 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Gilb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Self</a:t>
                      </a:r>
                      <a:b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Self</a:t>
                      </a:r>
                      <a:b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Self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Permission to participate in Closing 802 EC meeting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622680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D3D2F7C8-CDED-45AA-932F-129D85ACD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5975" y="34512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636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C0D808-C12B-42EF-9B57-97A94A12D14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4.00 IEEE Staff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11353800" cy="2286000"/>
          </a:xfrm>
        </p:spPr>
        <p:txBody>
          <a:bodyPr/>
          <a:lstStyle/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800" u="sng" dirty="0"/>
              <a:t>In Person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Jodi Haasz	role: 802 lead, supports dot 01, dot03 and dot18 groups</a:t>
            </a:r>
            <a:br>
              <a:rPr lang="en-US" sz="1800" dirty="0"/>
            </a:br>
            <a:r>
              <a:rPr lang="en-US" sz="1800" dirty="0"/>
              <a:t>	title: Senior Manager, Operational Program Management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Christy Bahn	role: supports dot11, dot15, dot19 and, dot24 groups</a:t>
            </a:r>
            <a:br>
              <a:rPr lang="en-US" sz="1800" dirty="0"/>
            </a:br>
            <a:r>
              <a:rPr lang="en-US" sz="1800" dirty="0"/>
              <a:t>	title: Senior Program Manager, Operational Program Management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 err="1"/>
              <a:t>Dalisa</a:t>
            </a:r>
            <a:r>
              <a:rPr lang="en-US" sz="1800" dirty="0"/>
              <a:t> Gonzalez	role: observe IEEE 802 Plenary</a:t>
            </a:r>
            <a:br>
              <a:rPr lang="en-US" sz="1800" dirty="0"/>
            </a:br>
            <a:r>
              <a:rPr lang="en-US" sz="1800" dirty="0"/>
              <a:t>	title: Program Coordinator, Operational Program Management 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Michelle Turner	role: 802 lead editorial support</a:t>
            </a:r>
            <a:br>
              <a:rPr lang="en-US" sz="1800" dirty="0"/>
            </a:br>
            <a:r>
              <a:rPr lang="en-US" sz="1800" dirty="0"/>
              <a:t>	title: Senior Manager, Content Production and Management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800" u="sng" dirty="0"/>
              <a:t>Remote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Pat </a:t>
            </a:r>
            <a:r>
              <a:rPr lang="en-US" sz="1800" dirty="0" err="1"/>
              <a:t>Roder</a:t>
            </a:r>
            <a:r>
              <a:rPr lang="en-US" sz="1800" dirty="0"/>
              <a:t>	role: assist Jodi </a:t>
            </a:r>
            <a:r>
              <a:rPr lang="en-US" sz="1800" dirty="0" err="1"/>
              <a:t>Haasz</a:t>
            </a:r>
            <a:r>
              <a:rPr lang="en-US" sz="1800"/>
              <a:t> and Christy Bahn</a:t>
            </a:r>
            <a:br>
              <a:rPr lang="en-US" sz="1800" dirty="0"/>
            </a:br>
            <a:r>
              <a:rPr lang="en-US" sz="1800" dirty="0"/>
              <a:t>	title: Senior Program Manager, Operational Program Management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800" u="sng" dirty="0"/>
              <a:t>Available for editorial guidance questions via email</a:t>
            </a:r>
            <a:r>
              <a:rPr lang="en-US" sz="1800" dirty="0"/>
              <a:t> 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Catherine Berger	role: 802 editorial support </a:t>
            </a:r>
            <a:br>
              <a:rPr lang="en-US" sz="1800" dirty="0"/>
            </a:br>
            <a:r>
              <a:rPr lang="en-US" sz="1800" dirty="0"/>
              <a:t>	title: Senior Program &amp; Special Project Manager</a:t>
            </a:r>
            <a:br>
              <a:rPr lang="en-US" sz="1800" dirty="0"/>
            </a:br>
            <a:br>
              <a:rPr lang="en-US" sz="1800" dirty="0"/>
            </a:b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797FA-4349-4FFA-8969-F3DDF5BC0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57500"/>
            <a:ext cx="10363200" cy="1143000"/>
          </a:xfrm>
        </p:spPr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C5EFF-860A-43B9-8CAA-487FCCBF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0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5494"/>
            <a:ext cx="11658600" cy="4873906"/>
          </a:xfrm>
        </p:spPr>
        <p:txBody>
          <a:bodyPr/>
          <a:lstStyle/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#1: Please use IMAT to log your attendance</a:t>
            </a:r>
          </a:p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#2: </a:t>
            </a:r>
            <a:br>
              <a:rPr lang="en-US" sz="1800" dirty="0"/>
            </a:br>
            <a:r>
              <a:rPr lang="en-US" sz="1800" dirty="0"/>
              <a:t>	closing EC </a:t>
            </a:r>
            <a:r>
              <a:rPr lang="en-US" sz="1800" b="1" dirty="0"/>
              <a:t>consent agenda items</a:t>
            </a:r>
            <a:r>
              <a:rPr lang="en-US" sz="1800" dirty="0"/>
              <a:t> due Wednesday 13 March 2024 (1300 MT)</a:t>
            </a:r>
            <a:br>
              <a:rPr lang="en-US" sz="1800" dirty="0"/>
            </a:br>
            <a:r>
              <a:rPr lang="en-US" sz="1800" dirty="0"/>
              <a:t> 	 	-- 48 hours prior to the start of the closing EC meeting  </a:t>
            </a:r>
            <a:br>
              <a:rPr lang="en-US" sz="1800" dirty="0"/>
            </a:br>
            <a:r>
              <a:rPr lang="en-US" sz="1800" dirty="0"/>
              <a:t>	closing EC </a:t>
            </a:r>
            <a:r>
              <a:rPr lang="en-US" sz="1800" b="1" dirty="0"/>
              <a:t>vote tallies in support of consent agenda items</a:t>
            </a:r>
            <a:r>
              <a:rPr lang="en-US" sz="1800" dirty="0"/>
              <a:t> due Friday 15 March 2024 (11:00 MT)</a:t>
            </a:r>
            <a:br>
              <a:rPr lang="en-US" sz="1800" dirty="0"/>
            </a:br>
            <a:r>
              <a:rPr lang="en-US" sz="1800" dirty="0"/>
              <a:t>  		-- 2 hours prior to the start of the closing EC plenary meeting</a:t>
            </a:r>
          </a:p>
          <a:p>
            <a:pPr marL="288925" lvl="1" indent="-288925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#3: Call for nominations reminder, IEEE, Computer Society and Standards Association leadership and 			committee positions</a:t>
            </a:r>
          </a:p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#4: </a:t>
            </a:r>
            <a:br>
              <a:rPr lang="en-US" sz="1800" dirty="0"/>
            </a:br>
            <a:r>
              <a:rPr lang="en-US" sz="1800" dirty="0"/>
              <a:t>This is my final IEEE 802 LMSC Plenary Session as 802 Chairman. </a:t>
            </a:r>
            <a:br>
              <a:rPr lang="en-US" sz="1800" dirty="0"/>
            </a:br>
            <a:r>
              <a:rPr lang="en-US" sz="1800" dirty="0"/>
              <a:t>A sincere thank you to all the 802 participants, the 802 leadership, all the IEEE SA Staff, and all the Face-to-Face Staff for their time, energy, dedication and support of IEEE 802 LMSC for the past 22 years, as well as to everyone’s families.</a:t>
            </a:r>
            <a:br>
              <a:rPr lang="en-US" sz="1800" dirty="0"/>
            </a:br>
            <a:endParaRPr lang="en-US" sz="1800" dirty="0"/>
          </a:p>
          <a:p>
            <a:pPr marL="457200" lvl="1" indent="0">
              <a:buNone/>
            </a:pPr>
            <a:br>
              <a:rPr lang="en-US" sz="1800" dirty="0"/>
            </a:br>
            <a:br>
              <a:rPr lang="en-US" sz="1800" dirty="0"/>
            </a:b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300524</TotalTime>
  <Words>2666</Words>
  <Application>Microsoft Office PowerPoint</Application>
  <PresentationFormat>Widescreen</PresentationFormat>
  <Paragraphs>349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Arial Unicode MS</vt:lpstr>
      <vt:lpstr>Calibri</vt:lpstr>
      <vt:lpstr>Lucida Grande</vt:lpstr>
      <vt:lpstr>Times New Roman</vt:lpstr>
      <vt:lpstr>Default Design</vt:lpstr>
      <vt:lpstr>Office Theme</vt:lpstr>
      <vt:lpstr>IEEE 802 LMSC  135th Plenary Session (6th mixed mode Plenary Session)  11-15 March 2024</vt:lpstr>
      <vt:lpstr>3.0 Participant behavior in IEEE-SA activities is guided by the IEEE Codes of Ethics &amp; Conduct</vt:lpstr>
      <vt:lpstr>3.0 Participants in the IEEE-SA “individual process” shall act independently of others, including employers</vt:lpstr>
      <vt:lpstr>3.0 IEEE-SA standards activities shall allow the fair &amp; equitable consideration of all viewpoints</vt:lpstr>
      <vt:lpstr>3.02 Fee Waivers</vt:lpstr>
      <vt:lpstr>3.02 Fee Waivers</vt:lpstr>
      <vt:lpstr>4.00 IEEE Staff</vt:lpstr>
      <vt:lpstr>5.01 Chair’s Announcements</vt:lpstr>
      <vt:lpstr>5.01 Chair’s Announcements</vt:lpstr>
      <vt:lpstr>5.02 March 2024 802 LMSC Elections</vt:lpstr>
      <vt:lpstr>5.02 802 Chair and Appointed Officer Candidates</vt:lpstr>
      <vt:lpstr>5.021 Summary of Received Endorsement / Affiliation Letters</vt:lpstr>
      <vt:lpstr>5.03 IEEE SA BoG Update</vt:lpstr>
      <vt:lpstr>5.03 IEEE Committees/Boards Updates</vt:lpstr>
      <vt:lpstr>5.04 SA Standards Board Actions</vt:lpstr>
      <vt:lpstr>5.05 LMSC Email Ballot Recap</vt:lpstr>
      <vt:lpstr>5.06 EC Affiliation Update</vt:lpstr>
      <vt:lpstr>5.06 EC Affiliation Update</vt:lpstr>
      <vt:lpstr>5.07 Drafts to SA Ballot</vt:lpstr>
      <vt:lpstr>5.08 Drafts to RevCom</vt:lpstr>
      <vt:lpstr>5.09 Draft Documents or Actions for EC to consider</vt:lpstr>
      <vt:lpstr>5.10 Draft PARs to NesCom</vt:lpstr>
      <vt:lpstr>5.11 Pre-PAR activity</vt:lpstr>
      <vt:lpstr>5.11 Pre-PAR activity</vt:lpstr>
      <vt:lpstr>5.12 802/SA Task Force Topics </vt:lpstr>
      <vt:lpstr>5.14 802 IEEE Milestone Project Status Update</vt:lpstr>
      <vt:lpstr>11.0 Cross 802 Activities EC Meeting Schedule  (all times/days MT)</vt:lpstr>
      <vt:lpstr>End of Opening EC Meeting</vt:lpstr>
      <vt:lpstr>Parking Lot Items</vt:lpstr>
      <vt:lpstr>TBD: Outreach Ad Hoc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4391</cp:revision>
  <cp:lastPrinted>2022-03-04T19:16:52Z</cp:lastPrinted>
  <dcterms:created xsi:type="dcterms:W3CDTF">2002-03-10T15:43:16Z</dcterms:created>
  <dcterms:modified xsi:type="dcterms:W3CDTF">2024-03-11T13:41:17Z</dcterms:modified>
</cp:coreProperties>
</file>