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70" r:id="rId2"/>
  </p:sldMasterIdLst>
  <p:notesMasterIdLst>
    <p:notesMasterId r:id="rId18"/>
  </p:notesMasterIdLst>
  <p:handoutMasterIdLst>
    <p:handoutMasterId r:id="rId19"/>
  </p:handoutMasterIdLst>
  <p:sldIdLst>
    <p:sldId id="278" r:id="rId3"/>
    <p:sldId id="342" r:id="rId4"/>
    <p:sldId id="524" r:id="rId5"/>
    <p:sldId id="265" r:id="rId6"/>
    <p:sldId id="267" r:id="rId7"/>
    <p:sldId id="605" r:id="rId8"/>
    <p:sldId id="610" r:id="rId9"/>
    <p:sldId id="608" r:id="rId10"/>
    <p:sldId id="611" r:id="rId11"/>
    <p:sldId id="609" r:id="rId12"/>
    <p:sldId id="607" r:id="rId13"/>
    <p:sldId id="612" r:id="rId14"/>
    <p:sldId id="513" r:id="rId15"/>
    <p:sldId id="613" r:id="rId16"/>
    <p:sldId id="614" r:id="rId17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Header and Safety" id="{3B8FA370-D2B0-46B1-AFF6-599C114D0677}">
          <p14:sldIdLst>
            <p14:sldId id="278"/>
          </p14:sldIdLst>
        </p14:section>
        <p14:section name="January 9th Telecon" id="{12A12E1B-8C3F-4A33-B548-A011E5170083}">
          <p14:sldIdLst>
            <p14:sldId id="342"/>
            <p14:sldId id="524"/>
            <p14:sldId id="265"/>
            <p14:sldId id="267"/>
            <p14:sldId id="605"/>
            <p14:sldId id="610"/>
            <p14:sldId id="608"/>
            <p14:sldId id="611"/>
            <p14:sldId id="609"/>
            <p14:sldId id="607"/>
            <p14:sldId id="612"/>
            <p14:sldId id="513"/>
            <p14:sldId id="613"/>
            <p14:sldId id="614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33CCFF"/>
    <a:srgbClr val="99FF99"/>
    <a:srgbClr val="69BE28"/>
    <a:srgbClr val="FFFF00"/>
    <a:srgbClr val="FFCC00"/>
    <a:srgbClr val="DDDDDD"/>
    <a:srgbClr val="2FB1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70" autoAdjust="0"/>
    <p:restoredTop sz="83019" autoAdjust="0"/>
  </p:normalViewPr>
  <p:slideViewPr>
    <p:cSldViewPr>
      <p:cViewPr varScale="1">
        <p:scale>
          <a:sx n="82" d="100"/>
          <a:sy n="82" d="100"/>
        </p:scale>
        <p:origin x="282" y="66"/>
      </p:cViewPr>
      <p:guideLst/>
    </p:cSldViewPr>
  </p:slideViewPr>
  <p:outlineViewPr>
    <p:cViewPr>
      <p:scale>
        <a:sx n="33" d="100"/>
        <a:sy n="33" d="100"/>
      </p:scale>
      <p:origin x="0" y="-7593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16/11/relationships/changesInfo" Target="changesInfos/changesInfo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C8C63CC4-C779-450D-9BD1-6973898A0199}"/>
    <pc:docChg chg="custSel modSld">
      <pc:chgData name="Jon Rosdahl" userId="2820f357-2dd4-4127-8713-e0bfde0fd756" providerId="ADAL" clId="{C8C63CC4-C779-450D-9BD1-6973898A0199}" dt="2024-01-26T17:55:48.317" v="53" actId="20577"/>
      <pc:docMkLst>
        <pc:docMk/>
      </pc:docMkLst>
      <pc:sldChg chg="modSp mod">
        <pc:chgData name="Jon Rosdahl" userId="2820f357-2dd4-4127-8713-e0bfde0fd756" providerId="ADAL" clId="{C8C63CC4-C779-450D-9BD1-6973898A0199}" dt="2024-01-26T17:50:52.802" v="4" actId="404"/>
        <pc:sldMkLst>
          <pc:docMk/>
          <pc:sldMk cId="0" sldId="342"/>
        </pc:sldMkLst>
        <pc:spChg chg="mod">
          <ac:chgData name="Jon Rosdahl" userId="2820f357-2dd4-4127-8713-e0bfde0fd756" providerId="ADAL" clId="{C8C63CC4-C779-450D-9BD1-6973898A0199}" dt="2024-01-26T17:50:52.802" v="4" actId="404"/>
          <ac:spMkLst>
            <pc:docMk/>
            <pc:sldMk cId="0" sldId="342"/>
            <ac:spMk id="273413" creationId="{F9A6CCE4-BC0A-4194-9F6C-63D8359E4152}"/>
          </ac:spMkLst>
        </pc:spChg>
      </pc:sldChg>
      <pc:sldChg chg="modSp mod">
        <pc:chgData name="Jon Rosdahl" userId="2820f357-2dd4-4127-8713-e0bfde0fd756" providerId="ADAL" clId="{C8C63CC4-C779-450D-9BD1-6973898A0199}" dt="2024-01-26T17:55:48.317" v="53" actId="20577"/>
        <pc:sldMkLst>
          <pc:docMk/>
          <pc:sldMk cId="813526153" sldId="513"/>
        </pc:sldMkLst>
        <pc:spChg chg="mod">
          <ac:chgData name="Jon Rosdahl" userId="2820f357-2dd4-4127-8713-e0bfde0fd756" providerId="ADAL" clId="{C8C63CC4-C779-450D-9BD1-6973898A0199}" dt="2024-01-26T17:55:48.317" v="53" actId="20577"/>
          <ac:spMkLst>
            <pc:docMk/>
            <pc:sldMk cId="813526153" sldId="513"/>
            <ac:spMk id="7" creationId="{17FDD5D3-927B-D528-7C38-1CBD10F55698}"/>
          </ac:spMkLst>
        </pc:spChg>
        <pc:spChg chg="mod">
          <ac:chgData name="Jon Rosdahl" userId="2820f357-2dd4-4127-8713-e0bfde0fd756" providerId="ADAL" clId="{C8C63CC4-C779-450D-9BD1-6973898A0199}" dt="2024-01-26T17:53:14.064" v="13" actId="20577"/>
          <ac:spMkLst>
            <pc:docMk/>
            <pc:sldMk cId="813526153" sldId="513"/>
            <ac:spMk id="8" creationId="{BABB8EDA-4C9B-BACF-CD7D-805D4554F0BE}"/>
          </ac:spMkLst>
        </pc:spChg>
      </pc:sldChg>
      <pc:sldChg chg="modSp mod">
        <pc:chgData name="Jon Rosdahl" userId="2820f357-2dd4-4127-8713-e0bfde0fd756" providerId="ADAL" clId="{C8C63CC4-C779-450D-9BD1-6973898A0199}" dt="2024-01-26T17:51:52.036" v="5" actId="313"/>
        <pc:sldMkLst>
          <pc:docMk/>
          <pc:sldMk cId="3289705978" sldId="612"/>
        </pc:sldMkLst>
        <pc:spChg chg="mod">
          <ac:chgData name="Jon Rosdahl" userId="2820f357-2dd4-4127-8713-e0bfde0fd756" providerId="ADAL" clId="{C8C63CC4-C779-450D-9BD1-6973898A0199}" dt="2024-01-26T17:51:52.036" v="5" actId="313"/>
          <ac:spMkLst>
            <pc:docMk/>
            <pc:sldMk cId="3289705978" sldId="612"/>
            <ac:spMk id="3" creationId="{11F4AD9D-A891-7B6B-4308-1AB7C09792A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>
            <a:extLst>
              <a:ext uri="{FF2B5EF4-FFF2-40B4-BE49-F238E27FC236}">
                <a16:creationId xmlns:a16="http://schemas.microsoft.com/office/drawing/2014/main" id="{871DC766-1E8F-4CF2-8AEA-35CDB6CCEAA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>
            <a:extLst>
              <a:ext uri="{FF2B5EF4-FFF2-40B4-BE49-F238E27FC236}">
                <a16:creationId xmlns:a16="http://schemas.microsoft.com/office/drawing/2014/main" id="{654DC43F-F48F-4695-9F1B-40D6BBB94ED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r>
              <a:rPr lang="en-US" altLang="en-US"/>
              <a:t>January 2024</a:t>
            </a:r>
          </a:p>
        </p:txBody>
      </p:sp>
      <p:sp>
        <p:nvSpPr>
          <p:cNvPr id="595972" name="Rectangle 4">
            <a:extLst>
              <a:ext uri="{FF2B5EF4-FFF2-40B4-BE49-F238E27FC236}">
                <a16:creationId xmlns:a16="http://schemas.microsoft.com/office/drawing/2014/main" id="{8C305D45-C341-4664-9CC2-BC63D4C1F5B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/>
              <a:t>EC-24-0008r0</a:t>
            </a:r>
          </a:p>
        </p:txBody>
      </p:sp>
      <p:sp>
        <p:nvSpPr>
          <p:cNvPr id="595973" name="Rectangle 5">
            <a:extLst>
              <a:ext uri="{FF2B5EF4-FFF2-40B4-BE49-F238E27FC236}">
                <a16:creationId xmlns:a16="http://schemas.microsoft.com/office/drawing/2014/main" id="{C39DF945-535E-4C4E-A8ED-A998BC26F4A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1BD8C2E-E69C-4013-AEC1-5AD18F4592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4C2B0497-5142-43AA-BDEB-F2A5749571D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277BB58A-02BE-4825-B96B-857435ECD22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r>
              <a:rPr lang="en-US" altLang="en-US"/>
              <a:t>January 2024</a:t>
            </a:r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BBFFEF78-4544-46E5-BDAF-D7E50D50E2E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>
            <a:extLst>
              <a:ext uri="{FF2B5EF4-FFF2-40B4-BE49-F238E27FC236}">
                <a16:creationId xmlns:a16="http://schemas.microsoft.com/office/drawing/2014/main" id="{5EB52EF1-F4F9-4740-AFEC-793E18E8D11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>
            <a:extLst>
              <a:ext uri="{FF2B5EF4-FFF2-40B4-BE49-F238E27FC236}">
                <a16:creationId xmlns:a16="http://schemas.microsoft.com/office/drawing/2014/main" id="{C511F877-6E72-4291-BE27-2FFB619DED8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/>
              <a:t>EC-24-0008r0</a:t>
            </a:r>
          </a:p>
        </p:txBody>
      </p:sp>
      <p:sp>
        <p:nvSpPr>
          <p:cNvPr id="107527" name="Rectangle 7">
            <a:extLst>
              <a:ext uri="{FF2B5EF4-FFF2-40B4-BE49-F238E27FC236}">
                <a16:creationId xmlns:a16="http://schemas.microsoft.com/office/drawing/2014/main" id="{48307941-2B4D-4872-AF5D-7C473892C4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7A52B0D-DD1E-4554-8B26-BB0942B0983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E054307-8838-4972-BCA5-FB0EEEA9F8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2B7614-8CEF-416B-BF11-0AD109525BB1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37570" name="Rectangle 2">
            <a:extLst>
              <a:ext uri="{FF2B5EF4-FFF2-40B4-BE49-F238E27FC236}">
                <a16:creationId xmlns:a16="http://schemas.microsoft.com/office/drawing/2014/main" id="{57583804-EB97-435C-83B6-17B9DDE6F5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37571" name="Rectangle 3">
            <a:extLst>
              <a:ext uri="{FF2B5EF4-FFF2-40B4-BE49-F238E27FC236}">
                <a16:creationId xmlns:a16="http://schemas.microsoft.com/office/drawing/2014/main" id="{69AC67FA-F51C-4D69-B8C3-28F5082556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6741E1-F655-49A1-855A-47950535CA2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January 2024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AB542B-1DD6-4E56-8615-60E9F237C2D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EC-24-0008r0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D642A79-F2C1-4EF2-9629-C069A59945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F7A228-8293-4E9F-976D-166646B2655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74434" name="Rectangle 2">
            <a:extLst>
              <a:ext uri="{FF2B5EF4-FFF2-40B4-BE49-F238E27FC236}">
                <a16:creationId xmlns:a16="http://schemas.microsoft.com/office/drawing/2014/main" id="{851BC98E-E896-42DF-B730-1D0C0D8CF1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74435" name="Rectangle 3">
            <a:extLst>
              <a:ext uri="{FF2B5EF4-FFF2-40B4-BE49-F238E27FC236}">
                <a16:creationId xmlns:a16="http://schemas.microsoft.com/office/drawing/2014/main" id="{F4CDCF37-5D18-4A7A-BD29-19CB733E81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488224-5423-4987-AC4E-FE4B315F315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January 2024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14151C-7927-4326-A36F-F6023E68A62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EC-24-0008r0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4" name="Google Shape;124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6" name="Google Shape;136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pt-BR"/>
              <a:t>doc.: IEEE 802 EC 23/0001r08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December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812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>
            <a:extLst>
              <a:ext uri="{FF2B5EF4-FFF2-40B4-BE49-F238E27FC236}">
                <a16:creationId xmlns:a16="http://schemas.microsoft.com/office/drawing/2014/main" id="{0916E9D6-7CA1-4FF4-9569-8648078D1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1" y="6572913"/>
            <a:ext cx="12172949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2" name="Text Box 9">
            <a:extLst>
              <a:ext uri="{FF2B5EF4-FFF2-40B4-BE49-F238E27FC236}">
                <a16:creationId xmlns:a16="http://schemas.microsoft.com/office/drawing/2014/main" id="{74FF4054-022A-D0F2-B623-A36C797ED32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525" y="6546191"/>
            <a:ext cx="12192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2024 January Telecon</a:t>
            </a:r>
          </a:p>
        </p:txBody>
      </p:sp>
      <p:sp>
        <p:nvSpPr>
          <p:cNvPr id="330755" name="Rectangle 3">
            <a:extLst>
              <a:ext uri="{FF2B5EF4-FFF2-40B4-BE49-F238E27FC236}">
                <a16:creationId xmlns:a16="http://schemas.microsoft.com/office/drawing/2014/main" id="{33742F36-ED33-42D0-8176-79384FE46A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6" y="3175"/>
            <a:ext cx="12181417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30756" name="Rectangle 4">
            <a:extLst>
              <a:ext uri="{FF2B5EF4-FFF2-40B4-BE49-F238E27FC236}">
                <a16:creationId xmlns:a16="http://schemas.microsoft.com/office/drawing/2014/main" id="{9307BF9A-E01D-4F3D-B2CA-75647378066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>
            <a:extLst>
              <a:ext uri="{FF2B5EF4-FFF2-40B4-BE49-F238E27FC236}">
                <a16:creationId xmlns:a16="http://schemas.microsoft.com/office/drawing/2014/main" id="{3D08866B-76FE-4482-A597-BEEB9268883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>
            <a:extLst>
              <a:ext uri="{FF2B5EF4-FFF2-40B4-BE49-F238E27FC236}">
                <a16:creationId xmlns:a16="http://schemas.microsoft.com/office/drawing/2014/main" id="{4850163A-3EBC-482C-8203-833C440D1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10853" y="6589716"/>
            <a:ext cx="153458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1CB15AE4-5154-4C3F-8C5F-14C4E82E64F1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grpSp>
        <p:nvGrpSpPr>
          <p:cNvPr id="330761" name="Group 9">
            <a:extLst>
              <a:ext uri="{FF2B5EF4-FFF2-40B4-BE49-F238E27FC236}">
                <a16:creationId xmlns:a16="http://schemas.microsoft.com/office/drawing/2014/main" id="{482F0322-AA73-4141-94E5-E0F4356D9ED4}"/>
              </a:ext>
            </a:extLst>
          </p:cNvPr>
          <p:cNvGrpSpPr>
            <a:grpSpLocks/>
          </p:cNvGrpSpPr>
          <p:nvPr/>
        </p:nvGrpSpPr>
        <p:grpSpPr bwMode="auto">
          <a:xfrm>
            <a:off x="11089219" y="5876928"/>
            <a:ext cx="1058333" cy="709613"/>
            <a:chOff x="3288" y="3482"/>
            <a:chExt cx="500" cy="447"/>
          </a:xfrm>
        </p:grpSpPr>
        <p:sp>
          <p:nvSpPr>
            <p:cNvPr id="330762" name="Rectangle 10">
              <a:extLst>
                <a:ext uri="{FF2B5EF4-FFF2-40B4-BE49-F238E27FC236}">
                  <a16:creationId xmlns:a16="http://schemas.microsoft.com/office/drawing/2014/main" id="{32348BFF-B9BA-4861-B473-83605A7DC0A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330763" name="Text Box 11">
              <a:extLst>
                <a:ext uri="{FF2B5EF4-FFF2-40B4-BE49-F238E27FC236}">
                  <a16:creationId xmlns:a16="http://schemas.microsoft.com/office/drawing/2014/main" id="{42220904-DB44-442A-95D1-2709A7A11430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367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>
              <a:extLst>
                <a:ext uri="{FF2B5EF4-FFF2-40B4-BE49-F238E27FC236}">
                  <a16:creationId xmlns:a16="http://schemas.microsoft.com/office/drawing/2014/main" id="{4143CF03-14BD-416E-8DC6-153C37A1569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330765" name="Text Box 13">
              <a:extLst>
                <a:ext uri="{FF2B5EF4-FFF2-40B4-BE49-F238E27FC236}">
                  <a16:creationId xmlns:a16="http://schemas.microsoft.com/office/drawing/2014/main" id="{95E66740-E80B-4ADC-A8B0-8DF0DE44E14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24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423ED666-F47B-91BB-92D2-4985B832B87E}"/>
              </a:ext>
            </a:extLst>
          </p:cNvPr>
          <p:cNvSpPr txBox="1"/>
          <p:nvPr userDrawn="1"/>
        </p:nvSpPr>
        <p:spPr>
          <a:xfrm>
            <a:off x="0" y="6604000"/>
            <a:ext cx="3048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doc: </a:t>
            </a:r>
            <a:r>
              <a:rPr lang="en-US" sz="1100" kern="1200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802 EC-24-0008-00-00EC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34970-C96B-4690-A0B8-18347D84D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02657D-315C-4B1E-841A-986CFFAB2C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60298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677F75-CAFD-4E65-9507-E7707C26F2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71468" y="404816"/>
            <a:ext cx="2810933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127ABC-A600-4AA3-8F29-7B2BEDFBE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34436" y="404816"/>
            <a:ext cx="8233833" cy="5462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49182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4"/>
          <p:cNvSpPr/>
          <p:nvPr/>
        </p:nvSpPr>
        <p:spPr>
          <a:xfrm rot="10800000" flipH="1">
            <a:off x="0" y="2248000"/>
            <a:ext cx="12192000" cy="461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14"/>
          <p:cNvSpPr/>
          <p:nvPr/>
        </p:nvSpPr>
        <p:spPr>
          <a:xfrm>
            <a:off x="0" y="2248000"/>
            <a:ext cx="12192000" cy="1448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14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4"/>
          <p:cNvSpPr txBox="1">
            <a:spLocks noGrp="1"/>
          </p:cNvSpPr>
          <p:nvPr>
            <p:ph type="body" idx="1"/>
          </p:nvPr>
        </p:nvSpPr>
        <p:spPr>
          <a:xfrm>
            <a:off x="629200" y="2558767"/>
            <a:ext cx="5333200" cy="361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0" name="Google Shape;20;p14"/>
          <p:cNvSpPr txBox="1">
            <a:spLocks noGrp="1"/>
          </p:cNvSpPr>
          <p:nvPr>
            <p:ph type="body" idx="2"/>
          </p:nvPr>
        </p:nvSpPr>
        <p:spPr>
          <a:xfrm>
            <a:off x="6259000" y="2558767"/>
            <a:ext cx="5333200" cy="361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1" name="Google Shape;21;p14"/>
          <p:cNvSpPr txBox="1">
            <a:spLocks noGrp="1"/>
          </p:cNvSpPr>
          <p:nvPr>
            <p:ph type="sldNum" idx="12"/>
          </p:nvPr>
        </p:nvSpPr>
        <p:spPr>
          <a:xfrm>
            <a:off x="11364721" y="6260831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7829991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5"/>
          <p:cNvSpPr/>
          <p:nvPr/>
        </p:nvSpPr>
        <p:spPr>
          <a:xfrm rot="10800000" flipH="1">
            <a:off x="0" y="2248000"/>
            <a:ext cx="12192000" cy="461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15"/>
          <p:cNvSpPr/>
          <p:nvPr/>
        </p:nvSpPr>
        <p:spPr>
          <a:xfrm>
            <a:off x="0" y="2248000"/>
            <a:ext cx="12192000" cy="1448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15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5"/>
          <p:cNvSpPr txBox="1">
            <a:spLocks noGrp="1"/>
          </p:cNvSpPr>
          <p:nvPr>
            <p:ph type="body" idx="1"/>
          </p:nvPr>
        </p:nvSpPr>
        <p:spPr>
          <a:xfrm>
            <a:off x="629200" y="2558767"/>
            <a:ext cx="10962800" cy="361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7" name="Google Shape;27;p15"/>
          <p:cNvSpPr txBox="1">
            <a:spLocks noGrp="1"/>
          </p:cNvSpPr>
          <p:nvPr>
            <p:ph type="sldNum" idx="12"/>
          </p:nvPr>
        </p:nvSpPr>
        <p:spPr>
          <a:xfrm>
            <a:off x="11364721" y="6260831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7404034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6"/>
          <p:cNvSpPr txBox="1"/>
          <p:nvPr/>
        </p:nvSpPr>
        <p:spPr>
          <a:xfrm rot="10800000" flipH="1">
            <a:off x="4368800" y="33"/>
            <a:ext cx="78232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16"/>
          <p:cNvSpPr/>
          <p:nvPr/>
        </p:nvSpPr>
        <p:spPr>
          <a:xfrm rot="-5400000">
            <a:off x="1012200" y="3356600"/>
            <a:ext cx="6858000" cy="1448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1;p16"/>
          <p:cNvSpPr txBox="1">
            <a:spLocks noGrp="1"/>
          </p:cNvSpPr>
          <p:nvPr>
            <p:ph type="title"/>
          </p:nvPr>
        </p:nvSpPr>
        <p:spPr>
          <a:xfrm>
            <a:off x="301437" y="477067"/>
            <a:ext cx="3744000" cy="127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2" name="Google Shape;32;p16"/>
          <p:cNvSpPr txBox="1">
            <a:spLocks noGrp="1"/>
          </p:cNvSpPr>
          <p:nvPr>
            <p:ph type="body" idx="1"/>
          </p:nvPr>
        </p:nvSpPr>
        <p:spPr>
          <a:xfrm>
            <a:off x="301433" y="1954400"/>
            <a:ext cx="3744000" cy="42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600">
                <a:solidFill>
                  <a:schemeClr val="lt1"/>
                </a:solidFill>
              </a:defRPr>
            </a:lvl1pPr>
            <a:lvl2pPr marL="1219170" lvl="1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600">
                <a:solidFill>
                  <a:schemeClr val="lt1"/>
                </a:solidFill>
              </a:defRPr>
            </a:lvl2pPr>
            <a:lvl3pPr marL="1828754" lvl="2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600">
                <a:solidFill>
                  <a:schemeClr val="lt1"/>
                </a:solidFill>
              </a:defRPr>
            </a:lvl3pPr>
            <a:lvl4pPr marL="2438339" lvl="3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600">
                <a:solidFill>
                  <a:schemeClr val="lt1"/>
                </a:solidFill>
              </a:defRPr>
            </a:lvl4pPr>
            <a:lvl5pPr marL="3047924" lvl="4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600">
                <a:solidFill>
                  <a:schemeClr val="lt1"/>
                </a:solidFill>
              </a:defRPr>
            </a:lvl5pPr>
            <a:lvl6pPr marL="3657509" lvl="5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600">
                <a:solidFill>
                  <a:schemeClr val="lt1"/>
                </a:solidFill>
              </a:defRPr>
            </a:lvl6pPr>
            <a:lvl7pPr marL="4267093" lvl="6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600">
                <a:solidFill>
                  <a:schemeClr val="lt1"/>
                </a:solidFill>
              </a:defRPr>
            </a:lvl7pPr>
            <a:lvl8pPr marL="4876678" lvl="7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600">
                <a:solidFill>
                  <a:schemeClr val="lt1"/>
                </a:solidFill>
              </a:defRPr>
            </a:lvl8pPr>
            <a:lvl9pPr marL="5486263" lvl="8" indent="-406390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lt1"/>
              </a:buClr>
              <a:buSzPts val="1200"/>
              <a:buChar char="■"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33;p16"/>
          <p:cNvSpPr txBox="1">
            <a:spLocks noGrp="1"/>
          </p:cNvSpPr>
          <p:nvPr>
            <p:ph type="sldNum" idx="12"/>
          </p:nvPr>
        </p:nvSpPr>
        <p:spPr>
          <a:xfrm>
            <a:off x="11364721" y="6260831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236650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7"/>
          <p:cNvSpPr txBox="1">
            <a:spLocks noGrp="1"/>
          </p:cNvSpPr>
          <p:nvPr>
            <p:ph type="title"/>
          </p:nvPr>
        </p:nvSpPr>
        <p:spPr>
          <a:xfrm>
            <a:off x="614600" y="2753800"/>
            <a:ext cx="10962800" cy="135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36" name="Google Shape;36;p17"/>
          <p:cNvSpPr txBox="1">
            <a:spLocks noGrp="1"/>
          </p:cNvSpPr>
          <p:nvPr>
            <p:ph type="sldNum" idx="12"/>
          </p:nvPr>
        </p:nvSpPr>
        <p:spPr>
          <a:xfrm>
            <a:off x="11364721" y="6260831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631635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9"/>
          <p:cNvSpPr txBox="1">
            <a:spLocks noGrp="1"/>
          </p:cNvSpPr>
          <p:nvPr>
            <p:ph type="title"/>
          </p:nvPr>
        </p:nvSpPr>
        <p:spPr>
          <a:xfrm>
            <a:off x="653667" y="651000"/>
            <a:ext cx="8302800" cy="54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endParaRPr/>
          </a:p>
        </p:txBody>
      </p:sp>
      <p:sp>
        <p:nvSpPr>
          <p:cNvPr id="44" name="Google Shape;44;p19"/>
          <p:cNvSpPr txBox="1">
            <a:spLocks noGrp="1"/>
          </p:cNvSpPr>
          <p:nvPr>
            <p:ph type="sldNum" idx="12"/>
          </p:nvPr>
        </p:nvSpPr>
        <p:spPr>
          <a:xfrm>
            <a:off x="11364721" y="6260831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567658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0"/>
          <p:cNvSpPr/>
          <p:nvPr/>
        </p:nvSpPr>
        <p:spPr>
          <a:xfrm flipH="1">
            <a:off x="0" y="0"/>
            <a:ext cx="6096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20"/>
          <p:cNvSpPr/>
          <p:nvPr/>
        </p:nvSpPr>
        <p:spPr>
          <a:xfrm rot="5400000">
            <a:off x="2595233" y="3357000"/>
            <a:ext cx="6857200" cy="1448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20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20"/>
          <p:cNvSpPr txBox="1">
            <a:spLocks noGrp="1"/>
          </p:cNvSpPr>
          <p:nvPr>
            <p:ph type="subTitle" idx="1"/>
          </p:nvPr>
        </p:nvSpPr>
        <p:spPr>
          <a:xfrm>
            <a:off x="354000" y="3705956"/>
            <a:ext cx="5393600" cy="16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50" name="Google Shape;50;p20"/>
          <p:cNvSpPr txBox="1">
            <a:spLocks noGrp="1"/>
          </p:cNvSpPr>
          <p:nvPr>
            <p:ph type="body" idx="2"/>
          </p:nvPr>
        </p:nvSpPr>
        <p:spPr>
          <a:xfrm>
            <a:off x="6586000" y="965600"/>
            <a:ext cx="5116000" cy="492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57189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1219170" lvl="1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828754" lvl="2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2438339" lvl="3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3047924" lvl="4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3657509" lvl="5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4267093" lvl="6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4876678" lvl="7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5486263" lvl="8" indent="-423323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20"/>
          <p:cNvSpPr txBox="1">
            <a:spLocks noGrp="1"/>
          </p:cNvSpPr>
          <p:nvPr>
            <p:ph type="sldNum" idx="12"/>
          </p:nvPr>
        </p:nvSpPr>
        <p:spPr>
          <a:xfrm>
            <a:off x="11364721" y="6260831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2922264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1"/>
          <p:cNvSpPr txBox="1"/>
          <p:nvPr/>
        </p:nvSpPr>
        <p:spPr>
          <a:xfrm rot="10800000" flipH="1">
            <a:off x="0" y="0"/>
            <a:ext cx="12192000" cy="6261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21"/>
          <p:cNvSpPr/>
          <p:nvPr/>
        </p:nvSpPr>
        <p:spPr>
          <a:xfrm rot="10800000" flipH="1">
            <a:off x="0" y="6163633"/>
            <a:ext cx="12192000" cy="988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21"/>
          <p:cNvSpPr txBox="1">
            <a:spLocks noGrp="1"/>
          </p:cNvSpPr>
          <p:nvPr>
            <p:ph type="body" idx="1"/>
          </p:nvPr>
        </p:nvSpPr>
        <p:spPr>
          <a:xfrm>
            <a:off x="76200" y="6262433"/>
            <a:ext cx="11176000" cy="59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6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56" name="Google Shape;56;p21"/>
          <p:cNvSpPr txBox="1">
            <a:spLocks noGrp="1"/>
          </p:cNvSpPr>
          <p:nvPr>
            <p:ph type="sldNum" idx="12"/>
          </p:nvPr>
        </p:nvSpPr>
        <p:spPr>
          <a:xfrm>
            <a:off x="11364721" y="6260831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2441119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bg>
      <p:bgPr>
        <a:solidFill>
          <a:schemeClr val="accent4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2"/>
          <p:cNvSpPr txBox="1">
            <a:spLocks noGrp="1"/>
          </p:cNvSpPr>
          <p:nvPr>
            <p:ph type="title" hasCustomPrompt="1"/>
          </p:nvPr>
        </p:nvSpPr>
        <p:spPr>
          <a:xfrm>
            <a:off x="634000" y="1678033"/>
            <a:ext cx="10962800" cy="2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60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60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60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60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60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60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60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60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6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22"/>
          <p:cNvSpPr txBox="1">
            <a:spLocks noGrp="1"/>
          </p:cNvSpPr>
          <p:nvPr>
            <p:ph type="body" idx="1"/>
          </p:nvPr>
        </p:nvSpPr>
        <p:spPr>
          <a:xfrm>
            <a:off x="634000" y="4406167"/>
            <a:ext cx="10962800" cy="17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ctr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0" name="Google Shape;60;p22"/>
          <p:cNvSpPr txBox="1">
            <a:spLocks noGrp="1"/>
          </p:cNvSpPr>
          <p:nvPr>
            <p:ph type="sldNum" idx="12"/>
          </p:nvPr>
        </p:nvSpPr>
        <p:spPr>
          <a:xfrm>
            <a:off x="11364721" y="6260831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679436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997A4-7ECA-47F1-84A9-B5B1D1BEC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769B6-DA21-4E90-BB25-B98718AE5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269561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4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3"/>
          <p:cNvSpPr txBox="1">
            <a:spLocks noGrp="1"/>
          </p:cNvSpPr>
          <p:nvPr>
            <p:ph type="sldNum" idx="12"/>
          </p:nvPr>
        </p:nvSpPr>
        <p:spPr>
          <a:xfrm>
            <a:off x="11364721" y="6260831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209506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5675D-7433-46D1-9CC2-E2BB294E7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BB1EE-E545-48A5-9729-C524B5652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65547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953C4-9EFB-4CD3-9610-F5A3C0D50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4E3AC-CCBF-4809-8A90-7F71D3461E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4433" y="1341438"/>
            <a:ext cx="53848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046390-8D18-4BAF-A469-26B9CB337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22433" y="1341438"/>
            <a:ext cx="53848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94757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57977-1713-403A-8F15-B07D109A5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95DDBB-EE1F-474D-B583-4868530294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980EAD-1CCC-43D5-BAC2-C8E85A7C64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7D1348-611E-4262-932E-317C1E73F5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3A1949-54F8-4B7F-8547-1B0F8E2890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8505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18FEC-4181-4D3C-9297-4C1CFBC87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09324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1181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8C9EA-34CD-4482-BE01-412826CA9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B8B9E-A908-4EF2-80DF-70DE4AF00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60AA4-C8C0-4724-95C2-29296EFF40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1389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A6E2C-1027-4DD1-B70F-AB291B378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825638-D223-47B8-BB02-17BC35F0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589DCC-A8C4-4EB5-9EB7-B9DE029C06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971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>
            <a:extLst>
              <a:ext uri="{FF2B5EF4-FFF2-40B4-BE49-F238E27FC236}">
                <a16:creationId xmlns:a16="http://schemas.microsoft.com/office/drawing/2014/main" id="{ACF72588-8CCA-484B-BB57-75115034C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6604000"/>
            <a:ext cx="12185651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29731" name="Rectangle 3">
            <a:extLst>
              <a:ext uri="{FF2B5EF4-FFF2-40B4-BE49-F238E27FC236}">
                <a16:creationId xmlns:a16="http://schemas.microsoft.com/office/drawing/2014/main" id="{F63C43A1-4887-493E-8A14-BF150B517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6" y="3175"/>
            <a:ext cx="12181417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29732" name="Rectangle 4">
            <a:extLst>
              <a:ext uri="{FF2B5EF4-FFF2-40B4-BE49-F238E27FC236}">
                <a16:creationId xmlns:a16="http://schemas.microsoft.com/office/drawing/2014/main" id="{2B5A83E3-00AF-4F64-A572-E3132996D4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04813"/>
            <a:ext cx="109728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>
            <a:extLst>
              <a:ext uri="{FF2B5EF4-FFF2-40B4-BE49-F238E27FC236}">
                <a16:creationId xmlns:a16="http://schemas.microsoft.com/office/drawing/2014/main" id="{4236F236-A3B9-41B4-B7F9-DFF89D758F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3" y="1341438"/>
            <a:ext cx="109728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>
            <a:extLst>
              <a:ext uri="{FF2B5EF4-FFF2-40B4-BE49-F238E27FC236}">
                <a16:creationId xmlns:a16="http://schemas.microsoft.com/office/drawing/2014/main" id="{01EEDA4F-A3DE-4FD9-BF4F-3E83D2D8991E}"/>
              </a:ext>
            </a:extLst>
          </p:cNvPr>
          <p:cNvSpPr>
            <a:spLocks noChangeShapeType="1"/>
          </p:cNvSpPr>
          <p:nvPr/>
        </p:nvSpPr>
        <p:spPr bwMode="auto">
          <a:xfrm>
            <a:off x="527051" y="1268413"/>
            <a:ext cx="11137900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329735" name="Text Box 7">
            <a:extLst>
              <a:ext uri="{FF2B5EF4-FFF2-40B4-BE49-F238E27FC236}">
                <a16:creationId xmlns:a16="http://schemas.microsoft.com/office/drawing/2014/main" id="{DD447C82-1692-4452-8D0C-48E5A094D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10853" y="6589716"/>
            <a:ext cx="153458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8C6580E-8574-448A-B696-FE3CE2803A0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7" name="Text Box 9">
            <a:extLst>
              <a:ext uri="{FF2B5EF4-FFF2-40B4-BE49-F238E27FC236}">
                <a16:creationId xmlns:a16="http://schemas.microsoft.com/office/drawing/2014/main" id="{B6922251-FEB2-42BE-A274-06E32B974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64" y="6589712"/>
            <a:ext cx="12192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2024 January Telecon</a:t>
            </a:r>
          </a:p>
        </p:txBody>
      </p:sp>
      <p:grpSp>
        <p:nvGrpSpPr>
          <p:cNvPr id="329748" name="Group 20">
            <a:extLst>
              <a:ext uri="{FF2B5EF4-FFF2-40B4-BE49-F238E27FC236}">
                <a16:creationId xmlns:a16="http://schemas.microsoft.com/office/drawing/2014/main" id="{9C8BEB29-6C1C-4F78-BE84-ABA3613CF38A}"/>
              </a:ext>
            </a:extLst>
          </p:cNvPr>
          <p:cNvGrpSpPr>
            <a:grpSpLocks/>
          </p:cNvGrpSpPr>
          <p:nvPr/>
        </p:nvGrpSpPr>
        <p:grpSpPr bwMode="auto">
          <a:xfrm>
            <a:off x="11089219" y="5876928"/>
            <a:ext cx="1058333" cy="709613"/>
            <a:chOff x="3288" y="3482"/>
            <a:chExt cx="500" cy="447"/>
          </a:xfrm>
        </p:grpSpPr>
        <p:sp>
          <p:nvSpPr>
            <p:cNvPr id="329746" name="Rectangle 18">
              <a:extLst>
                <a:ext uri="{FF2B5EF4-FFF2-40B4-BE49-F238E27FC236}">
                  <a16:creationId xmlns:a16="http://schemas.microsoft.com/office/drawing/2014/main" id="{30E25C0F-A518-43E4-9FFE-534FED150AF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329743" name="Text Box 15">
              <a:extLst>
                <a:ext uri="{FF2B5EF4-FFF2-40B4-BE49-F238E27FC236}">
                  <a16:creationId xmlns:a16="http://schemas.microsoft.com/office/drawing/2014/main" id="{58BBC676-CFEE-41B6-AD57-8CEF720C6324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367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>
              <a:extLst>
                <a:ext uri="{FF2B5EF4-FFF2-40B4-BE49-F238E27FC236}">
                  <a16:creationId xmlns:a16="http://schemas.microsoft.com/office/drawing/2014/main" id="{0F028796-F134-4F17-A928-B1CF7442DF57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329747" name="Text Box 19">
              <a:extLst>
                <a:ext uri="{FF2B5EF4-FFF2-40B4-BE49-F238E27FC236}">
                  <a16:creationId xmlns:a16="http://schemas.microsoft.com/office/drawing/2014/main" id="{28217FAA-CAD6-4509-87B3-40A895740AE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24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92B304B0-FF60-41DC-9681-6067E5CBFFEE}"/>
              </a:ext>
            </a:extLst>
          </p:cNvPr>
          <p:cNvSpPr txBox="1"/>
          <p:nvPr userDrawn="1"/>
        </p:nvSpPr>
        <p:spPr>
          <a:xfrm>
            <a:off x="0" y="6604000"/>
            <a:ext cx="3048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doc: </a:t>
            </a:r>
            <a:r>
              <a:rPr lang="en-US" sz="1100" kern="1200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802 EC-24-0008-00-00EC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2"/>
          <p:cNvSpPr txBox="1">
            <a:spLocks noGrp="1"/>
          </p:cNvSpPr>
          <p:nvPr>
            <p:ph type="body" idx="1"/>
          </p:nvPr>
        </p:nvSpPr>
        <p:spPr>
          <a:xfrm>
            <a:off x="629200" y="2558767"/>
            <a:ext cx="10962800" cy="361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2"/>
          <p:cNvSpPr txBox="1">
            <a:spLocks noGrp="1"/>
          </p:cNvSpPr>
          <p:nvPr>
            <p:ph type="sldNum" idx="12"/>
          </p:nvPr>
        </p:nvSpPr>
        <p:spPr>
          <a:xfrm>
            <a:off x="11364721" y="6260831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50861276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802info@facetoface-events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802world.org/plenary/future-plenary-sessions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>
            <a:extLst>
              <a:ext uri="{FF2B5EF4-FFF2-40B4-BE49-F238E27FC236}">
                <a16:creationId xmlns:a16="http://schemas.microsoft.com/office/drawing/2014/main" id="{53B2155B-CFEF-47E6-921E-45594A6364E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Executive Secretary Agenda Items </a:t>
            </a:r>
            <a:br>
              <a:rPr lang="en-US" altLang="en-US" dirty="0"/>
            </a:br>
            <a:r>
              <a:rPr lang="en-US" altLang="en-US" dirty="0"/>
              <a:t>2024 January 9</a:t>
            </a:r>
            <a:r>
              <a:rPr lang="en-US" altLang="en-US" baseline="30000" dirty="0"/>
              <a:t>th</a:t>
            </a:r>
            <a:r>
              <a:rPr lang="en-US" altLang="en-US" dirty="0"/>
              <a:t> Telecon </a:t>
            </a:r>
          </a:p>
        </p:txBody>
      </p:sp>
      <p:sp>
        <p:nvSpPr>
          <p:cNvPr id="111621" name="Rectangle 5">
            <a:extLst>
              <a:ext uri="{FF2B5EF4-FFF2-40B4-BE49-F238E27FC236}">
                <a16:creationId xmlns:a16="http://schemas.microsoft.com/office/drawing/2014/main" id="{55762D25-456E-4FCB-B057-8162CEEA2A4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/>
              <a:t>Jon Rosdahl</a:t>
            </a:r>
            <a:br>
              <a:rPr lang="en-US" altLang="en-US" dirty="0"/>
            </a:br>
            <a:r>
              <a:rPr lang="en-US" altLang="en-US" dirty="0"/>
              <a:t>IEEE 802 Executive Secretary</a:t>
            </a:r>
            <a:br>
              <a:rPr lang="en-US" altLang="en-US" dirty="0"/>
            </a:br>
            <a:r>
              <a:rPr lang="en-US" altLang="en-US" dirty="0"/>
              <a:t>jrosdahl@ieee</a:t>
            </a:r>
            <a:r>
              <a:rPr lang="en-US" altLang="en-US"/>
              <a:t>.org </a:t>
            </a:r>
            <a:endParaRPr lang="en-US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F834F-C4C3-3A22-2809-D4BA5DF68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 Milestone Preview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FF08234-7C40-B43B-2014-98F19FC300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178976"/>
              </p:ext>
            </p:extLst>
          </p:nvPr>
        </p:nvGraphicFramePr>
        <p:xfrm>
          <a:off x="1820862" y="1828800"/>
          <a:ext cx="7932738" cy="3896360"/>
        </p:xfrm>
        <a:graphic>
          <a:graphicData uri="http://schemas.openxmlformats.org/drawingml/2006/table">
            <a:tbl>
              <a:tblPr/>
              <a:tblGrid>
                <a:gridCol w="3903411">
                  <a:extLst>
                    <a:ext uri="{9D8B030D-6E8A-4147-A177-3AD203B41FA5}">
                      <a16:colId xmlns:a16="http://schemas.microsoft.com/office/drawing/2014/main" val="3044709370"/>
                    </a:ext>
                  </a:extLst>
                </a:gridCol>
                <a:gridCol w="1372489">
                  <a:extLst>
                    <a:ext uri="{9D8B030D-6E8A-4147-A177-3AD203B41FA5}">
                      <a16:colId xmlns:a16="http://schemas.microsoft.com/office/drawing/2014/main" val="3894867500"/>
                    </a:ext>
                  </a:extLst>
                </a:gridCol>
                <a:gridCol w="692353">
                  <a:extLst>
                    <a:ext uri="{9D8B030D-6E8A-4147-A177-3AD203B41FA5}">
                      <a16:colId xmlns:a16="http://schemas.microsoft.com/office/drawing/2014/main" val="2974428484"/>
                    </a:ext>
                  </a:extLst>
                </a:gridCol>
                <a:gridCol w="1964485">
                  <a:extLst>
                    <a:ext uri="{9D8B030D-6E8A-4147-A177-3AD203B41FA5}">
                      <a16:colId xmlns:a16="http://schemas.microsoft.com/office/drawing/2014/main" val="645321841"/>
                    </a:ext>
                  </a:extLst>
                </a:gridCol>
              </a:tblGrid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Milestone Preview Event Expenses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82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82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82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82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2442110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Decor + Lighting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$750.00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$750.00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1041740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Signage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$750.00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$750.00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4149146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Photographer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949560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Video Presentation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3735847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 Package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$6,800.00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$6,800.00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7237562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Shipping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2746785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Milestone Plaque (Bronze)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0010345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IEEE Invited Special Guests - Hotel Accomodations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$253.49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$2,534.90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6238284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Brian Berg , IEEE Milestone Coordinator and Historian Region 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8323866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Computer Society Grant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$10,000.00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-$10,000.00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1607321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$2,834.90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8521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5710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CF24E-3BA0-8A5F-2ABC-F0FFD7777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Approved Registration fees for Denver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7295C6-1BD7-FE25-913F-ABD2775FEA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 meeting fees for the 2024 March IEEE 802 Plenary to be held at the Hyatt Regency Denver are set as the following:</a:t>
            </a:r>
          </a:p>
          <a:p>
            <a:pPr lvl="1"/>
            <a:r>
              <a:rPr lang="en-US" sz="2000" dirty="0"/>
              <a:t>Early-bird $800 until January 12, 2024</a:t>
            </a:r>
          </a:p>
          <a:p>
            <a:pPr lvl="1"/>
            <a:r>
              <a:rPr lang="en-US" sz="2000" dirty="0"/>
              <a:t>Standard $1150 until March 1, 2024</a:t>
            </a:r>
          </a:p>
          <a:p>
            <a:pPr lvl="1"/>
            <a:r>
              <a:rPr lang="en-US" sz="2000" dirty="0"/>
              <a:t>Late/On-site $1500 after March 1, 2024</a:t>
            </a:r>
          </a:p>
          <a:p>
            <a:pPr lvl="1"/>
            <a:r>
              <a:rPr lang="en-US" sz="2000" dirty="0"/>
              <a:t>A in Hotel Discount of $300 for a 3-night stay</a:t>
            </a:r>
          </a:p>
          <a:p>
            <a:pPr lvl="1"/>
            <a:r>
              <a:rPr lang="en-US" sz="2000" dirty="0"/>
              <a:t>Cancellation Fees:</a:t>
            </a:r>
          </a:p>
          <a:p>
            <a:pPr lvl="2"/>
            <a:r>
              <a:rPr lang="en-US" sz="2000" dirty="0"/>
              <a:t>Full Refund - No Fee until January 12, 2024</a:t>
            </a:r>
          </a:p>
          <a:p>
            <a:pPr lvl="2"/>
            <a:r>
              <a:rPr lang="en-US" sz="2000" dirty="0"/>
              <a:t>Cancellation fee  $150 January 13 until  March 1;</a:t>
            </a:r>
          </a:p>
          <a:p>
            <a:pPr lvl="2"/>
            <a:r>
              <a:rPr lang="en-US" sz="2000" dirty="0"/>
              <a:t>Cancelation - No refund after March 1</a:t>
            </a:r>
          </a:p>
          <a:p>
            <a:pPr lvl="1"/>
            <a:r>
              <a:rPr lang="en-US" sz="2400" dirty="0"/>
              <a:t>Social fee set at $24.99 offset portion of meal/bar expenses.</a:t>
            </a:r>
          </a:p>
        </p:txBody>
      </p:sp>
    </p:spTree>
    <p:extLst>
      <p:ext uri="{BB962C8B-B14F-4D97-AF65-F5344CB8AC3E}">
        <p14:creationId xmlns:p14="http://schemas.microsoft.com/office/powerpoint/2010/main" val="24809665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E97E7-09C7-BACB-6BF4-CAC0D0493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to approve Brian Berg Expense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4AD9D-A891-7B6B-4308-1AB7C09792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433" y="1341438"/>
            <a:ext cx="10714567" cy="4525962"/>
          </a:xfrm>
        </p:spPr>
        <p:txBody>
          <a:bodyPr/>
          <a:lstStyle/>
          <a:p>
            <a:r>
              <a:rPr lang="en-US" dirty="0"/>
              <a:t>Move to approve reimbursement of travel expenses not to exceed $1,000 for Brian Berg to attend the IEEE 802 Milestone Preview </a:t>
            </a:r>
            <a:r>
              <a:rPr lang="en-US" sz="2400" dirty="0"/>
              <a:t>(Subject to IEEE FOM Reimbursement rules).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Move: Jon Rosdahl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: George Zimmerman</a:t>
            </a:r>
          </a:p>
          <a:p>
            <a:r>
              <a:rPr lang="en-US" dirty="0"/>
              <a:t>Results: Unanimous</a:t>
            </a:r>
          </a:p>
        </p:txBody>
      </p:sp>
    </p:spTree>
    <p:extLst>
      <p:ext uri="{BB962C8B-B14F-4D97-AF65-F5344CB8AC3E}">
        <p14:creationId xmlns:p14="http://schemas.microsoft.com/office/powerpoint/2010/main" val="3289705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88EC4-F522-8CFB-0E8C-418F0DA15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altLang="en-US" dirty="0"/>
              <a:t>Future 802 Plenary Venue Contract Status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7FDD5D3-927B-D528-7C38-1CBD10F55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298576"/>
            <a:ext cx="10667999" cy="5102224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1900" b="0" dirty="0">
                <a:highlight>
                  <a:srgbClr val="33CCFF"/>
                </a:highlight>
              </a:rPr>
              <a:t>2024 March 10-15 – Hyatt Regency Denver at Colorado Convention Center, Denver, CO, (March 2021)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900" b="0" dirty="0">
                <a:highlight>
                  <a:srgbClr val="33CCFF"/>
                </a:highlight>
              </a:rPr>
              <a:t>2024 July 14-19 – Sheraton Le Centre Montreal, Montreal, Quebec, Canada (July 2020)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900" b="0" dirty="0">
                <a:highlight>
                  <a:srgbClr val="33CCFF"/>
                </a:highlight>
              </a:rPr>
              <a:t>2024 November 10-15 –Hyatt Regency Vancouver, Vancouver, Canada (Nov 2021)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900" b="0" dirty="0">
                <a:highlight>
                  <a:srgbClr val="33CCFF"/>
                </a:highlight>
              </a:rPr>
              <a:t>2025 March 9-14 –Hilton Atlanta, Atlanta, GA, United States (2 of 2 – March 2020).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900" b="0" dirty="0">
                <a:highlight>
                  <a:srgbClr val="FFFF00"/>
                </a:highlight>
              </a:rPr>
              <a:t>2025 July 27-August 1 –Melia Castilla Madrid, Madrid, Spain (Changing Week to July 27)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900" b="0" dirty="0">
                <a:highlight>
                  <a:srgbClr val="00FF00"/>
                </a:highlight>
              </a:rPr>
              <a:t>2025 November 9-14 – Marriott Marquis Queen’s Park, Bangkok, Thailand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900" b="0" dirty="0">
                <a:highlight>
                  <a:srgbClr val="00FF00"/>
                </a:highlight>
              </a:rPr>
              <a:t>2026 March 8-13 - Hyatt Regency Vancouver, Vancouver, Canada (Change from Chicago)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900" b="0" dirty="0">
                <a:highlight>
                  <a:srgbClr val="33CCFF"/>
                </a:highlight>
              </a:rPr>
              <a:t>2026 July 12-17 – Le Centre Sheraton Montreal, Montreal (July 2022 attrition offset)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900" b="0" dirty="0">
                <a:highlight>
                  <a:srgbClr val="00FF00"/>
                </a:highlight>
              </a:rPr>
              <a:t>2026 November 8-13 -  </a:t>
            </a:r>
            <a:r>
              <a:rPr lang="en-US" sz="1900" b="0" kern="1200" dirty="0">
                <a:highlight>
                  <a:srgbClr val="00FF00"/>
                </a:highlight>
                <a:cs typeface="+mn-cs"/>
              </a:rPr>
              <a:t>Marriott Marquis Queen’s Park, Bangkok, Thailand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900" b="0" dirty="0">
                <a:highlight>
                  <a:srgbClr val="33CCFF"/>
                </a:highlight>
              </a:rPr>
              <a:t>2027 March 14-19 – Hilton Atlanta, Atlanta, GA, United States </a:t>
            </a:r>
            <a:r>
              <a:rPr lang="en-US" sz="1600" b="0" dirty="0">
                <a:highlight>
                  <a:srgbClr val="33CCFF"/>
                </a:highlight>
              </a:rPr>
              <a:t>(offset potential shortfall 2023/2025)</a:t>
            </a:r>
            <a:endParaRPr lang="en-US" sz="1900" b="0" dirty="0">
              <a:highlight>
                <a:srgbClr val="33CCFF"/>
              </a:highlight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1900" b="0" dirty="0">
                <a:highlight>
                  <a:srgbClr val="00FF00"/>
                </a:highlight>
              </a:rPr>
              <a:t>2027 July  11-16 -  </a:t>
            </a:r>
            <a:r>
              <a:rPr lang="en-US" sz="1900" b="0" kern="1200" dirty="0" err="1">
                <a:highlight>
                  <a:srgbClr val="00FF00"/>
                </a:highlight>
                <a:cs typeface="+mn-cs"/>
              </a:rPr>
              <a:t>Gothia</a:t>
            </a:r>
            <a:r>
              <a:rPr lang="en-US" sz="1900" b="0" kern="1200" dirty="0">
                <a:highlight>
                  <a:srgbClr val="00FF00"/>
                </a:highlight>
                <a:cs typeface="+mn-cs"/>
              </a:rPr>
              <a:t> Towers, Gothenburg, Sweden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900" b="0" dirty="0"/>
              <a:t>2027 November 14-19 – Hawaiian Village, Oahu, Hawaii, United States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900" b="0" dirty="0">
                <a:solidFill>
                  <a:srgbClr val="0070C0"/>
                </a:solidFill>
              </a:rPr>
              <a:t>802 EC Approved – Contract is being Negotiated.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600" b="0" dirty="0">
                <a:solidFill>
                  <a:srgbClr val="0070C0"/>
                </a:solidFill>
              </a:rPr>
              <a:t>Contracts Executed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ABB8EDA-4C9B-BACF-CD7D-805D4554F0BE}"/>
              </a:ext>
            </a:extLst>
          </p:cNvPr>
          <p:cNvSpPr txBox="1"/>
          <p:nvPr/>
        </p:nvSpPr>
        <p:spPr>
          <a:xfrm>
            <a:off x="8534400" y="6062246"/>
            <a:ext cx="26267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As of Jan 9, 2023</a:t>
            </a:r>
          </a:p>
        </p:txBody>
      </p:sp>
    </p:spTree>
    <p:extLst>
      <p:ext uri="{BB962C8B-B14F-4D97-AF65-F5344CB8AC3E}">
        <p14:creationId xmlns:p14="http://schemas.microsoft.com/office/powerpoint/2010/main" val="8135261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8A765-744A-DAA5-409C-58DFA1C8C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to approve Changing the Date of the 2025 July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C76BD-71D2-F7CE-9FC7-7208E13348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set the </a:t>
            </a:r>
            <a:r>
              <a:rPr lang="en-US" sz="3200" b="0" dirty="0">
                <a:highlight>
                  <a:srgbClr val="FFFF00"/>
                </a:highlight>
              </a:rPr>
              <a:t>2025 July 27-August 1 IEEE 802 Plenary to be held at the Melia Castilla Madrid, Madrid, Spain (Changing Week to July 27)</a:t>
            </a:r>
          </a:p>
          <a:p>
            <a:r>
              <a:rPr lang="en-US" dirty="0"/>
              <a:t> Moved Jon Rosdahl</a:t>
            </a:r>
          </a:p>
          <a:p>
            <a:r>
              <a:rPr lang="en-US" dirty="0"/>
              <a:t>Second: James Gilb</a:t>
            </a:r>
          </a:p>
          <a:p>
            <a:r>
              <a:rPr lang="en-US" dirty="0"/>
              <a:t>Results: Unanimous</a:t>
            </a:r>
          </a:p>
        </p:txBody>
      </p:sp>
    </p:spTree>
    <p:extLst>
      <p:ext uri="{BB962C8B-B14F-4D97-AF65-F5344CB8AC3E}">
        <p14:creationId xmlns:p14="http://schemas.microsoft.com/office/powerpoint/2010/main" val="31943001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6EE3F-8FBD-1FB5-BC5C-3A05A7B36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to Approve 2027 March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F398C5-B906-515F-4E77-13477F1B4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0" dirty="0">
                <a:highlight>
                  <a:srgbClr val="33CCFF"/>
                </a:highlight>
              </a:rPr>
              <a:t>Move to approve the 2027 March 14-19 IEEE 802 Plenary to be held at the Hilton Atlanta, Atlanta, GA, United States </a:t>
            </a:r>
            <a:r>
              <a:rPr lang="en-US" sz="2400" b="0" dirty="0">
                <a:highlight>
                  <a:srgbClr val="33CCFF"/>
                </a:highlight>
              </a:rPr>
              <a:t>(offset potential shortfall 2023/2025)</a:t>
            </a:r>
            <a:endParaRPr lang="en-US" sz="3200" b="0" dirty="0">
              <a:highlight>
                <a:srgbClr val="33CCFF"/>
              </a:highlight>
            </a:endParaRPr>
          </a:p>
          <a:p>
            <a:r>
              <a:rPr lang="en-US" sz="2000" dirty="0"/>
              <a:t>(Note negotiations will include offsetting shortfalls of 2023/2025 events)</a:t>
            </a:r>
          </a:p>
          <a:p>
            <a:endParaRPr lang="en-US" sz="2000" dirty="0"/>
          </a:p>
          <a:p>
            <a:r>
              <a:rPr lang="en-US" sz="2400" dirty="0"/>
              <a:t>Move: Jon Rosdahl</a:t>
            </a:r>
          </a:p>
          <a:p>
            <a:r>
              <a:rPr lang="en-US" sz="2400" dirty="0"/>
              <a:t>2</a:t>
            </a:r>
            <a:r>
              <a:rPr lang="en-US" sz="2400" baseline="30000" dirty="0"/>
              <a:t>nd</a:t>
            </a:r>
            <a:r>
              <a:rPr lang="en-US" sz="2400" dirty="0"/>
              <a:t>: Dorothy Stanley</a:t>
            </a:r>
          </a:p>
          <a:p>
            <a:r>
              <a:rPr lang="en-US" sz="2400" dirty="0"/>
              <a:t>Results</a:t>
            </a:r>
            <a:r>
              <a:rPr lang="en-US" sz="2400"/>
              <a:t>: Unanimous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00743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3" name="Rectangle 5">
            <a:extLst>
              <a:ext uri="{FF2B5EF4-FFF2-40B4-BE49-F238E27FC236}">
                <a16:creationId xmlns:a16="http://schemas.microsoft.com/office/drawing/2014/main" id="{F9A6CCE4-BC0A-4194-9F6C-63D8359E41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10972800" cy="914400"/>
          </a:xfrm>
        </p:spPr>
        <p:txBody>
          <a:bodyPr/>
          <a:lstStyle/>
          <a:p>
            <a:r>
              <a:rPr lang="en-US" altLang="en-US" sz="2800" dirty="0"/>
              <a:t>Executive Secretary Agenda Items 2024 January 9</a:t>
            </a:r>
            <a:r>
              <a:rPr lang="en-US" altLang="en-US" sz="2800" baseline="30000" dirty="0"/>
              <a:t>th</a:t>
            </a:r>
            <a:r>
              <a:rPr lang="en-US" altLang="en-US" sz="2800" dirty="0"/>
              <a:t> Telecon </a:t>
            </a:r>
          </a:p>
        </p:txBody>
      </p:sp>
      <p:sp>
        <p:nvSpPr>
          <p:cNvPr id="273414" name="Rectangle 6">
            <a:extLst>
              <a:ext uri="{FF2B5EF4-FFF2-40B4-BE49-F238E27FC236}">
                <a16:creationId xmlns:a16="http://schemas.microsoft.com/office/drawing/2014/main" id="{A8DD74F1-78FD-43C5-92B7-9C87A242921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599" y="1341438"/>
            <a:ext cx="10439401" cy="4983162"/>
          </a:xfrm>
        </p:spPr>
        <p:txBody>
          <a:bodyPr/>
          <a:lstStyle/>
          <a:p>
            <a:r>
              <a:rPr lang="en-US" altLang="en-US" sz="2400" dirty="0"/>
              <a:t>Agenda Items </a:t>
            </a:r>
          </a:p>
          <a:p>
            <a:pPr lvl="1"/>
            <a:r>
              <a:rPr lang="en-US" altLang="en-US" sz="2000" dirty="0"/>
              <a:t>3.01 – MI Future Venue update				30 Mins</a:t>
            </a:r>
          </a:p>
          <a:p>
            <a:pPr marL="1371600" lvl="2" indent="-514350">
              <a:buFontTx/>
              <a:buAutoNum type="alphaLcPeriod"/>
            </a:pPr>
            <a:r>
              <a:rPr lang="en-US" dirty="0"/>
              <a:t>March Social Event Summary and Important Information</a:t>
            </a:r>
          </a:p>
          <a:p>
            <a:pPr marL="1371600" lvl="2" indent="-514350">
              <a:buAutoNum type="alphaLcPeriod"/>
            </a:pPr>
            <a:r>
              <a:rPr lang="en-US" altLang="en-US" dirty="0"/>
              <a:t>Registration Reminder</a:t>
            </a:r>
          </a:p>
          <a:p>
            <a:pPr marL="1371600" lvl="2" indent="-514350">
              <a:buAutoNum type="alphaLcPeriod"/>
            </a:pPr>
            <a:r>
              <a:rPr lang="en-US" dirty="0"/>
              <a:t>Straw Poll for WGs</a:t>
            </a:r>
          </a:p>
          <a:p>
            <a:pPr marL="1371600" lvl="2" indent="-514350">
              <a:buFontTx/>
              <a:buAutoNum type="alphaLcPeriod"/>
            </a:pPr>
            <a:r>
              <a:rPr lang="en-US" altLang="en-US" dirty="0"/>
              <a:t>Future Venue Contract Status</a:t>
            </a:r>
          </a:p>
          <a:p>
            <a:pPr marL="857250" lvl="2" indent="0">
              <a:buNone/>
            </a:pPr>
            <a:endParaRPr lang="en-US" altLang="en-US" dirty="0"/>
          </a:p>
          <a:p>
            <a:pPr lvl="1">
              <a:buFontTx/>
              <a:buChar char="-"/>
            </a:pPr>
            <a:r>
              <a:rPr lang="en-US" sz="2000" dirty="0"/>
              <a:t>3.04 – MI IEEE 802 Milestone Preview discussion</a:t>
            </a:r>
          </a:p>
          <a:p>
            <a:pPr marL="914400" lvl="2" indent="0">
              <a:buNone/>
            </a:pPr>
            <a:endParaRPr lang="en-US" sz="1600" dirty="0"/>
          </a:p>
          <a:p>
            <a:pPr marL="971550" lvl="1" indent="-514350">
              <a:buAutoNum type="alphaLcPeriod"/>
            </a:pPr>
            <a:endParaRPr lang="en-US" altLang="en-US" sz="2400" dirty="0"/>
          </a:p>
          <a:p>
            <a:pPr marL="971550" lvl="1" indent="-514350">
              <a:buAutoNum type="alphaLcPeriod"/>
            </a:pPr>
            <a:endParaRPr lang="en-US" alt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50CA5-918E-59DC-0183-83E1B35A7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815975"/>
          </a:xfrm>
        </p:spPr>
        <p:txBody>
          <a:bodyPr/>
          <a:lstStyle/>
          <a:p>
            <a:r>
              <a:rPr lang="en-US" sz="3200" dirty="0"/>
              <a:t>2024 March 802 Plenary Registration report as of 1/09/24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6BDEFD7-C426-897C-9BEC-3BC4F8D6B7EB}"/>
              </a:ext>
            </a:extLst>
          </p:cNvPr>
          <p:cNvSpPr txBox="1"/>
          <p:nvPr/>
        </p:nvSpPr>
        <p:spPr>
          <a:xfrm>
            <a:off x="1447800" y="2125341"/>
            <a:ext cx="1013460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Quick summary of the registration status for the </a:t>
            </a:r>
          </a:p>
          <a:p>
            <a:r>
              <a:rPr lang="en-US" dirty="0"/>
              <a:t>March 2024 IEEE 802 Plenary: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Person $500 (in hotel) 	- 203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Person $800 (out of hotel) 	- 21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Virtual $800 			- 116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Student $100			- 1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Total = 			</a:t>
            </a:r>
            <a:r>
              <a:rPr lang="en-US" b="1" dirty="0"/>
              <a:t>341</a:t>
            </a:r>
          </a:p>
        </p:txBody>
      </p:sp>
    </p:spTree>
    <p:extLst>
      <p:ext uri="{BB962C8B-B14F-4D97-AF65-F5344CB8AC3E}">
        <p14:creationId xmlns:p14="http://schemas.microsoft.com/office/powerpoint/2010/main" val="3264010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9"/>
          <p:cNvSpPr txBox="1">
            <a:spLocks noGrp="1"/>
          </p:cNvSpPr>
          <p:nvPr>
            <p:ph type="title"/>
          </p:nvPr>
        </p:nvSpPr>
        <p:spPr>
          <a:xfrm>
            <a:off x="629200" y="116233"/>
            <a:ext cx="10962800" cy="189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algn="ctr"/>
            <a:endParaRPr sz="3867" b="1" i="1" dirty="0"/>
          </a:p>
          <a:p>
            <a:pPr algn="ctr"/>
            <a:endParaRPr sz="3867" b="1" i="1" dirty="0"/>
          </a:p>
          <a:p>
            <a:pPr algn="ctr"/>
            <a:r>
              <a:rPr lang="en" sz="3867" b="1" i="1" dirty="0"/>
              <a:t>IEEE 802 Networking Social</a:t>
            </a:r>
            <a:endParaRPr sz="3867" b="1" i="1" dirty="0"/>
          </a:p>
          <a:p>
            <a:pPr algn="ctr"/>
            <a:endParaRPr sz="2400" b="1" i="1" dirty="0"/>
          </a:p>
          <a:p>
            <a:pPr algn="ctr"/>
            <a:r>
              <a:rPr lang="en" sz="3867" dirty="0"/>
              <a:t>Wednesday March13th at 6:30 PM</a:t>
            </a:r>
            <a:endParaRPr sz="3867" dirty="0"/>
          </a:p>
        </p:txBody>
      </p:sp>
      <p:sp>
        <p:nvSpPr>
          <p:cNvPr id="127" name="Google Shape;127;p9"/>
          <p:cNvSpPr txBox="1">
            <a:spLocks noGrp="1"/>
          </p:cNvSpPr>
          <p:nvPr>
            <p:ph type="body" idx="1"/>
          </p:nvPr>
        </p:nvSpPr>
        <p:spPr>
          <a:xfrm>
            <a:off x="629200" y="2413500"/>
            <a:ext cx="11195200" cy="43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indent="0">
              <a:buNone/>
            </a:pPr>
            <a:r>
              <a:rPr lang="en" b="1" dirty="0"/>
              <a:t>WHO: </a:t>
            </a:r>
            <a:r>
              <a:rPr lang="en" dirty="0"/>
              <a:t>All registered attendees and their guests.</a:t>
            </a:r>
            <a:endParaRPr dirty="0"/>
          </a:p>
          <a:p>
            <a:pPr marL="0" indent="0">
              <a:buNone/>
            </a:pPr>
            <a:endParaRPr b="1" dirty="0"/>
          </a:p>
          <a:p>
            <a:pPr marL="0" indent="0">
              <a:buNone/>
            </a:pPr>
            <a:r>
              <a:rPr lang="en" b="1" dirty="0"/>
              <a:t>WHAT:</a:t>
            </a:r>
            <a:r>
              <a:rPr lang="en" dirty="0"/>
              <a:t>  Casual Networking Reception with refreshments, bar service and musical entertainment. </a:t>
            </a:r>
            <a:endParaRPr dirty="0"/>
          </a:p>
          <a:p>
            <a:pPr marL="0" indent="0">
              <a:buNone/>
            </a:pPr>
            <a:endParaRPr b="1" dirty="0"/>
          </a:p>
          <a:p>
            <a:pPr marL="0" indent="0">
              <a:buNone/>
            </a:pPr>
            <a:r>
              <a:rPr lang="en" b="1" dirty="0"/>
              <a:t>WHERE: </a:t>
            </a:r>
            <a:r>
              <a:rPr lang="en" dirty="0"/>
              <a:t>Reception hall</a:t>
            </a:r>
          </a:p>
          <a:p>
            <a:pPr marL="0" indent="0">
              <a:buNone/>
            </a:pPr>
            <a:endParaRPr b="1" dirty="0"/>
          </a:p>
          <a:p>
            <a:pPr marL="0" indent="0">
              <a:buNone/>
            </a:pPr>
            <a:r>
              <a:rPr lang="en" b="1" dirty="0"/>
              <a:t>PARTICIPATION by badging:</a:t>
            </a:r>
            <a:endParaRPr dirty="0"/>
          </a:p>
          <a:p>
            <a:pPr marL="0" indent="0">
              <a:buNone/>
            </a:pPr>
            <a:r>
              <a:rPr lang="en" dirty="0"/>
              <a:t>All individuals (including children over the age 8) attending the Social event </a:t>
            </a:r>
            <a:r>
              <a:rPr lang="en" b="1" dirty="0">
                <a:highlight>
                  <a:srgbClr val="FFFF00"/>
                </a:highlight>
              </a:rPr>
              <a:t>must wear a Name/Guest Badge</a:t>
            </a:r>
            <a:r>
              <a:rPr lang="en" dirty="0"/>
              <a:t>. Name Badges at the Plenary Session registration desk. If you plan to have guests attend please pick up their wrist bands prior to Wednesday M</a:t>
            </a:r>
            <a:r>
              <a:rPr lang="en-US" dirty="0"/>
              <a:t>a</a:t>
            </a:r>
            <a:r>
              <a:rPr lang="en" dirty="0"/>
              <a:t>rch 13</a:t>
            </a:r>
            <a:r>
              <a:rPr lang="en" baseline="30000" dirty="0"/>
              <a:t>th</a:t>
            </a:r>
            <a:r>
              <a:rPr lang="en" dirty="0"/>
              <a:t> noon. Late requests may not be accommodated. </a:t>
            </a:r>
            <a:endParaRPr dirty="0"/>
          </a:p>
          <a:p>
            <a:pPr marL="0" indent="0">
              <a:buNone/>
            </a:pPr>
            <a:endParaRPr dirty="0"/>
          </a:p>
          <a:p>
            <a:pPr marL="0" indent="0">
              <a:buNone/>
            </a:pPr>
            <a:r>
              <a:rPr lang="en" dirty="0"/>
              <a:t>Please contact the Meeting Planner if have any questions.</a:t>
            </a:r>
            <a:endParaRPr dirty="0"/>
          </a:p>
          <a:p>
            <a:pPr marL="0" indent="0">
              <a:buNone/>
            </a:pPr>
            <a:endParaRPr dirty="0"/>
          </a:p>
          <a:p>
            <a:pPr marL="0" indent="0">
              <a:buNone/>
            </a:pPr>
            <a:endParaRPr dirty="0"/>
          </a:p>
          <a:p>
            <a:pPr indent="0" algn="ctr">
              <a:spcBef>
                <a:spcPts val="1333"/>
              </a:spcBef>
              <a:buNone/>
            </a:pPr>
            <a:endParaRPr dirty="0"/>
          </a:p>
          <a:p>
            <a:pPr marL="0" indent="0" algn="ctr">
              <a:spcBef>
                <a:spcPts val="1333"/>
              </a:spcBef>
              <a:spcAft>
                <a:spcPts val="2133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1"/>
          <p:cNvSpPr txBox="1">
            <a:spLocks noGrp="1"/>
          </p:cNvSpPr>
          <p:nvPr>
            <p:ph type="body" idx="1"/>
          </p:nvPr>
        </p:nvSpPr>
        <p:spPr>
          <a:xfrm>
            <a:off x="349800" y="2380965"/>
            <a:ext cx="11242200" cy="43754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indent="0">
              <a:buNone/>
            </a:pPr>
            <a:r>
              <a:rPr lang="en" sz="2133" dirty="0"/>
              <a:t>The next IEEE 802 Plenary Session will be March 10-15, 2024. The session will be a Mixed Mode with In-Person participation at the Hyatt Regency Denver. If you have any questions please email: </a:t>
            </a:r>
            <a:r>
              <a:rPr lang="en" sz="2133" u="sng" dirty="0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802info@facetoface-events.com</a:t>
            </a:r>
            <a:endParaRPr sz="2133" dirty="0"/>
          </a:p>
          <a:p>
            <a:pPr indent="-423323">
              <a:buSzPts val="1400"/>
            </a:pPr>
            <a:r>
              <a:rPr lang="en" sz="2133" b="1"/>
              <a:t>Information </a:t>
            </a:r>
            <a:r>
              <a:rPr lang="en" sz="2133" b="1" dirty="0"/>
              <a:t>and Registration</a:t>
            </a:r>
          </a:p>
          <a:p>
            <a:pPr lvl="1">
              <a:spcBef>
                <a:spcPts val="0"/>
              </a:spcBef>
              <a:buChar char="●"/>
            </a:pPr>
            <a:r>
              <a:rPr lang="en" sz="2133" dirty="0"/>
              <a:t>IEEE 802 Session Registration opens Dec 1, 2023</a:t>
            </a:r>
            <a:endParaRPr sz="2133" dirty="0"/>
          </a:p>
          <a:p>
            <a:pPr lvl="2">
              <a:spcBef>
                <a:spcPts val="0"/>
              </a:spcBef>
              <a:buChar char="○"/>
            </a:pPr>
            <a:r>
              <a:rPr lang="en" sz="2133" dirty="0"/>
              <a:t>Early Registration Deadline : Friday January 12, 202</a:t>
            </a:r>
            <a:r>
              <a:rPr lang="en-US" sz="2133" dirty="0"/>
              <a:t>4</a:t>
            </a:r>
            <a:endParaRPr sz="2133" dirty="0"/>
          </a:p>
          <a:p>
            <a:pPr lvl="1">
              <a:spcBef>
                <a:spcPts val="0"/>
              </a:spcBef>
            </a:pPr>
            <a:r>
              <a:rPr lang="en" sz="2133" dirty="0"/>
              <a:t>Group Hotel Reservations: Hyatt Regency Denver at Colorado Convention Center</a:t>
            </a:r>
            <a:endParaRPr sz="2133" dirty="0"/>
          </a:p>
          <a:p>
            <a:pPr lvl="2">
              <a:spcBef>
                <a:spcPts val="0"/>
              </a:spcBef>
            </a:pPr>
            <a:r>
              <a:rPr lang="en" sz="2133" dirty="0"/>
              <a:t>Available Soon</a:t>
            </a:r>
            <a:endParaRPr sz="2133" dirty="0"/>
          </a:p>
          <a:p>
            <a:pPr lvl="1">
              <a:spcBef>
                <a:spcPts val="0"/>
              </a:spcBef>
            </a:pPr>
            <a:r>
              <a:rPr lang="en" sz="2133" dirty="0"/>
              <a:t>Hotel Reservation Booking Cut Off Date: February 16, 202</a:t>
            </a:r>
            <a:r>
              <a:rPr lang="en-US" sz="2133" dirty="0"/>
              <a:t>4</a:t>
            </a:r>
          </a:p>
          <a:p>
            <a:pPr lvl="1">
              <a:spcBef>
                <a:spcPts val="0"/>
              </a:spcBef>
            </a:pPr>
            <a:endParaRPr sz="2133" dirty="0"/>
          </a:p>
          <a:p>
            <a:pPr marL="0" indent="0">
              <a:buNone/>
            </a:pPr>
            <a:r>
              <a:rPr lang="en-US" sz="2133" dirty="0">
                <a:hlinkClick r:id="rId4"/>
              </a:rPr>
              <a:t>Future Plenary Sessions (802world.org)</a:t>
            </a:r>
            <a:endParaRPr sz="2133" dirty="0"/>
          </a:p>
          <a:p>
            <a:pPr marL="0" indent="0">
              <a:buNone/>
            </a:pPr>
            <a:endParaRPr sz="2133" dirty="0"/>
          </a:p>
          <a:p>
            <a:pPr marL="0" indent="0">
              <a:buNone/>
            </a:pPr>
            <a:r>
              <a:rPr lang="en" sz="2133" dirty="0"/>
              <a:t> </a:t>
            </a:r>
            <a:endParaRPr sz="2133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C478627-FF8D-8DB8-8745-DDFB15C7A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800" y="984967"/>
            <a:ext cx="11376035" cy="1023600"/>
          </a:xfrm>
        </p:spPr>
        <p:txBody>
          <a:bodyPr/>
          <a:lstStyle/>
          <a:p>
            <a:r>
              <a:rPr lang="en-US" dirty="0"/>
              <a:t>Next IEEE 802 Plenary Session – March 2024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E6FE2-D0E4-2D80-7741-56EA5AA81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 of Lunches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80659-3A5A-8B72-4D54-F4186007E0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802 Wireless Interim has lunches.</a:t>
            </a:r>
          </a:p>
          <a:p>
            <a:r>
              <a:rPr lang="en-US" sz="2000" dirty="0"/>
              <a:t>802.3 straw poll </a:t>
            </a:r>
          </a:p>
          <a:p>
            <a:pPr lvl="1"/>
            <a:r>
              <a:rPr lang="en-US" sz="2000" dirty="0"/>
              <a:t>“ </a:t>
            </a:r>
            <a:r>
              <a:rPr lang="en-US" sz="2000" dirty="0">
                <a:solidFill>
                  <a:srgbClr val="000000"/>
                </a:solidFill>
                <a:effectLst/>
              </a:rPr>
              <a:t>Would you approve a $100 extra registration fee to provide onsite lunch? Y-106  N-13</a:t>
            </a:r>
          </a:p>
          <a:p>
            <a:r>
              <a:rPr lang="en-US" sz="2000" dirty="0">
                <a:solidFill>
                  <a:srgbClr val="000000"/>
                </a:solidFill>
              </a:rPr>
              <a:t>802.1 straw poll: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Would you prefer lunch to be provided at plenaries (which may increase the meeting fee)? Yes –29   No -13   Did not respond -  7</a:t>
            </a:r>
          </a:p>
          <a:p>
            <a:r>
              <a:rPr lang="en-US" sz="2000" dirty="0">
                <a:solidFill>
                  <a:srgbClr val="000000"/>
                </a:solidFill>
                <a:effectLst/>
              </a:rPr>
              <a:t>802.15 straw poll in the room (this does not include remote participants):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  <a:effectLst/>
              </a:rPr>
              <a:t>Do you prefer having a lunch as part of the plenary? Y 28 : N 0</a:t>
            </a:r>
          </a:p>
          <a:p>
            <a:r>
              <a:rPr lang="en-US" sz="2000" dirty="0">
                <a:solidFill>
                  <a:srgbClr val="000000"/>
                </a:solidFill>
              </a:rPr>
              <a:t>Providing Lunches ensures a potential location for cross discussions and collaboration.  </a:t>
            </a:r>
          </a:p>
          <a:p>
            <a:r>
              <a:rPr lang="en-US" sz="2000" dirty="0">
                <a:solidFill>
                  <a:srgbClr val="000000"/>
                </a:solidFill>
              </a:rPr>
              <a:t>Not providing lunches – may take longer to find restaurant and returning in a timely manner.</a:t>
            </a: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50540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F95C9-D389-9EC7-18B1-E66AC0136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 of Socials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75D8C-3799-1319-8C40-3DDBADC6E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do we have Socials?</a:t>
            </a:r>
          </a:p>
          <a:p>
            <a:pPr lvl="1"/>
            <a:r>
              <a:rPr lang="en-US" dirty="0"/>
              <a:t>Provide venue for offline discussion to facilitate consensus building for Standards Development.</a:t>
            </a:r>
          </a:p>
          <a:p>
            <a:pPr lvl="1"/>
            <a:r>
              <a:rPr lang="en-US" dirty="0"/>
              <a:t>Create/Enhance comradery among 802 attendees</a:t>
            </a:r>
          </a:p>
          <a:p>
            <a:pPr lvl="1"/>
            <a:r>
              <a:rPr lang="en-US" dirty="0"/>
              <a:t>Enjoy light refreshments</a:t>
            </a:r>
          </a:p>
          <a:p>
            <a:r>
              <a:rPr lang="en-US" dirty="0"/>
              <a:t>What costs are typically budgeted?</a:t>
            </a:r>
          </a:p>
          <a:p>
            <a:pPr lvl="1"/>
            <a:r>
              <a:rPr lang="en-US" dirty="0"/>
              <a:t>About $100 per person.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849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636B-948D-2D02-B640-5D9175BA6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Social Budget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F1D909B-97BE-2B1A-08E7-6AE2CCB0B0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798002"/>
              </p:ext>
            </p:extLst>
          </p:nvPr>
        </p:nvGraphicFramePr>
        <p:xfrm>
          <a:off x="4724400" y="288584"/>
          <a:ext cx="6172200" cy="6280831"/>
        </p:xfrm>
        <a:graphic>
          <a:graphicData uri="http://schemas.openxmlformats.org/drawingml/2006/table">
            <a:tbl>
              <a:tblPr/>
              <a:tblGrid>
                <a:gridCol w="3039527">
                  <a:extLst>
                    <a:ext uri="{9D8B030D-6E8A-4147-A177-3AD203B41FA5}">
                      <a16:colId xmlns:a16="http://schemas.microsoft.com/office/drawing/2014/main" val="2871820291"/>
                    </a:ext>
                  </a:extLst>
                </a:gridCol>
                <a:gridCol w="1066285">
                  <a:extLst>
                    <a:ext uri="{9D8B030D-6E8A-4147-A177-3AD203B41FA5}">
                      <a16:colId xmlns:a16="http://schemas.microsoft.com/office/drawing/2014/main" val="3279386325"/>
                    </a:ext>
                  </a:extLst>
                </a:gridCol>
                <a:gridCol w="1331019">
                  <a:extLst>
                    <a:ext uri="{9D8B030D-6E8A-4147-A177-3AD203B41FA5}">
                      <a16:colId xmlns:a16="http://schemas.microsoft.com/office/drawing/2014/main" val="1204224620"/>
                    </a:ext>
                  </a:extLst>
                </a:gridCol>
                <a:gridCol w="735369">
                  <a:extLst>
                    <a:ext uri="{9D8B030D-6E8A-4147-A177-3AD203B41FA5}">
                      <a16:colId xmlns:a16="http://schemas.microsoft.com/office/drawing/2014/main" val="4178136901"/>
                    </a:ext>
                  </a:extLst>
                </a:gridCol>
              </a:tblGrid>
              <a:tr h="3210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 March 13, 2024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Venue: Hyatt Regency Denver - Room: TBC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ABA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Version 1.0-DSLR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710195"/>
                  </a:ext>
                </a:extLst>
              </a:tr>
              <a:tr h="3098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6:30pm-8:30pm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Estimated Attendees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A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A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9-Jan-24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622820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5787984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Item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Quantity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8757130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SOCIAL TICKET REVENUE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735826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Estimated Sales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$24.99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$9,996.00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0976451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FOOD SERVICE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446627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Flat Irons Dinner Buffert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$85.00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$34,000.00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313716"/>
                  </a:ext>
                </a:extLst>
              </a:tr>
              <a:tr h="17559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Grat (25%)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$8,500.00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525386"/>
                  </a:ext>
                </a:extLst>
              </a:tr>
              <a:tr h="1755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Tax (8%)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$3,400.00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5385674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FOOD SERVICE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$45,900.00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1886147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BEVERAGE SERVICE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863358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Hosted Bar Service - 1 Hour 6:30-7:30pm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$12,000.00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5675242"/>
                  </a:ext>
                </a:extLst>
              </a:tr>
              <a:tr h="398420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Full Bars include Liquor, Domestic/Imported/Specialty Beer, Wine, Soft Drinks, Juices, Mixers and Bottled Water and appropriate garnishes.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7352028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Cash Bar Service - 7:30 PM - 9:30 PM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6202321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Grat (25%)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$3,000.00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7162007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Tax (8%)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$1,200.00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6820974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4308185"/>
                  </a:ext>
                </a:extLst>
              </a:tr>
              <a:tr h="3098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BEVERAGE SERVICE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$16,200.00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3951329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LOCAL ENTERTAINMENT - MUSICAL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361579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Local Artist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$1,500.00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$1,500.00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449854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Grat (25%)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$375.00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318638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Tax (8%)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6121913"/>
                  </a:ext>
                </a:extLst>
              </a:tr>
              <a:tr h="167230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$2,025.00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209403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F&amp; B Service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679006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Bartenders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6713351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9001917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 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1934428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Grat (25%)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5104544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Tax (8%)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9215618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$1,080.00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8946390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BASIC SOCIAL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$55,209.00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48535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4357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A6E84-0B51-F146-AF6B-2823D0A01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 Milestone Preview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808F9-5676-5B28-097A-8310977289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Geoff has worked for a couple years to get this to the finish line.  The Milestone plaque is being brought to the 2024 March Plenary for a ceremonial unveiling.</a:t>
            </a:r>
          </a:p>
          <a:p>
            <a:r>
              <a:rPr lang="en-US" dirty="0"/>
              <a:t>Computer Society has provided $10k toward the event expenses.</a:t>
            </a:r>
          </a:p>
          <a:p>
            <a:r>
              <a:rPr lang="en-US" dirty="0"/>
              <a:t>We have about 10 VIPs invited/attending</a:t>
            </a:r>
          </a:p>
          <a:p>
            <a:r>
              <a:rPr lang="en-US" dirty="0"/>
              <a:t>Some costs to be offset by 802 (1 night for VIPs).</a:t>
            </a:r>
          </a:p>
          <a:p>
            <a:pPr lvl="1"/>
            <a:r>
              <a:rPr lang="en-US" sz="2400" dirty="0"/>
              <a:t>Note that we have a hotel credit that we can use for this cost.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330210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56279</TotalTime>
  <Words>1446</Words>
  <Application>Microsoft Office PowerPoint</Application>
  <PresentationFormat>Widescreen</PresentationFormat>
  <Paragraphs>296</Paragraphs>
  <Slides>15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Roboto</vt:lpstr>
      <vt:lpstr>Wingdings</vt:lpstr>
      <vt:lpstr>Title slide</vt:lpstr>
      <vt:lpstr>Material</vt:lpstr>
      <vt:lpstr>Executive Secretary Agenda Items  2024 January 9th Telecon </vt:lpstr>
      <vt:lpstr>Executive Secretary Agenda Items 2024 January 9th Telecon </vt:lpstr>
      <vt:lpstr>2024 March 802 Plenary Registration report as of 1/09/24</vt:lpstr>
      <vt:lpstr>  IEEE 802 Networking Social  Wednesday March13th at 6:30 PM</vt:lpstr>
      <vt:lpstr>Next IEEE 802 Plenary Session – March 2024</vt:lpstr>
      <vt:lpstr>Value of Lunches </vt:lpstr>
      <vt:lpstr>Value of Socials</vt:lpstr>
      <vt:lpstr>Social Budget</vt:lpstr>
      <vt:lpstr>IEEE 802 Milestone Preview</vt:lpstr>
      <vt:lpstr>IEEE 802 Milestone Preview</vt:lpstr>
      <vt:lpstr>Approved Registration fees for Denver</vt:lpstr>
      <vt:lpstr>Motion to approve Brian Berg Expense</vt:lpstr>
      <vt:lpstr>Future 802 Plenary Venue Contract Status</vt:lpstr>
      <vt:lpstr>Motion to approve Changing the Date of the 2025 July Plenary</vt:lpstr>
      <vt:lpstr>Move to Approve 2027 March Plenary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Executive Secretary Report for 2024 Jan Telecon</dc:title>
  <dc:subject>Executive Secretary Report for 2024 Jan Telecon</dc:subject>
  <dc:creator>Jon Rosdahl</dc:creator>
  <cp:keywords>IEEE 802 Plenary</cp:keywords>
  <dc:description>Jon Rosdahl, Qualcomm</dc:description>
  <cp:lastModifiedBy>Jon Rosdahl</cp:lastModifiedBy>
  <cp:revision>30</cp:revision>
  <dcterms:created xsi:type="dcterms:W3CDTF">2021-09-07T16:57:28Z</dcterms:created>
  <dcterms:modified xsi:type="dcterms:W3CDTF">2024-01-26T17:57:41Z</dcterms:modified>
  <cp:category>January 2024</cp:category>
</cp:coreProperties>
</file>