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348" r:id="rId7"/>
    <p:sldId id="509" r:id="rId8"/>
    <p:sldId id="525" r:id="rId9"/>
    <p:sldId id="526" r:id="rId10"/>
    <p:sldId id="527" r:id="rId11"/>
    <p:sldId id="372" r:id="rId12"/>
    <p:sldId id="523" r:id="rId13"/>
    <p:sldId id="519" r:id="rId14"/>
    <p:sldId id="339" r:id="rId15"/>
    <p:sldId id="366" r:id="rId16"/>
    <p:sldId id="507" r:id="rId17"/>
    <p:sldId id="373" r:id="rId18"/>
    <p:sldId id="342" r:id="rId19"/>
    <p:sldId id="510" r:id="rId20"/>
    <p:sldId id="365" r:id="rId21"/>
    <p:sldId id="370" r:id="rId22"/>
    <p:sldId id="333" r:id="rId23"/>
    <p:sldId id="325" r:id="rId24"/>
    <p:sldId id="332" r:id="rId25"/>
    <p:sldId id="328" r:id="rId26"/>
    <p:sldId id="312" r:id="rId27"/>
    <p:sldId id="308" r:id="rId28"/>
    <p:sldId id="304" r:id="rId29"/>
    <p:sldId id="303" r:id="rId30"/>
    <p:sldId id="291" r:id="rId31"/>
    <p:sldId id="374" r:id="rId32"/>
    <p:sldId id="269"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25"/>
            <p14:sldId id="526"/>
            <p14:sldId id="527"/>
            <p14:sldId id="372"/>
            <p14:sldId id="523"/>
            <p14:sldId id="519"/>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42"/>
            <p14:sldId id="510"/>
            <p14:sldId id="365"/>
            <p14:sldId id="370"/>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AD25AC-234D-452F-BC12-E6D978EBA8F8}" v="1" dt="2024-02-13T00:06:08.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77" autoAdjust="0"/>
    <p:restoredTop sz="88995" autoAdjust="0"/>
  </p:normalViewPr>
  <p:slideViewPr>
    <p:cSldViewPr>
      <p:cViewPr varScale="1">
        <p:scale>
          <a:sx n="88" d="100"/>
          <a:sy n="88" d="100"/>
        </p:scale>
        <p:origin x="450"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BAD25AC-234D-452F-BC12-E6D978EBA8F8}"/>
    <pc:docChg chg="undo custSel modSld modMainMaster">
      <pc:chgData name="Jon Rosdahl" userId="2820f357-2dd4-4127-8713-e0bfde0fd756" providerId="ADAL" clId="{FBAD25AC-234D-452F-BC12-E6D978EBA8F8}" dt="2024-02-13T00:20:46.332" v="143" actId="20577"/>
      <pc:docMkLst>
        <pc:docMk/>
      </pc:docMkLst>
      <pc:sldChg chg="modSp mod">
        <pc:chgData name="Jon Rosdahl" userId="2820f357-2dd4-4127-8713-e0bfde0fd756" providerId="ADAL" clId="{FBAD25AC-234D-452F-BC12-E6D978EBA8F8}" dt="2024-02-13T00:19:24.314" v="105" actId="404"/>
        <pc:sldMkLst>
          <pc:docMk/>
          <pc:sldMk cId="0" sldId="257"/>
        </pc:sldMkLst>
        <pc:spChg chg="mod">
          <ac:chgData name="Jon Rosdahl" userId="2820f357-2dd4-4127-8713-e0bfde0fd756" providerId="ADAL" clId="{FBAD25AC-234D-452F-BC12-E6D978EBA8F8}" dt="2024-02-13T00:19:24.314" v="105" actId="404"/>
          <ac:spMkLst>
            <pc:docMk/>
            <pc:sldMk cId="0" sldId="257"/>
            <ac:spMk id="4098" creationId="{00000000-0000-0000-0000-000000000000}"/>
          </ac:spMkLst>
        </pc:spChg>
      </pc:sldChg>
      <pc:sldChg chg="modSp mod">
        <pc:chgData name="Jon Rosdahl" userId="2820f357-2dd4-4127-8713-e0bfde0fd756" providerId="ADAL" clId="{FBAD25AC-234D-452F-BC12-E6D978EBA8F8}" dt="2024-02-13T00:20:46.332" v="143" actId="20577"/>
        <pc:sldMkLst>
          <pc:docMk/>
          <pc:sldMk cId="4047295227" sldId="348"/>
        </pc:sldMkLst>
        <pc:spChg chg="mod">
          <ac:chgData name="Jon Rosdahl" userId="2820f357-2dd4-4127-8713-e0bfde0fd756" providerId="ADAL" clId="{FBAD25AC-234D-452F-BC12-E6D978EBA8F8}" dt="2024-02-13T00:20:46.332" v="143" actId="20577"/>
          <ac:spMkLst>
            <pc:docMk/>
            <pc:sldMk cId="4047295227" sldId="348"/>
            <ac:spMk id="18" creationId="{C6C43CA6-452B-FED2-C5D1-883372BAB706}"/>
          </ac:spMkLst>
        </pc:spChg>
        <pc:picChg chg="mod">
          <ac:chgData name="Jon Rosdahl" userId="2820f357-2dd4-4127-8713-e0bfde0fd756" providerId="ADAL" clId="{FBAD25AC-234D-452F-BC12-E6D978EBA8F8}" dt="2024-02-13T00:20:11.884" v="108" actId="1076"/>
          <ac:picMkLst>
            <pc:docMk/>
            <pc:sldMk cId="4047295227" sldId="348"/>
            <ac:picMk id="8" creationId="{A0D8EC23-3DBA-74E3-3343-2A1FDAC8B985}"/>
          </ac:picMkLst>
        </pc:picChg>
      </pc:sldChg>
      <pc:sldChg chg="modSp mod">
        <pc:chgData name="Jon Rosdahl" userId="2820f357-2dd4-4127-8713-e0bfde0fd756" providerId="ADAL" clId="{FBAD25AC-234D-452F-BC12-E6D978EBA8F8}" dt="2024-02-13T00:16:38.658" v="11" actId="207"/>
        <pc:sldMkLst>
          <pc:docMk/>
          <pc:sldMk cId="0" sldId="372"/>
        </pc:sldMkLst>
        <pc:spChg chg="mod">
          <ac:chgData name="Jon Rosdahl" userId="2820f357-2dd4-4127-8713-e0bfde0fd756" providerId="ADAL" clId="{FBAD25AC-234D-452F-BC12-E6D978EBA8F8}" dt="2024-02-13T00:16:38.658" v="11" actId="207"/>
          <ac:spMkLst>
            <pc:docMk/>
            <pc:sldMk cId="0" sldId="372"/>
            <ac:spMk id="14339" creationId="{0C5D133E-CB61-C2A8-5241-572B1967B3A4}"/>
          </ac:spMkLst>
        </pc:spChg>
      </pc:sldChg>
      <pc:sldChg chg="modSp mod">
        <pc:chgData name="Jon Rosdahl" userId="2820f357-2dd4-4127-8713-e0bfde0fd756" providerId="ADAL" clId="{FBAD25AC-234D-452F-BC12-E6D978EBA8F8}" dt="2024-02-13T00:18:03.222" v="19" actId="14100"/>
        <pc:sldMkLst>
          <pc:docMk/>
          <pc:sldMk cId="1790584663" sldId="507"/>
        </pc:sldMkLst>
        <pc:spChg chg="mod">
          <ac:chgData name="Jon Rosdahl" userId="2820f357-2dd4-4127-8713-e0bfde0fd756" providerId="ADAL" clId="{FBAD25AC-234D-452F-BC12-E6D978EBA8F8}" dt="2024-02-13T00:18:03.222" v="19" actId="14100"/>
          <ac:spMkLst>
            <pc:docMk/>
            <pc:sldMk cId="1790584663" sldId="507"/>
            <ac:spMk id="8200" creationId="{00000000-0000-0000-0000-000000000000}"/>
          </ac:spMkLst>
        </pc:spChg>
      </pc:sldChg>
      <pc:sldChg chg="modSp mod">
        <pc:chgData name="Jon Rosdahl" userId="2820f357-2dd4-4127-8713-e0bfde0fd756" providerId="ADAL" clId="{FBAD25AC-234D-452F-BC12-E6D978EBA8F8}" dt="2024-02-13T00:07:49.481" v="9" actId="255"/>
        <pc:sldMkLst>
          <pc:docMk/>
          <pc:sldMk cId="494374442" sldId="519"/>
        </pc:sldMkLst>
        <pc:spChg chg="mod">
          <ac:chgData name="Jon Rosdahl" userId="2820f357-2dd4-4127-8713-e0bfde0fd756" providerId="ADAL" clId="{FBAD25AC-234D-452F-BC12-E6D978EBA8F8}" dt="2024-02-13T00:07:49.481" v="9" actId="255"/>
          <ac:spMkLst>
            <pc:docMk/>
            <pc:sldMk cId="494374442" sldId="519"/>
            <ac:spMk id="7" creationId="{355C28BA-1AA8-BB42-2ACA-F4CE7DBE5711}"/>
          </ac:spMkLst>
        </pc:spChg>
      </pc:sldChg>
      <pc:sldChg chg="modSp mod">
        <pc:chgData name="Jon Rosdahl" userId="2820f357-2dd4-4127-8713-e0bfde0fd756" providerId="ADAL" clId="{FBAD25AC-234D-452F-BC12-E6D978EBA8F8}" dt="2024-02-13T00:12:53.464" v="10" actId="14861"/>
        <pc:sldMkLst>
          <pc:docMk/>
          <pc:sldMk cId="1757126943" sldId="526"/>
        </pc:sldMkLst>
        <pc:picChg chg="mod">
          <ac:chgData name="Jon Rosdahl" userId="2820f357-2dd4-4127-8713-e0bfde0fd756" providerId="ADAL" clId="{FBAD25AC-234D-452F-BC12-E6D978EBA8F8}" dt="2024-02-13T00:12:53.464" v="10" actId="14861"/>
          <ac:picMkLst>
            <pc:docMk/>
            <pc:sldMk cId="1757126943" sldId="526"/>
            <ac:picMk id="12" creationId="{3C4D8139-5CCF-B6A5-0B9F-FAAAED8EE91C}"/>
          </ac:picMkLst>
        </pc:picChg>
      </pc:sldChg>
      <pc:sldMasterChg chg="modSp mod">
        <pc:chgData name="Jon Rosdahl" userId="2820f357-2dd4-4127-8713-e0bfde0fd756" providerId="ADAL" clId="{FBAD25AC-234D-452F-BC12-E6D978EBA8F8}" dt="2024-02-13T00:19:40.639" v="107" actId="6549"/>
        <pc:sldMasterMkLst>
          <pc:docMk/>
          <pc:sldMasterMk cId="0" sldId="2147483648"/>
        </pc:sldMasterMkLst>
        <pc:spChg chg="mod">
          <ac:chgData name="Jon Rosdahl" userId="2820f357-2dd4-4127-8713-e0bfde0fd756" providerId="ADAL" clId="{FBAD25AC-234D-452F-BC12-E6D978EBA8F8}" dt="2024-02-13T00:19:40.639" v="1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EC-24/0007r2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EC-24/0007r2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EC-24/0007r2</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2023-05 Orlando Attrition Fees = $8,403.11.</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97113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EC-24/0007r2</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796526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EC-24/0007r2</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EC-24/0007r2</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EC-24/0007r2</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EC-24/0007r2</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EC-24/0007r2</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EC-24/0007r2</a:t>
            </a:r>
            <a:endParaRPr lang="en-US" dirty="0"/>
          </a:p>
        </p:txBody>
      </p:sp>
      <p:sp>
        <p:nvSpPr>
          <p:cNvPr id="5" name="Date Placeholder 4"/>
          <p:cNvSpPr>
            <a:spLocks noGrp="1"/>
          </p:cNvSpPr>
          <p:nvPr>
            <p:ph type="dt" idx="11"/>
          </p:nvPr>
        </p:nvSpPr>
        <p:spPr/>
        <p:txBody>
          <a:bodyPr/>
          <a:lstStyle/>
          <a:p>
            <a:pPr>
              <a:defRPr/>
            </a:pPr>
            <a:r>
              <a:rPr lang="en-US"/>
              <a:t>February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EC-24/0007r2</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EC-24/0007r2</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EC-24/0007r2</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2024-Misc – Hotel Credits Income = $38437.50 is the Hotel Irvine Cancellation fee for 2024 January – Venue moved to Hilton Panama.</a:t>
            </a:r>
          </a:p>
        </p:txBody>
      </p:sp>
      <p:sp>
        <p:nvSpPr>
          <p:cNvPr id="4" name="Header Placeholder 3"/>
          <p:cNvSpPr>
            <a:spLocks noGrp="1"/>
          </p:cNvSpPr>
          <p:nvPr>
            <p:ph type="hdr"/>
          </p:nvPr>
        </p:nvSpPr>
        <p:spPr/>
        <p:txBody>
          <a:bodyPr/>
          <a:lstStyle/>
          <a:p>
            <a:r>
              <a:rPr lang="en-US"/>
              <a:t>doc.: IEEE 802 EC-24/0007r2</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03510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2A3C5DC-B54F-C9D8-F53D-74B05E740251}"/>
              </a:ext>
            </a:extLst>
          </p:cNvPr>
          <p:cNvSpPr>
            <a:spLocks noGrp="1" noRot="1" noChangeAspect="1" noChangeArrowheads="1" noTextEdit="1"/>
          </p:cNvSpPr>
          <p:nvPr>
            <p:ph type="sldImg"/>
          </p:nvPr>
        </p:nvSpPr>
        <p:spPr bwMode="auto">
          <a:xfrm>
            <a:off x="385763" y="701675"/>
            <a:ext cx="6161087" cy="3467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C3FE859-7E0C-DB7E-5705-1E3D23228D37}"/>
              </a:ext>
            </a:extLst>
          </p:cNvPr>
          <p:cNvSpPr>
            <a:spLocks noGrp="1"/>
          </p:cNvSpPr>
          <p:nvPr>
            <p:ph type="body" idx="1"/>
          </p:nvPr>
        </p:nvSpPr>
        <p:spPr/>
        <p:txBody>
          <a:bodyPr wrap="square" numCol="1" anchor="t" anchorCtr="0" compatLnSpc="1">
            <a:prstTxWarp prst="textNoShape">
              <a:avLst/>
            </a:prstTxWarp>
          </a:bodyPr>
          <a:lstStyle/>
          <a:p>
            <a:pPr>
              <a:spcBef>
                <a:spcPct val="0"/>
              </a:spcBef>
            </a:pPr>
            <a:r>
              <a:rPr lang="en-US" altLang="en-US" b="1" dirty="0">
                <a:latin typeface="Arial" panose="020B0604020202020204" pitchFamily="34" charset="0"/>
              </a:rPr>
              <a:t> </a:t>
            </a:r>
            <a:endParaRPr lang="en-US" altLang="en-US" dirty="0">
              <a:latin typeface="Times New Roman" panose="02020603050405020304" pitchFamily="18" charset="0"/>
            </a:endParaRPr>
          </a:p>
          <a:p>
            <a:pPr>
              <a:spcBef>
                <a:spcPct val="0"/>
              </a:spcBef>
            </a:pPr>
            <a:endParaRPr lang="en-US" altLang="en-US" dirty="0"/>
          </a:p>
        </p:txBody>
      </p:sp>
      <p:sp>
        <p:nvSpPr>
          <p:cNvPr id="15364" name="Header Placeholder 3">
            <a:extLst>
              <a:ext uri="{FF2B5EF4-FFF2-40B4-BE49-F238E27FC236}">
                <a16:creationId xmlns:a16="http://schemas.microsoft.com/office/drawing/2014/main" id="{EAF97094-BED2-3A35-3D3E-65A5756E30BE}"/>
              </a:ext>
            </a:extLst>
          </p:cNvPr>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9pPr>
          </a:lstStyle>
          <a:p>
            <a:pPr algn="r" eaLnBrk="0" fontAlgn="base" hangingPunct="0">
              <a:spcBef>
                <a:spcPct val="0"/>
              </a:spcBef>
              <a:spcAft>
                <a:spcPct val="0"/>
              </a:spcAft>
              <a:buClr>
                <a:srgbClr val="000000"/>
              </a:buClr>
              <a:buSzPct val="100000"/>
              <a:buFont typeface="Times New Roman" panose="02020603050405020304" pitchFamily="18" charset="0"/>
              <a:buNone/>
            </a:pPr>
            <a:r>
              <a:rPr lang="en-US" altLang="en-US" sz="1400" b="1">
                <a:solidFill>
                  <a:srgbClr val="000000"/>
                </a:solidFill>
              </a:rPr>
              <a:t>doc.: IEEE 802 EC-24/0007r2</a:t>
            </a:r>
          </a:p>
        </p:txBody>
      </p:sp>
      <p:sp>
        <p:nvSpPr>
          <p:cNvPr id="15365" name="Date Placeholder 4">
            <a:extLst>
              <a:ext uri="{FF2B5EF4-FFF2-40B4-BE49-F238E27FC236}">
                <a16:creationId xmlns:a16="http://schemas.microsoft.com/office/drawing/2014/main" id="{810C41B1-DE42-2013-AF80-EDBED690AE07}"/>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9pPr>
          </a:lstStyle>
          <a:p>
            <a:pPr algn="l" eaLnBrk="0" fontAlgn="base" hangingPunct="0">
              <a:spcBef>
                <a:spcPct val="0"/>
              </a:spcBef>
              <a:spcAft>
                <a:spcPct val="0"/>
              </a:spcAft>
              <a:buClr>
                <a:srgbClr val="000000"/>
              </a:buClr>
              <a:buSzPct val="100000"/>
              <a:buFont typeface="Times New Roman" panose="02020603050405020304" pitchFamily="18" charset="0"/>
              <a:buNone/>
            </a:pPr>
            <a:r>
              <a:rPr lang="en-US" altLang="en-US" sz="1400" b="1">
                <a:solidFill>
                  <a:srgbClr val="000000"/>
                </a:solidFill>
              </a:rPr>
              <a:t>November 2023</a:t>
            </a:r>
          </a:p>
        </p:txBody>
      </p:sp>
      <p:sp>
        <p:nvSpPr>
          <p:cNvPr id="15366" name="Footer Placeholder 5">
            <a:extLst>
              <a:ext uri="{FF2B5EF4-FFF2-40B4-BE49-F238E27FC236}">
                <a16:creationId xmlns:a16="http://schemas.microsoft.com/office/drawing/2014/main" id="{138DC0AE-518C-8285-84A0-97C2B8FCFFC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492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1pPr>
            <a:lvl2pPr marL="742950" indent="-285750" defTabSz="4492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2pPr>
            <a:lvl3pPr marL="1143000" indent="-228600" defTabSz="4492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3pPr>
            <a:lvl4pPr marL="1600200" indent="-228600" defTabSz="4492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4pPr>
            <a:lvl5pPr marL="2057400" indent="-228600" defTabSz="44926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5pPr>
            <a:lvl6pPr marL="2514600" indent="-228600" defTabSz="449263" fontAlgn="base">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6pPr>
            <a:lvl7pPr marL="2971800" indent="-228600" defTabSz="449263" fontAlgn="base">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7pPr>
            <a:lvl8pPr marL="3429000" indent="-228600" defTabSz="449263" fontAlgn="base">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8pPr>
            <a:lvl9pPr marL="3886200" indent="-228600" defTabSz="449263" fontAlgn="base">
              <a:spcBef>
                <a:spcPct val="0"/>
              </a:spcBef>
              <a:spcAft>
                <a:spcPct val="0"/>
              </a:spcAf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solidFill>
                  <a:schemeClr val="tx1"/>
                </a:solidFill>
                <a:latin typeface="Times New Roman" panose="02020603050405020304" pitchFamily="18" charset="0"/>
                <a:ea typeface="MS Gothic" panose="020B0609070205080204" pitchFamily="49" charset="-128"/>
              </a:defRPr>
            </a:lvl9pPr>
          </a:lstStyle>
          <a:p>
            <a:pPr algn="r" eaLnBrk="0" fontAlgn="base" hangingPunct="0">
              <a:spcBef>
                <a:spcPct val="0"/>
              </a:spcBef>
              <a:spcAft>
                <a:spcPct val="0"/>
              </a:spcAft>
              <a:buClr>
                <a:srgbClr val="000000"/>
              </a:buClr>
              <a:buSzPct val="100000"/>
              <a:buFont typeface="Times New Roman" panose="02020603050405020304" pitchFamily="18" charset="0"/>
              <a:buNone/>
            </a:pPr>
            <a:r>
              <a:rPr lang="en-US" altLang="en-US">
                <a:solidFill>
                  <a:srgbClr val="000000"/>
                </a:solidFill>
              </a:rPr>
              <a:t>Ben Rolfe (BCA); Jon Rosdahl (Qualcomm)</a:t>
            </a:r>
          </a:p>
        </p:txBody>
      </p:sp>
      <p:sp>
        <p:nvSpPr>
          <p:cNvPr id="15367" name="Slide Number Placeholder 6">
            <a:extLst>
              <a:ext uri="{FF2B5EF4-FFF2-40B4-BE49-F238E27FC236}">
                <a16:creationId xmlns:a16="http://schemas.microsoft.com/office/drawing/2014/main" id="{3E44E7D0-13DA-4CB6-6365-C575192156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9pPr>
          </a:lstStyle>
          <a:p>
            <a:pPr eaLnBrk="0" fontAlgn="base" hangingPunct="0">
              <a:spcBef>
                <a:spcPct val="0"/>
              </a:spcBef>
              <a:spcAft>
                <a:spcPct val="0"/>
              </a:spcAft>
              <a:buClr>
                <a:srgbClr val="000000"/>
              </a:buClr>
              <a:buSzPct val="100000"/>
              <a:buFont typeface="Times New Roman" panose="02020603050405020304" pitchFamily="18" charset="0"/>
              <a:buNone/>
            </a:pPr>
            <a:r>
              <a:rPr lang="en-US" altLang="en-US">
                <a:solidFill>
                  <a:srgbClr val="000000"/>
                </a:solidFill>
              </a:rPr>
              <a:t>Page </a:t>
            </a:r>
            <a:fld id="{C8E44569-DD22-4DA1-9883-813B185665AD}" type="slidenum">
              <a:rPr lang="en-US" altLang="en-US">
                <a:solidFill>
                  <a:srgbClr val="000000"/>
                </a:solidFill>
              </a:rPr>
              <a:pPr eaLnBrk="0" fontAlgn="base" hangingPunct="0">
                <a:spcBef>
                  <a:spcPct val="0"/>
                </a:spcBef>
                <a:spcAft>
                  <a:spcPct val="0"/>
                </a:spcAft>
                <a:buClr>
                  <a:srgbClr val="000000"/>
                </a:buClr>
                <a:buSzPct val="100000"/>
                <a:buFont typeface="Times New Roman" panose="02020603050405020304" pitchFamily="18" charset="0"/>
                <a:buNone/>
              </a:pPr>
              <a:t>8</a:t>
            </a:fld>
            <a:endParaRPr lang="en-US" alt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B9154C2-585E-ED71-49D8-AE92E93AD2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CC6865C-F088-A56A-3054-81B66EBEA1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17412" name="Header Placeholder 3">
            <a:extLst>
              <a:ext uri="{FF2B5EF4-FFF2-40B4-BE49-F238E27FC236}">
                <a16:creationId xmlns:a16="http://schemas.microsoft.com/office/drawing/2014/main" id="{99E1144D-B610-DC3A-2486-4D155DE839AE}"/>
              </a:ext>
            </a:extLst>
          </p:cNvPr>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imes New Roman" panose="02020603050405020304" pitchFamily="18" charset="0"/>
                <a:ea typeface="MS Gothic" panose="020B0609070205080204" pitchFamily="49" charset="-128"/>
              </a:defRPr>
            </a:lvl1pPr>
            <a:lvl2pPr marL="742950" indent="-285750">
              <a:defRPr>
                <a:solidFill>
                  <a:schemeClr val="tx1"/>
                </a:solidFill>
                <a:latin typeface="Times New Roman" panose="02020603050405020304" pitchFamily="18" charset="0"/>
                <a:ea typeface="MS Gothic" panose="020B0609070205080204" pitchFamily="49" charset="-128"/>
              </a:defRPr>
            </a:lvl2pPr>
            <a:lvl3pPr marL="1143000" indent="-228600">
              <a:defRPr>
                <a:solidFill>
                  <a:schemeClr val="tx1"/>
                </a:solidFill>
                <a:latin typeface="Times New Roman" panose="02020603050405020304" pitchFamily="18" charset="0"/>
                <a:ea typeface="MS Gothic" panose="020B0609070205080204" pitchFamily="49" charset="-128"/>
              </a:defRPr>
            </a:lvl3pPr>
            <a:lvl4pPr marL="1600200" indent="-228600">
              <a:defRPr>
                <a:solidFill>
                  <a:schemeClr val="tx1"/>
                </a:solidFill>
                <a:latin typeface="Times New Roman" panose="02020603050405020304" pitchFamily="18" charset="0"/>
                <a:ea typeface="MS Gothic" panose="020B0609070205080204" pitchFamily="49" charset="-128"/>
              </a:defRPr>
            </a:lvl4pPr>
            <a:lvl5pPr marL="2057400" indent="-228600">
              <a:defRPr>
                <a:solidFill>
                  <a:schemeClr val="tx1"/>
                </a:solidFill>
                <a:latin typeface="Times New Roman" panose="02020603050405020304" pitchFamily="18" charset="0"/>
                <a:ea typeface="MS Gothic" panose="020B0609070205080204" pitchFamily="49" charset="-128"/>
              </a:defRPr>
            </a:lvl5pPr>
            <a:lvl6pPr marL="25146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6pPr>
            <a:lvl7pPr marL="29718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7pPr>
            <a:lvl8pPr marL="34290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8pPr>
            <a:lvl9pPr marL="38862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9pPr>
          </a:lstStyle>
          <a:p>
            <a:pPr fontAlgn="base">
              <a:spcBef>
                <a:spcPct val="0"/>
              </a:spcBef>
              <a:spcAft>
                <a:spcPct val="0"/>
              </a:spcAft>
            </a:pPr>
            <a:r>
              <a:rPr lang="pt-BR" altLang="en-US">
                <a:latin typeface="Calibri" panose="020F0502020204030204" pitchFamily="34" charset="0"/>
              </a:rPr>
              <a:t>doc.: IEEE 802 EC-24/0007r2</a:t>
            </a:r>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FA438AB3-6664-3022-7E1B-3629140EE6F3}"/>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Times New Roman" panose="02020603050405020304" pitchFamily="18" charset="0"/>
                <a:ea typeface="MS Gothic" panose="020B0609070205080204" pitchFamily="49" charset="-128"/>
              </a:defRPr>
            </a:lvl1pPr>
            <a:lvl2pPr marL="742950" indent="-285750">
              <a:defRPr>
                <a:solidFill>
                  <a:schemeClr val="tx1"/>
                </a:solidFill>
                <a:latin typeface="Times New Roman" panose="02020603050405020304" pitchFamily="18" charset="0"/>
                <a:ea typeface="MS Gothic" panose="020B0609070205080204" pitchFamily="49" charset="-128"/>
              </a:defRPr>
            </a:lvl2pPr>
            <a:lvl3pPr marL="1143000" indent="-228600">
              <a:defRPr>
                <a:solidFill>
                  <a:schemeClr val="tx1"/>
                </a:solidFill>
                <a:latin typeface="Times New Roman" panose="02020603050405020304" pitchFamily="18" charset="0"/>
                <a:ea typeface="MS Gothic" panose="020B0609070205080204" pitchFamily="49" charset="-128"/>
              </a:defRPr>
            </a:lvl3pPr>
            <a:lvl4pPr marL="1600200" indent="-228600">
              <a:defRPr>
                <a:solidFill>
                  <a:schemeClr val="tx1"/>
                </a:solidFill>
                <a:latin typeface="Times New Roman" panose="02020603050405020304" pitchFamily="18" charset="0"/>
                <a:ea typeface="MS Gothic" panose="020B0609070205080204" pitchFamily="49" charset="-128"/>
              </a:defRPr>
            </a:lvl4pPr>
            <a:lvl5pPr marL="2057400" indent="-228600">
              <a:defRPr>
                <a:solidFill>
                  <a:schemeClr val="tx1"/>
                </a:solidFill>
                <a:latin typeface="Times New Roman" panose="02020603050405020304" pitchFamily="18" charset="0"/>
                <a:ea typeface="MS Gothic" panose="020B0609070205080204" pitchFamily="49" charset="-128"/>
              </a:defRPr>
            </a:lvl5pPr>
            <a:lvl6pPr marL="25146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6pPr>
            <a:lvl7pPr marL="29718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7pPr>
            <a:lvl8pPr marL="34290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8pPr>
            <a:lvl9pPr marL="38862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9pPr>
          </a:lstStyle>
          <a:p>
            <a:pPr fontAlgn="base">
              <a:spcBef>
                <a:spcPct val="0"/>
              </a:spcBef>
              <a:spcAft>
                <a:spcPct val="0"/>
              </a:spcAft>
            </a:pPr>
            <a:r>
              <a:rPr lang="en-US" altLang="en-US">
                <a:latin typeface="Calibri" panose="020F0502020204030204" pitchFamily="34" charset="0"/>
              </a:rPr>
              <a:t>December 2023</a:t>
            </a:r>
          </a:p>
        </p:txBody>
      </p:sp>
      <p:sp>
        <p:nvSpPr>
          <p:cNvPr id="17414" name="Footer Placeholder 5">
            <a:extLst>
              <a:ext uri="{FF2B5EF4-FFF2-40B4-BE49-F238E27FC236}">
                <a16:creationId xmlns:a16="http://schemas.microsoft.com/office/drawing/2014/main" id="{307F1676-CF92-38B3-761D-B772D219683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ea typeface="MS Gothic" panose="020B0609070205080204" pitchFamily="49" charset="-128"/>
              </a:defRPr>
            </a:lvl1pPr>
            <a:lvl2pPr marL="742950" indent="-285750">
              <a:defRPr>
                <a:solidFill>
                  <a:schemeClr val="tx1"/>
                </a:solidFill>
                <a:latin typeface="Times New Roman" panose="02020603050405020304" pitchFamily="18" charset="0"/>
                <a:ea typeface="MS Gothic" panose="020B0609070205080204" pitchFamily="49" charset="-128"/>
              </a:defRPr>
            </a:lvl2pPr>
            <a:lvl3pPr marL="1143000" indent="-228600">
              <a:defRPr>
                <a:solidFill>
                  <a:schemeClr val="tx1"/>
                </a:solidFill>
                <a:latin typeface="Times New Roman" panose="02020603050405020304" pitchFamily="18" charset="0"/>
                <a:ea typeface="MS Gothic" panose="020B0609070205080204" pitchFamily="49" charset="-128"/>
              </a:defRPr>
            </a:lvl3pPr>
            <a:lvl4pPr marL="1600200" indent="-228600">
              <a:defRPr>
                <a:solidFill>
                  <a:schemeClr val="tx1"/>
                </a:solidFill>
                <a:latin typeface="Times New Roman" panose="02020603050405020304" pitchFamily="18" charset="0"/>
                <a:ea typeface="MS Gothic" panose="020B0609070205080204" pitchFamily="49" charset="-128"/>
              </a:defRPr>
            </a:lvl4pPr>
            <a:lvl5pPr marL="2057400" indent="-228600">
              <a:defRPr>
                <a:solidFill>
                  <a:schemeClr val="tx1"/>
                </a:solidFill>
                <a:latin typeface="Times New Roman" panose="02020603050405020304" pitchFamily="18" charset="0"/>
                <a:ea typeface="MS Gothic" panose="020B0609070205080204" pitchFamily="49" charset="-128"/>
              </a:defRPr>
            </a:lvl5pPr>
            <a:lvl6pPr marL="25146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6pPr>
            <a:lvl7pPr marL="29718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7pPr>
            <a:lvl8pPr marL="34290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8pPr>
            <a:lvl9pPr marL="38862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9pPr>
          </a:lstStyle>
          <a:p>
            <a:pPr fontAlgn="base">
              <a:spcBef>
                <a:spcPct val="0"/>
              </a:spcBef>
              <a:spcAft>
                <a:spcPct val="0"/>
              </a:spcAft>
            </a:pPr>
            <a:r>
              <a:rPr lang="en-US" altLang="en-US">
                <a:latin typeface="Calibri" panose="020F0502020204030204" pitchFamily="34" charset="0"/>
              </a:rPr>
              <a:t>Jon Rosdahl, Qualcomm</a:t>
            </a:r>
          </a:p>
        </p:txBody>
      </p:sp>
      <p:sp>
        <p:nvSpPr>
          <p:cNvPr id="17415" name="Slide Number Placeholder 6">
            <a:extLst>
              <a:ext uri="{FF2B5EF4-FFF2-40B4-BE49-F238E27FC236}">
                <a16:creationId xmlns:a16="http://schemas.microsoft.com/office/drawing/2014/main" id="{3CC5C7F9-1493-96A8-0A33-A7622B60CF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ea typeface="MS Gothic" panose="020B0609070205080204" pitchFamily="49" charset="-128"/>
              </a:defRPr>
            </a:lvl1pPr>
            <a:lvl2pPr marL="742950" indent="-285750">
              <a:defRPr>
                <a:solidFill>
                  <a:schemeClr val="tx1"/>
                </a:solidFill>
                <a:latin typeface="Times New Roman" panose="02020603050405020304" pitchFamily="18" charset="0"/>
                <a:ea typeface="MS Gothic" panose="020B0609070205080204" pitchFamily="49" charset="-128"/>
              </a:defRPr>
            </a:lvl2pPr>
            <a:lvl3pPr marL="1143000" indent="-228600">
              <a:defRPr>
                <a:solidFill>
                  <a:schemeClr val="tx1"/>
                </a:solidFill>
                <a:latin typeface="Times New Roman" panose="02020603050405020304" pitchFamily="18" charset="0"/>
                <a:ea typeface="MS Gothic" panose="020B0609070205080204" pitchFamily="49" charset="-128"/>
              </a:defRPr>
            </a:lvl3pPr>
            <a:lvl4pPr marL="1600200" indent="-228600">
              <a:defRPr>
                <a:solidFill>
                  <a:schemeClr val="tx1"/>
                </a:solidFill>
                <a:latin typeface="Times New Roman" panose="02020603050405020304" pitchFamily="18" charset="0"/>
                <a:ea typeface="MS Gothic" panose="020B0609070205080204" pitchFamily="49" charset="-128"/>
              </a:defRPr>
            </a:lvl4pPr>
            <a:lvl5pPr marL="2057400" indent="-228600">
              <a:defRPr>
                <a:solidFill>
                  <a:schemeClr val="tx1"/>
                </a:solidFill>
                <a:latin typeface="Times New Roman" panose="02020603050405020304" pitchFamily="18" charset="0"/>
                <a:ea typeface="MS Gothic" panose="020B0609070205080204" pitchFamily="49" charset="-128"/>
              </a:defRPr>
            </a:lvl5pPr>
            <a:lvl6pPr marL="25146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6pPr>
            <a:lvl7pPr marL="29718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7pPr>
            <a:lvl8pPr marL="34290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8pPr>
            <a:lvl9pPr marL="38862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9pPr>
          </a:lstStyle>
          <a:p>
            <a:pPr fontAlgn="base">
              <a:spcBef>
                <a:spcPct val="0"/>
              </a:spcBef>
              <a:spcAft>
                <a:spcPct val="0"/>
              </a:spcAft>
            </a:pPr>
            <a:r>
              <a:rPr lang="en-US" altLang="en-US">
                <a:latin typeface="Calibri" panose="020F0502020204030204" pitchFamily="34" charset="0"/>
              </a:rPr>
              <a:t>Page </a:t>
            </a:r>
            <a:fld id="{168BF071-1FE6-41CE-B879-9A39A97364F9}" type="slidenum">
              <a:rPr lang="en-US" altLang="en-US">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EC-24/0007r2</a:t>
            </a:r>
          </a:p>
        </p:txBody>
      </p:sp>
      <p:sp>
        <p:nvSpPr>
          <p:cNvPr id="5" name="Date Placeholder 4"/>
          <p:cNvSpPr>
            <a:spLocks noGrp="1"/>
          </p:cNvSpPr>
          <p:nvPr>
            <p:ph type="dt"/>
          </p:nvPr>
        </p:nvSpPr>
        <p:spPr/>
        <p:txBody>
          <a:bodyPr/>
          <a:lstStyle/>
          <a:p>
            <a:r>
              <a:rPr lang="en-US"/>
              <a:t>February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39218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2024</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2024</a:t>
            </a:r>
            <a:endParaRPr lang="en-GB"/>
          </a:p>
        </p:txBody>
      </p:sp>
      <p:sp>
        <p:nvSpPr>
          <p:cNvPr id="8" name="Footer Placeholder 7"/>
          <p:cNvSpPr>
            <a:spLocks noGrp="1"/>
          </p:cNvSpPr>
          <p:nvPr>
            <p:ph type="ftr" idx="11"/>
          </p:nvPr>
        </p:nvSpPr>
        <p:spPr>
          <a:xfrm>
            <a:off x="7543800" y="6555519"/>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2024</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2024</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6737774" y="6555519"/>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53102" y="6555519"/>
            <a:ext cx="683682" cy="25524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40257" y="6461735"/>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EC-24/0007r2</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February 2024</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2024</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2024-02-14</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83B09-FD36-4A9E-1281-9EDBD7512CD9}"/>
              </a:ext>
            </a:extLst>
          </p:cNvPr>
          <p:cNvSpPr>
            <a:spLocks noGrp="1"/>
          </p:cNvSpPr>
          <p:nvPr>
            <p:ph type="title"/>
          </p:nvPr>
        </p:nvSpPr>
        <p:spPr>
          <a:xfrm>
            <a:off x="914401" y="685802"/>
            <a:ext cx="10361084" cy="554394"/>
          </a:xfrm>
        </p:spPr>
        <p:txBody>
          <a:bodyPr/>
          <a:lstStyle/>
          <a:p>
            <a:r>
              <a:rPr lang="en-US" dirty="0"/>
              <a:t>Future Interim Meeting Fees – 2023/2024</a:t>
            </a:r>
          </a:p>
        </p:txBody>
      </p:sp>
      <p:sp>
        <p:nvSpPr>
          <p:cNvPr id="4" name="Slide Number Placeholder 3">
            <a:extLst>
              <a:ext uri="{FF2B5EF4-FFF2-40B4-BE49-F238E27FC236}">
                <a16:creationId xmlns:a16="http://schemas.microsoft.com/office/drawing/2014/main" id="{86D4980F-9FA9-5DC6-5D07-3001DC49635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439926A-21AF-4B7B-7FF8-1FB7BFF35AE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323F0DE-0432-2ED2-FD49-ED3AC92AC5BC}"/>
              </a:ext>
            </a:extLst>
          </p:cNvPr>
          <p:cNvSpPr>
            <a:spLocks noGrp="1"/>
          </p:cNvSpPr>
          <p:nvPr>
            <p:ph type="dt" idx="15"/>
          </p:nvPr>
        </p:nvSpPr>
        <p:spPr/>
        <p:txBody>
          <a:bodyPr/>
          <a:lstStyle/>
          <a:p>
            <a:r>
              <a:rPr lang="en-US"/>
              <a:t>February 2024</a:t>
            </a:r>
            <a:endParaRPr lang="en-GB" dirty="0"/>
          </a:p>
        </p:txBody>
      </p:sp>
      <p:sp>
        <p:nvSpPr>
          <p:cNvPr id="7" name="Content Placeholder 2">
            <a:extLst>
              <a:ext uri="{FF2B5EF4-FFF2-40B4-BE49-F238E27FC236}">
                <a16:creationId xmlns:a16="http://schemas.microsoft.com/office/drawing/2014/main" id="{355C28BA-1AA8-BB42-2ACA-F4CE7DBE5711}"/>
              </a:ext>
            </a:extLst>
          </p:cNvPr>
          <p:cNvSpPr>
            <a:spLocks noGrp="1"/>
          </p:cNvSpPr>
          <p:nvPr>
            <p:ph idx="1"/>
          </p:nvPr>
        </p:nvSpPr>
        <p:spPr>
          <a:xfrm>
            <a:off x="929217" y="1383687"/>
            <a:ext cx="10460567" cy="4948235"/>
          </a:xfrm>
        </p:spPr>
        <p:txBody>
          <a:bodyPr/>
          <a:lstStyle/>
          <a:p>
            <a:r>
              <a:rPr lang="en-US" sz="2000" dirty="0"/>
              <a:t>IEEE 802 Wireless Interim Session meeting fees are set by </a:t>
            </a:r>
          </a:p>
          <a:p>
            <a:pPr lvl="1"/>
            <a:r>
              <a:rPr lang="en-US" dirty="0"/>
              <a:t>the IEEE 802W Exec Committee of the Joint Treasury </a:t>
            </a:r>
          </a:p>
          <a:p>
            <a:pPr lvl="1">
              <a:buFont typeface="Wingdings" panose="05000000000000000000" pitchFamily="2" charset="2"/>
              <a:buChar char="Ø"/>
            </a:pPr>
            <a:r>
              <a:rPr lang="en-US" b="0" dirty="0"/>
              <a:t>Meeting fees are expected to balance actual costs to zero over 2-3 years.</a:t>
            </a:r>
          </a:p>
          <a:p>
            <a:pPr marL="2286000" lvl="5" indent="0"/>
            <a:endParaRPr lang="en-US" sz="2000" b="0" dirty="0"/>
          </a:p>
          <a:p>
            <a:pPr marL="57150" indent="0"/>
            <a:r>
              <a:rPr lang="en-US" sz="2000" b="1" dirty="0"/>
              <a:t>Meeting Fees set for 2024 802W Interims </a:t>
            </a:r>
            <a:r>
              <a:rPr lang="en-US" sz="2000" dirty="0"/>
              <a:t>– </a:t>
            </a:r>
          </a:p>
          <a:p>
            <a:pPr marL="1257300" lvl="2" indent="-342900">
              <a:buFont typeface="Arial" panose="020B0604020202020204" pitchFamily="34" charset="0"/>
              <a:buChar char="•"/>
            </a:pPr>
            <a:r>
              <a:rPr lang="en-US" sz="2000" dirty="0"/>
              <a:t>$600/$800/$1,000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 (In Hotel Stay Discount $300)</a:t>
            </a:r>
          </a:p>
          <a:p>
            <a:pPr lvl="1"/>
            <a:r>
              <a:rPr lang="en-US" dirty="0"/>
              <a:t>-- Meeting fees increase to cover mixed mode expenses and Lunches</a:t>
            </a:r>
          </a:p>
          <a:p>
            <a:pPr lvl="1"/>
            <a:endParaRPr lang="en-US" dirty="0"/>
          </a:p>
        </p:txBody>
      </p:sp>
    </p:spTree>
    <p:extLst>
      <p:ext uri="{BB962C8B-B14F-4D97-AF65-F5344CB8AC3E}">
        <p14:creationId xmlns:p14="http://schemas.microsoft.com/office/powerpoint/2010/main" val="49437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103C8442-ED3C-9923-87AC-BD61AB6BDD76}"/>
              </a:ext>
            </a:extLst>
          </p:cNvPr>
          <p:cNvSpPr>
            <a:spLocks noGrp="1"/>
          </p:cNvSpPr>
          <p:nvPr>
            <p:ph type="dt" idx="10"/>
          </p:nvPr>
        </p:nvSpPr>
        <p:spPr/>
        <p:txBody>
          <a:bodyPr/>
          <a:lstStyle/>
          <a:p>
            <a:r>
              <a:rPr lang="en-US"/>
              <a:t>February 2024</a:t>
            </a:r>
            <a:endParaRPr lang="en-GB" dirty="0"/>
          </a:p>
        </p:txBody>
      </p:sp>
      <p:sp>
        <p:nvSpPr>
          <p:cNvPr id="4" name="object 4"/>
          <p:cNvSpPr txBox="1">
            <a:spLocks noGrp="1"/>
          </p:cNvSpPr>
          <p:nvPr>
            <p:ph type="ftr" idx="11"/>
          </p:nvPr>
        </p:nvSpPr>
        <p:spPr>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5" name="Picture 4">
            <a:extLst>
              <a:ext uri="{FF2B5EF4-FFF2-40B4-BE49-F238E27FC236}">
                <a16:creationId xmlns:a16="http://schemas.microsoft.com/office/drawing/2014/main" id="{FD42350D-C24B-CA46-6C35-2376BB433AAB}"/>
              </a:ext>
            </a:extLst>
          </p:cNvPr>
          <p:cNvPicPr>
            <a:picLocks noChangeAspect="1"/>
          </p:cNvPicPr>
          <p:nvPr/>
        </p:nvPicPr>
        <p:blipFill>
          <a:blip r:embed="rId2"/>
          <a:stretch>
            <a:fillRect/>
          </a:stretch>
        </p:blipFill>
        <p:spPr>
          <a:xfrm>
            <a:off x="940256" y="685800"/>
            <a:ext cx="10337344" cy="560494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2023 Historical Attendance</a:t>
            </a:r>
          </a:p>
        </p:txBody>
      </p:sp>
      <p:sp>
        <p:nvSpPr>
          <p:cNvPr id="8199" name="Rectangle 3"/>
          <p:cNvSpPr>
            <a:spLocks noGrp="1" noChangeArrowheads="1"/>
          </p:cNvSpPr>
          <p:nvPr>
            <p:ph sz="half" idx="1"/>
          </p:nvPr>
        </p:nvSpPr>
        <p:spPr>
          <a:xfrm>
            <a:off x="914401" y="1411175"/>
            <a:ext cx="5181600" cy="4754092"/>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t> NR – Virtual [</a:t>
            </a:r>
            <a:r>
              <a:rPr lang="en-US" sz="1600" strike="sngStrike" dirty="0"/>
              <a:t>Panama</a:t>
            </a:r>
            <a:r>
              <a:rPr lang="en-US" sz="1600" dirty="0"/>
              <a:t>] </a:t>
            </a:r>
            <a:r>
              <a:rPr lang="en-US" sz="1600" dirty="0">
                <a:solidFill>
                  <a:schemeClr val="tx1"/>
                </a:solidFill>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1800" dirty="0"/>
              <a:t>2023</a:t>
            </a:r>
          </a:p>
          <a:p>
            <a:pPr marL="400050" lvl="1" indent="-144066" defTabSz="685800">
              <a:lnSpc>
                <a:spcPct val="90000"/>
              </a:lnSpc>
              <a:tabLst>
                <a:tab pos="5529263" algn="r"/>
              </a:tabLst>
            </a:pPr>
            <a:r>
              <a:rPr lang="en-US" sz="1600" dirty="0"/>
              <a:t>605 (272/331) – Mixed Baltimore ($22,142; $110,497)</a:t>
            </a:r>
          </a:p>
          <a:p>
            <a:pPr marL="400050" lvl="1" indent="-144066" defTabSz="685800">
              <a:lnSpc>
                <a:spcPct val="90000"/>
              </a:lnSpc>
              <a:tabLst>
                <a:tab pos="5529263" algn="r"/>
              </a:tabLst>
            </a:pPr>
            <a:r>
              <a:rPr lang="en-US" sz="1600" dirty="0"/>
              <a:t>528 (248/280) – Mixed Orlando (</a:t>
            </a:r>
            <a:r>
              <a:rPr lang="en-US" sz="1600" dirty="0">
                <a:solidFill>
                  <a:srgbClr val="C00000"/>
                </a:solidFill>
              </a:rPr>
              <a:t>-$38,744.</a:t>
            </a:r>
            <a:r>
              <a:rPr lang="en-US" sz="1600" dirty="0"/>
              <a:t>; </a:t>
            </a:r>
            <a:r>
              <a:rPr lang="en-US" sz="1600" dirty="0">
                <a:solidFill>
                  <a:srgbClr val="C00000"/>
                </a:solidFill>
              </a:rPr>
              <a:t>-$24,566</a:t>
            </a:r>
            <a:r>
              <a:rPr lang="en-US" sz="1600" dirty="0"/>
              <a:t>)</a:t>
            </a:r>
          </a:p>
          <a:p>
            <a:pPr marL="400050" lvl="1" indent="-144066" defTabSz="685800">
              <a:lnSpc>
                <a:spcPct val="90000"/>
              </a:lnSpc>
              <a:tabLst>
                <a:tab pos="5529263" algn="r"/>
              </a:tabLst>
            </a:pPr>
            <a:r>
              <a:rPr lang="en-US" sz="1600" dirty="0"/>
              <a:t>536 (233/303) – Mixed Buckhead ($12,879; $34,069.87)</a:t>
            </a:r>
            <a:endParaRPr lang="en-US" sz="1600" dirty="0">
              <a:solidFill>
                <a:srgbClr val="FF0000"/>
              </a:solidFill>
            </a:endParaRPr>
          </a:p>
        </p:txBody>
      </p:sp>
      <p:sp>
        <p:nvSpPr>
          <p:cNvPr id="8200" name="Rectangle 4"/>
          <p:cNvSpPr>
            <a:spLocks noGrp="1" noChangeArrowheads="1"/>
          </p:cNvSpPr>
          <p:nvPr>
            <p:ph sz="half" idx="2"/>
          </p:nvPr>
        </p:nvSpPr>
        <p:spPr>
          <a:xfrm>
            <a:off x="5943600" y="1449141"/>
            <a:ext cx="5715000" cy="4716126"/>
          </a:xfrm>
        </p:spPr>
        <p:txBody>
          <a:bodyPr vert="horz" wrap="square" lIns="69056" tIns="34529" rIns="69056" bIns="34529" numCol="1" anchor="t" anchorCtr="0" compatLnSpc="1">
            <a:prstTxWarp prst="textNoShape">
              <a:avLst/>
            </a:prstTxWarp>
          </a:bodyPr>
          <a:lstStyle/>
          <a:p>
            <a:pPr marL="0" indent="-144065" defTabSz="685800">
              <a:lnSpc>
                <a:spcPct val="90000"/>
              </a:lnSpc>
              <a:tabLst>
                <a:tab pos="5529263" algn="r"/>
              </a:tabLst>
            </a:pPr>
            <a:r>
              <a:rPr lang="en-US" sz="2400" b="1" dirty="0"/>
              <a:t>  </a:t>
            </a:r>
            <a:r>
              <a:rPr lang="en-US" sz="2000" b="1" dirty="0"/>
              <a:t>2024</a:t>
            </a:r>
          </a:p>
          <a:p>
            <a:pPr marL="386954" lvl="1" indent="-130969" defTabSz="685800">
              <a:lnSpc>
                <a:spcPct val="90000"/>
              </a:lnSpc>
              <a:tabLst>
                <a:tab pos="5529263" algn="r"/>
              </a:tabLst>
            </a:pPr>
            <a:r>
              <a:rPr lang="en-US" sz="1800" dirty="0"/>
              <a:t>568 (230/338) – Mixed Panama ($15,740.33, $</a:t>
            </a:r>
            <a:r>
              <a:rPr lang="en-US" altLang="en-US" sz="1800" dirty="0"/>
              <a:t>25,004.13</a:t>
            </a:r>
            <a:r>
              <a:rPr lang="en-AU" sz="1800" b="0" dirty="0">
                <a:solidFill>
                  <a:schemeClr val="tx1"/>
                </a:solidFill>
              </a:rPr>
              <a:t>)</a:t>
            </a:r>
          </a:p>
          <a:p>
            <a:pPr marL="386954" lvl="1" indent="-130969" defTabSz="685800">
              <a:lnSpc>
                <a:spcPct val="90000"/>
              </a:lnSpc>
              <a:tabLst>
                <a:tab pos="5529263" algn="r"/>
              </a:tabLst>
            </a:pPr>
            <a:endParaRPr lang="en-US" sz="1600" dirty="0"/>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February 2024</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13</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February 2024</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14</a:t>
            </a:fld>
            <a:endParaRPr lang="en-GB"/>
          </a:p>
        </p:txBody>
      </p:sp>
    </p:spTree>
    <p:extLst>
      <p:ext uri="{BB962C8B-B14F-4D97-AF65-F5344CB8AC3E}">
        <p14:creationId xmlns:p14="http://schemas.microsoft.com/office/powerpoint/2010/main" val="2468453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a:t>Income/ Expense Report </a:t>
            </a:r>
            <a:br>
              <a:rPr lang="en-US" sz="2000"/>
            </a:br>
            <a:r>
              <a:rPr lang="en-US" sz="2000"/>
              <a:t>Jan 1, 2022, </a:t>
            </a:r>
            <a:br>
              <a:rPr lang="en-US" sz="2000"/>
            </a:br>
            <a:r>
              <a:rPr lang="en-US" sz="2000"/>
              <a:t>to </a:t>
            </a:r>
            <a:br>
              <a:rPr lang="en-US" sz="2000"/>
            </a:br>
            <a:r>
              <a:rPr lang="en-US" sz="2000"/>
              <a:t>Dec 31, 2022</a:t>
            </a:r>
            <a:endParaRPr lang="en-US" sz="2000"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15</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854713" y="646901"/>
            <a:ext cx="10361084" cy="609599"/>
          </a:xfrm>
        </p:spPr>
        <p:txBody>
          <a:bodyPr wrap="square" anchor="ctr">
            <a:normAutofit/>
          </a:bodyPr>
          <a:lstStyle/>
          <a:p>
            <a:r>
              <a:rPr lang="en-US" dirty="0"/>
              <a:t>2023 Income/Expense Report</a:t>
            </a:r>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a:xfrm>
            <a:off x="5793318" y="6475414"/>
            <a:ext cx="704849"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4"/>
          </p:nvPr>
        </p:nvSpPr>
        <p:spPr>
          <a:xfrm>
            <a:off x="7391400" y="6566694"/>
            <a:ext cx="4246027"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5"/>
          </p:nvPr>
        </p:nvSpPr>
        <p:spPr>
          <a:xfrm>
            <a:off x="934657" y="297658"/>
            <a:ext cx="2499764"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2" name="Object 1">
            <a:extLst>
              <a:ext uri="{FF2B5EF4-FFF2-40B4-BE49-F238E27FC236}">
                <a16:creationId xmlns:a16="http://schemas.microsoft.com/office/drawing/2014/main" id="{4EC11A89-FFF2-8376-2CD4-B0162B8206BC}"/>
              </a:ext>
            </a:extLst>
          </p:cNvPr>
          <p:cNvGraphicFramePr>
            <a:graphicFrameLocks noChangeAspect="1"/>
          </p:cNvGraphicFramePr>
          <p:nvPr/>
        </p:nvGraphicFramePr>
        <p:xfrm>
          <a:off x="440850" y="1447800"/>
          <a:ext cx="11097236" cy="4572000"/>
        </p:xfrm>
        <a:graphic>
          <a:graphicData uri="http://schemas.openxmlformats.org/presentationml/2006/ole">
            <mc:AlternateContent xmlns:mc="http://schemas.openxmlformats.org/markup-compatibility/2006">
              <mc:Choice xmlns:v="urn:schemas-microsoft-com:vml" Requires="v">
                <p:oleObj name="Worksheet" r:id="rId3" imgW="14306843" imgH="5010044" progId="Excel.Sheet.12">
                  <p:embed/>
                </p:oleObj>
              </mc:Choice>
              <mc:Fallback>
                <p:oleObj name="Worksheet" r:id="rId3" imgW="14306843" imgH="5010044" progId="Excel.Sheet.12">
                  <p:embed/>
                  <p:pic>
                    <p:nvPicPr>
                      <p:cNvPr id="2" name="Object 1">
                        <a:extLst>
                          <a:ext uri="{FF2B5EF4-FFF2-40B4-BE49-F238E27FC236}">
                            <a16:creationId xmlns:a16="http://schemas.microsoft.com/office/drawing/2014/main" id="{4EC11A89-FFF2-8376-2CD4-B0162B8206BC}"/>
                          </a:ext>
                        </a:extLst>
                      </p:cNvPr>
                      <p:cNvPicPr/>
                      <p:nvPr/>
                    </p:nvPicPr>
                    <p:blipFill>
                      <a:blip r:embed="rId4"/>
                      <a:stretch>
                        <a:fillRect/>
                      </a:stretch>
                    </p:blipFill>
                    <p:spPr>
                      <a:xfrm>
                        <a:off x="440850" y="1447800"/>
                        <a:ext cx="11097236" cy="4572000"/>
                      </a:xfrm>
                      <a:prstGeom prst="rect">
                        <a:avLst/>
                      </a:prstGeom>
                    </p:spPr>
                  </p:pic>
                </p:oleObj>
              </mc:Fallback>
            </mc:AlternateContent>
          </a:graphicData>
        </a:graphic>
      </p:graphicFrame>
    </p:spTree>
    <p:extLst>
      <p:ext uri="{BB962C8B-B14F-4D97-AF65-F5344CB8AC3E}">
        <p14:creationId xmlns:p14="http://schemas.microsoft.com/office/powerpoint/2010/main" val="651676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February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18</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February 2024</a:t>
            </a:r>
            <a:endParaRPr lang="en-GB"/>
          </a:p>
        </p:txBody>
      </p:sp>
    </p:spTree>
    <p:extLst>
      <p:ext uri="{BB962C8B-B14F-4D97-AF65-F5344CB8AC3E}">
        <p14:creationId xmlns:p14="http://schemas.microsoft.com/office/powerpoint/2010/main" val="126667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February 2024</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pPr lvl="1"/>
            <a:r>
              <a:rPr lang="en-GB" sz="1800" dirty="0"/>
              <a:t>R0: Presented to January 15th 802WCSC Opening Plenary mtg in Panama</a:t>
            </a:r>
          </a:p>
          <a:p>
            <a:pPr lvl="1"/>
            <a:r>
              <a:rPr lang="en-GB" sz="1800" dirty="0"/>
              <a:t>R1: Prepared for the February 14</a:t>
            </a:r>
            <a:r>
              <a:rPr lang="en-GB" sz="1800" baseline="30000" dirty="0"/>
              <a:t>th</a:t>
            </a:r>
            <a:r>
              <a:rPr lang="en-GB" sz="1800" dirty="0"/>
              <a:t> 802WCSC Telecon</a:t>
            </a:r>
          </a:p>
          <a:p>
            <a:pPr lvl="1"/>
            <a:r>
              <a:rPr lang="en-GB" sz="1800" dirty="0"/>
              <a:t>R2: Presented to the February 14</a:t>
            </a:r>
            <a:r>
              <a:rPr lang="en-GB" sz="1800" baseline="30000" dirty="0"/>
              <a:t>th</a:t>
            </a:r>
            <a:r>
              <a:rPr lang="en-GB" sz="1800" dirty="0"/>
              <a:t> 802WCSC Telecon (Updated Panama and Warsaw Budget).</a:t>
            </a:r>
          </a:p>
          <a:p>
            <a:pPr lvl="1"/>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February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February 2024</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February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22</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February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February 2024</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088024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February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29</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934657" y="738796"/>
            <a:ext cx="10392769" cy="1065213"/>
          </a:xfrm>
        </p:spPr>
        <p:txBody>
          <a:bodyPr/>
          <a:lstStyle/>
          <a:p>
            <a:r>
              <a:rPr lang="en-US" sz="2800" dirty="0"/>
              <a:t>802.11/.15 Joint Account Balance Overview February 9, 2024</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February 2024</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14114" y="3514306"/>
            <a:ext cx="8991600" cy="400110"/>
          </a:xfrm>
          <a:prstGeom prst="rect">
            <a:avLst/>
          </a:prstGeom>
          <a:noFill/>
        </p:spPr>
        <p:txBody>
          <a:bodyPr wrap="square" rtlCol="0">
            <a:spAutoFit/>
          </a:bodyPr>
          <a:lstStyle/>
          <a:p>
            <a:r>
              <a:rPr lang="en-US" sz="2000" dirty="0">
                <a:solidFill>
                  <a:schemeClr val="tx1"/>
                </a:solidFill>
              </a:rPr>
              <a:t>2024 Jan - Registration collected by </a:t>
            </a:r>
            <a:r>
              <a:rPr lang="en-US" sz="2000" dirty="0" err="1">
                <a:solidFill>
                  <a:schemeClr val="tx1"/>
                </a:solidFill>
              </a:rPr>
              <a:t>EventsAir</a:t>
            </a:r>
            <a:r>
              <a:rPr lang="en-US" sz="2000" dirty="0">
                <a:solidFill>
                  <a:schemeClr val="tx1"/>
                </a:solidFill>
              </a:rPr>
              <a:t> registration system – pending deposit</a:t>
            </a:r>
          </a:p>
        </p:txBody>
      </p:sp>
      <p:pic>
        <p:nvPicPr>
          <p:cNvPr id="8" name="Picture 7">
            <a:extLst>
              <a:ext uri="{FF2B5EF4-FFF2-40B4-BE49-F238E27FC236}">
                <a16:creationId xmlns:a16="http://schemas.microsoft.com/office/drawing/2014/main" id="{A0D8EC23-3DBA-74E3-3343-2A1FDAC8B985}"/>
              </a:ext>
            </a:extLst>
          </p:cNvPr>
          <p:cNvPicPr>
            <a:picLocks noChangeAspect="1"/>
          </p:cNvPicPr>
          <p:nvPr/>
        </p:nvPicPr>
        <p:blipFill>
          <a:blip r:embed="rId3"/>
          <a:stretch>
            <a:fillRect/>
          </a:stretch>
        </p:blipFill>
        <p:spPr>
          <a:xfrm>
            <a:off x="2538051" y="1790467"/>
            <a:ext cx="6943725" cy="981075"/>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0" y="2721837"/>
            <a:ext cx="3410895" cy="1414326"/>
          </a:xfrm>
        </p:spPr>
        <p:txBody>
          <a:bodyPr wrap="square" anchor="ctr">
            <a:noAutofit/>
          </a:bodyPr>
          <a:lstStyle/>
          <a:p>
            <a:r>
              <a:rPr lang="en-US" sz="2000" dirty="0"/>
              <a:t>Income/ Expense Report </a:t>
            </a:r>
            <a:br>
              <a:rPr lang="en-US" sz="2000" dirty="0"/>
            </a:br>
            <a:r>
              <a:rPr lang="en-US" sz="2000" dirty="0"/>
              <a:t>January 1, 2024, </a:t>
            </a:r>
            <a:br>
              <a:rPr lang="en-US" sz="2000" dirty="0"/>
            </a:br>
            <a:r>
              <a:rPr lang="en-US" sz="2000" dirty="0"/>
              <a:t>to </a:t>
            </a:r>
            <a:br>
              <a:rPr lang="en-US" sz="2000" dirty="0"/>
            </a:br>
            <a:r>
              <a:rPr lang="en-US" sz="2000" dirty="0"/>
              <a:t>February 9, 2024</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p:txBody>
          <a:bodyPr wrap="square" anchor="b">
            <a:normAutofit/>
          </a:bodyPr>
          <a:lstStyle/>
          <a:p>
            <a:pPr>
              <a:lnSpc>
                <a:spcPct val="90000"/>
              </a:lnSpc>
              <a:spcAft>
                <a:spcPts val="600"/>
              </a:spcAft>
            </a:pPr>
            <a:r>
              <a:rPr lang="en-US"/>
              <a:t>February 2024</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p:txBody>
          <a:bodyPr wrap="square" anchor="t">
            <a:normAutofit/>
          </a:bodyPr>
          <a:lstStyle/>
          <a:p>
            <a:pPr>
              <a:lnSpc>
                <a:spcPct val="90000"/>
              </a:lnSpc>
              <a:spcAft>
                <a:spcPts val="600"/>
              </a:spcAft>
            </a:pPr>
            <a:r>
              <a:rPr lang="en-GB" dirty="0"/>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wrap="square" anchor="t">
            <a:normAutofit/>
          </a:bodyPr>
          <a:lstStyle/>
          <a:p>
            <a:pPr>
              <a:spcAft>
                <a:spcPts val="600"/>
              </a:spcAft>
            </a:pPr>
            <a:r>
              <a:rPr lang="en-GB" dirty="0"/>
              <a:t>Slide </a:t>
            </a:r>
            <a:fld id="{440F5867-744E-4AA6-B0ED-4C44D2DFBB7B}" type="slidenum">
              <a:rPr lang="en-GB" smtClean="0"/>
              <a:pPr>
                <a:spcAft>
                  <a:spcPts val="600"/>
                </a:spcAft>
              </a:pPr>
              <a:t>4</a:t>
            </a:fld>
            <a:endParaRPr lang="en-GB" dirty="0"/>
          </a:p>
        </p:txBody>
      </p:sp>
      <p:pic>
        <p:nvPicPr>
          <p:cNvPr id="8" name="Picture 7">
            <a:extLst>
              <a:ext uri="{FF2B5EF4-FFF2-40B4-BE49-F238E27FC236}">
                <a16:creationId xmlns:a16="http://schemas.microsoft.com/office/drawing/2014/main" id="{5C6EB15D-D694-0613-5F9C-653E2D3A1362}"/>
              </a:ext>
            </a:extLst>
          </p:cNvPr>
          <p:cNvPicPr>
            <a:picLocks noChangeAspect="1"/>
          </p:cNvPicPr>
          <p:nvPr/>
        </p:nvPicPr>
        <p:blipFill>
          <a:blip r:embed="rId3"/>
          <a:stretch>
            <a:fillRect/>
          </a:stretch>
        </p:blipFill>
        <p:spPr>
          <a:xfrm>
            <a:off x="4203667" y="1478096"/>
            <a:ext cx="6227885" cy="3901807"/>
          </a:xfrm>
          <a:prstGeom prst="rect">
            <a:avLst/>
          </a:prstGeom>
        </p:spPr>
      </p:pic>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02658D-89B3-3111-2B48-43378C0E9C71}"/>
              </a:ext>
            </a:extLst>
          </p:cNvPr>
          <p:cNvSpPr>
            <a:spLocks noGrp="1"/>
          </p:cNvSpPr>
          <p:nvPr>
            <p:ph type="title"/>
          </p:nvPr>
        </p:nvSpPr>
        <p:spPr>
          <a:xfrm>
            <a:off x="914401" y="685801"/>
            <a:ext cx="10361084" cy="685799"/>
          </a:xfrm>
        </p:spPr>
        <p:txBody>
          <a:bodyPr/>
          <a:lstStyle/>
          <a:p>
            <a:r>
              <a:rPr lang="en-US" dirty="0"/>
              <a:t>2024 Income/Expense Report</a:t>
            </a:r>
          </a:p>
        </p:txBody>
      </p:sp>
      <p:sp>
        <p:nvSpPr>
          <p:cNvPr id="6" name="Date Placeholder 5">
            <a:extLst>
              <a:ext uri="{FF2B5EF4-FFF2-40B4-BE49-F238E27FC236}">
                <a16:creationId xmlns:a16="http://schemas.microsoft.com/office/drawing/2014/main" id="{CDC72256-AF9E-ED6E-2C43-57AF122E6C28}"/>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9C7E16BB-4D2A-F970-B33D-80DD27B0EFC3}"/>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C45DB3E6-72B4-0D66-89AF-8DE90E6A7C7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9" name="Picture 8">
            <a:extLst>
              <a:ext uri="{FF2B5EF4-FFF2-40B4-BE49-F238E27FC236}">
                <a16:creationId xmlns:a16="http://schemas.microsoft.com/office/drawing/2014/main" id="{B1AE049C-14CD-41E2-1548-19992771B6C9}"/>
              </a:ext>
            </a:extLst>
          </p:cNvPr>
          <p:cNvPicPr>
            <a:picLocks noChangeAspect="1"/>
          </p:cNvPicPr>
          <p:nvPr/>
        </p:nvPicPr>
        <p:blipFill>
          <a:blip r:embed="rId2"/>
          <a:stretch>
            <a:fillRect/>
          </a:stretch>
        </p:blipFill>
        <p:spPr>
          <a:xfrm>
            <a:off x="914401" y="2168039"/>
            <a:ext cx="10329862" cy="3763353"/>
          </a:xfrm>
          <a:prstGeom prst="rect">
            <a:avLst/>
          </a:prstGeom>
        </p:spPr>
      </p:pic>
    </p:spTree>
    <p:extLst>
      <p:ext uri="{BB962C8B-B14F-4D97-AF65-F5344CB8AC3E}">
        <p14:creationId xmlns:p14="http://schemas.microsoft.com/office/powerpoint/2010/main" val="93963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F9F2-B98C-B287-429C-C81CA566AC07}"/>
              </a:ext>
            </a:extLst>
          </p:cNvPr>
          <p:cNvSpPr>
            <a:spLocks noGrp="1"/>
          </p:cNvSpPr>
          <p:nvPr>
            <p:ph type="title"/>
          </p:nvPr>
        </p:nvSpPr>
        <p:spPr>
          <a:xfrm>
            <a:off x="914401" y="685801"/>
            <a:ext cx="10361084" cy="533399"/>
          </a:xfrm>
        </p:spPr>
        <p:txBody>
          <a:bodyPr/>
          <a:lstStyle/>
          <a:p>
            <a:r>
              <a:rPr lang="en-US" dirty="0"/>
              <a:t>2023/2024 Meetings Income/Expense</a:t>
            </a:r>
          </a:p>
        </p:txBody>
      </p:sp>
      <p:sp>
        <p:nvSpPr>
          <p:cNvPr id="3" name="Date Placeholder 2">
            <a:extLst>
              <a:ext uri="{FF2B5EF4-FFF2-40B4-BE49-F238E27FC236}">
                <a16:creationId xmlns:a16="http://schemas.microsoft.com/office/drawing/2014/main" id="{0E00F660-3055-9A21-3947-AE576B711DF6}"/>
              </a:ext>
            </a:extLst>
          </p:cNvPr>
          <p:cNvSpPr>
            <a:spLocks noGrp="1"/>
          </p:cNvSpPr>
          <p:nvPr>
            <p:ph type="dt" idx="10"/>
          </p:nvPr>
        </p:nvSpPr>
        <p:spPr/>
        <p:txBody>
          <a:bodyPr/>
          <a:lstStyle/>
          <a:p>
            <a:r>
              <a:rPr lang="en-US"/>
              <a:t>February 2024</a:t>
            </a:r>
            <a:endParaRPr lang="en-GB"/>
          </a:p>
        </p:txBody>
      </p:sp>
      <p:sp>
        <p:nvSpPr>
          <p:cNvPr id="4" name="Footer Placeholder 3">
            <a:extLst>
              <a:ext uri="{FF2B5EF4-FFF2-40B4-BE49-F238E27FC236}">
                <a16:creationId xmlns:a16="http://schemas.microsoft.com/office/drawing/2014/main" id="{70E95D12-F41F-08ED-BD35-53FE2CF87B85}"/>
              </a:ext>
            </a:extLst>
          </p:cNvPr>
          <p:cNvSpPr>
            <a:spLocks noGrp="1"/>
          </p:cNvSpPr>
          <p:nvPr>
            <p:ph type="ftr" idx="11"/>
          </p:nvPr>
        </p:nvSpPr>
        <p:spPr/>
        <p:txBody>
          <a:bodyPr/>
          <a:lstStyle/>
          <a:p>
            <a:r>
              <a:rPr lang="en-GB"/>
              <a:t>Ben Rolfe (BCA);   Jon Rosdahl (Qualcomm)</a:t>
            </a:r>
          </a:p>
        </p:txBody>
      </p:sp>
      <p:sp>
        <p:nvSpPr>
          <p:cNvPr id="5" name="Slide Number Placeholder 4">
            <a:extLst>
              <a:ext uri="{FF2B5EF4-FFF2-40B4-BE49-F238E27FC236}">
                <a16:creationId xmlns:a16="http://schemas.microsoft.com/office/drawing/2014/main" id="{0AE4D162-81A1-6F79-5180-DC7B3CBF8FBE}"/>
              </a:ext>
            </a:extLst>
          </p:cNvPr>
          <p:cNvSpPr>
            <a:spLocks noGrp="1"/>
          </p:cNvSpPr>
          <p:nvPr>
            <p:ph type="sldNum" idx="12"/>
          </p:nvPr>
        </p:nvSpPr>
        <p:spPr>
          <a:xfrm>
            <a:off x="5676900" y="6555519"/>
            <a:ext cx="838200" cy="219251"/>
          </a:xfrm>
        </p:spPr>
        <p:txBody>
          <a:bodyPr/>
          <a:lstStyle/>
          <a:p>
            <a:r>
              <a:rPr lang="en-GB" dirty="0"/>
              <a:t>Slide </a:t>
            </a:r>
            <a:fld id="{06B781AF-4CCF-49B0-A572-DE54FBE5D942}" type="slidenum">
              <a:rPr lang="en-GB" smtClean="0"/>
              <a:pPr/>
              <a:t>6</a:t>
            </a:fld>
            <a:endParaRPr lang="en-GB" dirty="0"/>
          </a:p>
        </p:txBody>
      </p:sp>
      <p:pic>
        <p:nvPicPr>
          <p:cNvPr id="12" name="Picture 11">
            <a:extLst>
              <a:ext uri="{FF2B5EF4-FFF2-40B4-BE49-F238E27FC236}">
                <a16:creationId xmlns:a16="http://schemas.microsoft.com/office/drawing/2014/main" id="{3C4D8139-5CCF-B6A5-0B9F-FAAAED8EE91C}"/>
              </a:ext>
            </a:extLst>
          </p:cNvPr>
          <p:cNvPicPr>
            <a:picLocks noChangeAspect="1"/>
          </p:cNvPicPr>
          <p:nvPr/>
        </p:nvPicPr>
        <p:blipFill>
          <a:blip r:embed="rId3"/>
          <a:stretch>
            <a:fillRect/>
          </a:stretch>
        </p:blipFill>
        <p:spPr>
          <a:xfrm>
            <a:off x="685800" y="1251230"/>
            <a:ext cx="10869536" cy="484476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57126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D173D4F-BE97-7674-D352-E51CF9B583B7}"/>
              </a:ext>
            </a:extLst>
          </p:cNvPr>
          <p:cNvSpPr>
            <a:spLocks noGrp="1" noChangeArrowheads="1"/>
          </p:cNvSpPr>
          <p:nvPr>
            <p:ph type="title"/>
          </p:nvPr>
        </p:nvSpPr>
        <p:spPr/>
        <p:txBody>
          <a:bodyPr/>
          <a:lstStyle/>
          <a:p>
            <a:r>
              <a:rPr lang="en-US" altLang="en-US"/>
              <a:t>2024 January 802 Wireless Interim</a:t>
            </a:r>
            <a:br>
              <a:rPr lang="en-US" altLang="en-US"/>
            </a:br>
            <a:r>
              <a:rPr lang="en-US" altLang="en-US"/>
              <a:t>Panama Hilton, Panama</a:t>
            </a:r>
          </a:p>
        </p:txBody>
      </p:sp>
      <p:sp>
        <p:nvSpPr>
          <p:cNvPr id="13315" name="Slide Number Placeholder 3">
            <a:extLst>
              <a:ext uri="{FF2B5EF4-FFF2-40B4-BE49-F238E27FC236}">
                <a16:creationId xmlns:a16="http://schemas.microsoft.com/office/drawing/2014/main" id="{8427FAF7-8F12-7526-646F-A3223B1F5882}"/>
              </a:ext>
            </a:extLst>
          </p:cNvPr>
          <p:cNvSpPr>
            <a:spLocks noGrp="1" noChangeArrowheads="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US"/>
            </a:defPPr>
            <a:lvl1pPr algn="ctr" rtl="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dirty="0">
                <a:solidFill>
                  <a:srgbClr val="000000"/>
                </a:solidFill>
                <a:latin typeface="+mn-lt"/>
                <a:ea typeface="+mn-ea"/>
                <a:cs typeface="Arial Unicode MS"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9pPr>
          </a:lstStyle>
          <a:p>
            <a:pPr eaLnBrk="0" fontAlgn="base" hangingPunct="0">
              <a:spcBef>
                <a:spcPct val="0"/>
              </a:spcBef>
              <a:spcAft>
                <a:spcPct val="0"/>
              </a:spcAft>
              <a:buClr>
                <a:srgbClr val="000000"/>
              </a:buClr>
              <a:buSzPct val="100000"/>
              <a:buFont typeface="Times New Roman" panose="02020603050405020304" pitchFamily="18" charset="0"/>
              <a:buNone/>
            </a:pPr>
            <a:r>
              <a:rPr lang="en-GB"/>
              <a:t>Slide </a:t>
            </a:r>
            <a:fld id="{71D2057B-2ECA-476C-8234-D5554E029713}" type="slidenum">
              <a:rPr lang="en-GB" smtClean="0"/>
              <a:pPr>
                <a:defRPr/>
              </a:pPr>
              <a:t>7</a:t>
            </a:fld>
            <a:endParaRPr lang="en-GB" altLang="en-US">
              <a:solidFill>
                <a:srgbClr val="000000"/>
              </a:solidFill>
              <a:ea typeface="Arial Unicode MS"/>
              <a:cs typeface="Arial Unicode MS"/>
            </a:endParaRPr>
          </a:p>
        </p:txBody>
      </p:sp>
      <p:sp>
        <p:nvSpPr>
          <p:cNvPr id="13316" name="Footer Placeholder 4">
            <a:extLst>
              <a:ext uri="{FF2B5EF4-FFF2-40B4-BE49-F238E27FC236}">
                <a16:creationId xmlns:a16="http://schemas.microsoft.com/office/drawing/2014/main" id="{8248E577-E659-84AD-1C71-5970A7B36AD6}"/>
              </a:ext>
            </a:extLst>
          </p:cNvPr>
          <p:cNvSpPr>
            <a:spLocks noGrp="1" noChangeArrowheads="1"/>
          </p:cNvSpPr>
          <p:nvPr>
            <p:ph type="ftr" sz="quarter" idx="11"/>
          </p:nvPr>
        </p:nvSpPr>
        <p:spPr bwMode="auto">
          <a:xfrm>
            <a:off x="7143750" y="6475413"/>
            <a:ext cx="4246563" cy="18097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US"/>
            </a:defPPr>
            <a:lvl1pPr algn="r" rtl="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9pPr>
          </a:lstStyle>
          <a:p>
            <a:pPr eaLnBrk="0" fontAlgn="base" hangingPunct="0">
              <a:spcBef>
                <a:spcPct val="0"/>
              </a:spcBef>
              <a:spcAft>
                <a:spcPct val="0"/>
              </a:spcAft>
              <a:buClr>
                <a:srgbClr val="000000"/>
              </a:buClr>
              <a:buSzPct val="100000"/>
              <a:buFont typeface="Times New Roman" panose="02020603050405020304" pitchFamily="18" charset="0"/>
              <a:buNone/>
            </a:pPr>
            <a:r>
              <a:rPr lang="en-GB"/>
              <a:t>Ben Rolfe (BCA);   Jon Rosdahl (Qualcomm)</a:t>
            </a:r>
            <a:endParaRPr lang="en-GB" altLang="en-US">
              <a:solidFill>
                <a:srgbClr val="000000"/>
              </a:solidFill>
              <a:ea typeface="Arial Unicode MS"/>
              <a:cs typeface="Arial Unicode MS"/>
            </a:endParaRPr>
          </a:p>
        </p:txBody>
      </p:sp>
      <p:sp>
        <p:nvSpPr>
          <p:cNvPr id="13317" name="Date Placeholder 5">
            <a:extLst>
              <a:ext uri="{FF2B5EF4-FFF2-40B4-BE49-F238E27FC236}">
                <a16:creationId xmlns:a16="http://schemas.microsoft.com/office/drawing/2014/main" id="{8787B220-13EB-7203-6FF1-05E956119C47}"/>
              </a:ext>
            </a:extLst>
          </p:cNvPr>
          <p:cNvSpPr>
            <a:spLocks noGrp="1" noChangeArrowheads="1"/>
          </p:cNvSpPr>
          <p:nvPr>
            <p:ph type="dt" sz="quarter" idx="4294967295"/>
          </p:nvPr>
        </p:nvSpPr>
        <p:spPr bwMode="auto">
          <a:xfrm>
            <a:off x="935038" y="298450"/>
            <a:ext cx="2498725" cy="273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9pPr>
          </a:lstStyle>
          <a:p>
            <a:pPr>
              <a:buClr>
                <a:srgbClr val="000000"/>
              </a:buClr>
              <a:buSzPct val="100000"/>
              <a:buFont typeface="Times New Roman" panose="02020603050405020304" pitchFamily="18" charset="0"/>
              <a:buNone/>
            </a:pPr>
            <a:r>
              <a:rPr lang="en-US" altLang="en-US"/>
              <a:t>February</a:t>
            </a:r>
            <a:r>
              <a:rPr lang="en-US" altLang="en-US" b="1">
                <a:solidFill>
                  <a:srgbClr val="000000"/>
                </a:solidFill>
              </a:rPr>
              <a:t> 202</a:t>
            </a:r>
            <a:r>
              <a:rPr lang="en-US" altLang="en-US"/>
              <a:t>4</a:t>
            </a:r>
            <a:endParaRPr lang="en-GB" altLang="en-US" b="1">
              <a:solidFill>
                <a:srgbClr val="000000"/>
              </a:solidFill>
            </a:endParaRPr>
          </a:p>
        </p:txBody>
      </p:sp>
      <p:sp>
        <p:nvSpPr>
          <p:cNvPr id="13318" name="TextBox 2">
            <a:extLst>
              <a:ext uri="{FF2B5EF4-FFF2-40B4-BE49-F238E27FC236}">
                <a16:creationId xmlns:a16="http://schemas.microsoft.com/office/drawing/2014/main" id="{CA16A86A-D648-6742-B373-F0E92129305B}"/>
              </a:ext>
            </a:extLst>
          </p:cNvPr>
          <p:cNvSpPr txBox="1">
            <a:spLocks noChangeArrowheads="1"/>
          </p:cNvSpPr>
          <p:nvPr/>
        </p:nvSpPr>
        <p:spPr bwMode="auto">
          <a:xfrm>
            <a:off x="914401" y="6146025"/>
            <a:ext cx="16451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ea typeface="MS Gothic" panose="020B0609070205080204" pitchFamily="49" charset="-128"/>
              </a:defRPr>
            </a:lvl1pPr>
            <a:lvl2pPr marL="742950" indent="-285750">
              <a:defRPr>
                <a:solidFill>
                  <a:schemeClr val="tx1"/>
                </a:solidFill>
                <a:latin typeface="Times New Roman" panose="02020603050405020304" pitchFamily="18" charset="0"/>
                <a:ea typeface="MS Gothic" panose="020B0609070205080204" pitchFamily="49" charset="-128"/>
              </a:defRPr>
            </a:lvl2pPr>
            <a:lvl3pPr marL="1143000" indent="-228600">
              <a:defRPr>
                <a:solidFill>
                  <a:schemeClr val="tx1"/>
                </a:solidFill>
                <a:latin typeface="Times New Roman" panose="02020603050405020304" pitchFamily="18" charset="0"/>
                <a:ea typeface="MS Gothic" panose="020B0609070205080204" pitchFamily="49" charset="-128"/>
              </a:defRPr>
            </a:lvl3pPr>
            <a:lvl4pPr marL="1600200" indent="-228600">
              <a:defRPr>
                <a:solidFill>
                  <a:schemeClr val="tx1"/>
                </a:solidFill>
                <a:latin typeface="Times New Roman" panose="02020603050405020304" pitchFamily="18" charset="0"/>
                <a:ea typeface="MS Gothic" panose="020B0609070205080204" pitchFamily="49" charset="-128"/>
              </a:defRPr>
            </a:lvl4pPr>
            <a:lvl5pPr marL="2057400" indent="-228600">
              <a:defRPr>
                <a:solidFill>
                  <a:schemeClr val="tx1"/>
                </a:solidFill>
                <a:latin typeface="Times New Roman" panose="02020603050405020304" pitchFamily="18" charset="0"/>
                <a:ea typeface="MS Gothic" panose="020B0609070205080204" pitchFamily="49" charset="-128"/>
              </a:defRPr>
            </a:lvl5pPr>
            <a:lvl6pPr marL="25146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6pPr>
            <a:lvl7pPr marL="29718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7pPr>
            <a:lvl8pPr marL="34290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8pPr>
            <a:lvl9pPr marL="3886200" indent="-228600" fontAlgn="base">
              <a:spcBef>
                <a:spcPct val="0"/>
              </a:spcBef>
              <a:spcAft>
                <a:spcPct val="0"/>
              </a:spcAft>
              <a:defRPr>
                <a:solidFill>
                  <a:schemeClr val="tx1"/>
                </a:solidFill>
                <a:latin typeface="Times New Roman" panose="02020603050405020304" pitchFamily="18" charset="0"/>
                <a:ea typeface="MS Gothic" panose="020B0609070205080204" pitchFamily="49" charset="-128"/>
              </a:defRPr>
            </a:lvl9pPr>
          </a:lstStyle>
          <a:p>
            <a:pPr eaLnBrk="1" hangingPunct="1"/>
            <a:r>
              <a:rPr lang="en-AU" altLang="en-US" sz="1200" dirty="0">
                <a:highlight>
                  <a:srgbClr val="FFFF00"/>
                </a:highlight>
                <a:latin typeface="Calibri" panose="020F0502020204030204" pitchFamily="34" charset="0"/>
                <a:cs typeface="Calibri" panose="020F0502020204030204" pitchFamily="34" charset="0"/>
              </a:rPr>
              <a:t>As of 12 February 2024</a:t>
            </a:r>
          </a:p>
        </p:txBody>
      </p:sp>
      <p:pic>
        <p:nvPicPr>
          <p:cNvPr id="13319" name="Picture 7">
            <a:extLst>
              <a:ext uri="{FF2B5EF4-FFF2-40B4-BE49-F238E27FC236}">
                <a16:creationId xmlns:a16="http://schemas.microsoft.com/office/drawing/2014/main" id="{01AFD7E1-1140-BC68-DD4E-42E1E48194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651000"/>
            <a:ext cx="5778500" cy="380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a:extLst>
              <a:ext uri="{FF2B5EF4-FFF2-40B4-BE49-F238E27FC236}">
                <a16:creationId xmlns:a16="http://schemas.microsoft.com/office/drawing/2014/main" id="{2C96B344-7A99-4343-7022-711E2B2B0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7913" y="3554413"/>
            <a:ext cx="5449887"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3B8D077-041E-34AB-9910-F1FCE50E5FC1}"/>
              </a:ext>
            </a:extLst>
          </p:cNvPr>
          <p:cNvSpPr>
            <a:spLocks noGrp="1" noChangeArrowheads="1"/>
          </p:cNvSpPr>
          <p:nvPr>
            <p:ph type="title"/>
          </p:nvPr>
        </p:nvSpPr>
        <p:spPr>
          <a:xfrm>
            <a:off x="2230438" y="654050"/>
            <a:ext cx="8534400" cy="442913"/>
          </a:xfrm>
        </p:spPr>
        <p:txBody>
          <a:bodyPr/>
          <a:lstStyle/>
          <a:p>
            <a:r>
              <a:rPr lang="en-US" altLang="en-US" sz="2400"/>
              <a:t>2024 January IEEE 802W Mixed-mode Interim Budget report</a:t>
            </a:r>
          </a:p>
        </p:txBody>
      </p:sp>
      <p:sp>
        <p:nvSpPr>
          <p:cNvPr id="14339" name="Content Placeholder 2">
            <a:extLst>
              <a:ext uri="{FF2B5EF4-FFF2-40B4-BE49-F238E27FC236}">
                <a16:creationId xmlns:a16="http://schemas.microsoft.com/office/drawing/2014/main" id="{0C5D133E-CB61-C2A8-5241-572B1967B3A4}"/>
              </a:ext>
            </a:extLst>
          </p:cNvPr>
          <p:cNvSpPr>
            <a:spLocks noGrp="1" noChangeArrowheads="1"/>
          </p:cNvSpPr>
          <p:nvPr>
            <p:ph idx="1"/>
          </p:nvPr>
        </p:nvSpPr>
        <p:spPr>
          <a:xfrm>
            <a:off x="1984375" y="1119188"/>
            <a:ext cx="9405938" cy="5378450"/>
          </a:xfrm>
        </p:spPr>
        <p:txBody>
          <a:bodyPr/>
          <a:lstStyle/>
          <a:p>
            <a:pPr marL="0">
              <a:spcBef>
                <a:spcPct val="0"/>
              </a:spcBef>
            </a:pPr>
            <a:r>
              <a:rPr lang="en-US" altLang="en-US" sz="1800" dirty="0"/>
              <a:t>Interim: January 14-19, 2024, </a:t>
            </a:r>
            <a:r>
              <a:rPr lang="en-US" altLang="en-US" sz="1800" dirty="0">
                <a:highlight>
                  <a:srgbClr val="FFFF00"/>
                </a:highlight>
              </a:rPr>
              <a:t>Update Date: February 12, 2024</a:t>
            </a:r>
          </a:p>
          <a:p>
            <a:pPr marL="0">
              <a:spcBef>
                <a:spcPct val="0"/>
              </a:spcBef>
            </a:pPr>
            <a:r>
              <a:rPr lang="en-US" altLang="en-US" sz="1800" dirty="0"/>
              <a:t>Income:</a:t>
            </a:r>
          </a:p>
          <a:p>
            <a:pPr marL="857250" lvl="3">
              <a:spcBef>
                <a:spcPct val="0"/>
              </a:spcBef>
            </a:pPr>
            <a:r>
              <a:rPr lang="en-US" altLang="en-US" sz="1800" dirty="0"/>
              <a:t>Registrations In-person	222		= 	$ 81,150</a:t>
            </a:r>
          </a:p>
          <a:p>
            <a:pPr marL="857250" lvl="3">
              <a:spcBef>
                <a:spcPct val="0"/>
              </a:spcBef>
            </a:pPr>
            <a:r>
              <a:rPr lang="en-US" altLang="en-US" sz="1800" dirty="0"/>
              <a:t>Registrations Virtual		346		= 	$ 219,800</a:t>
            </a:r>
          </a:p>
          <a:p>
            <a:pPr marL="857250" lvl="3">
              <a:spcBef>
                <a:spcPct val="0"/>
              </a:spcBef>
            </a:pPr>
            <a:r>
              <a:rPr lang="en-US" altLang="en-US" sz="1800" dirty="0"/>
              <a:t>Hotel Credits/Rebates				=	$ 35,706.13</a:t>
            </a:r>
          </a:p>
          <a:p>
            <a:pPr marL="857250" lvl="3">
              <a:spcBef>
                <a:spcPct val="0"/>
              </a:spcBef>
            </a:pPr>
            <a:r>
              <a:rPr lang="en-US" altLang="en-US" sz="1800" dirty="0"/>
              <a:t>Total Income:			568		= 	</a:t>
            </a:r>
            <a:r>
              <a:rPr lang="en-US" altLang="en-US" sz="1800" b="1" dirty="0"/>
              <a:t>$ </a:t>
            </a:r>
            <a:r>
              <a:rPr lang="en-US" altLang="en-US" sz="1800" b="1" dirty="0">
                <a:solidFill>
                  <a:schemeClr val="accent1">
                    <a:lumMod val="50000"/>
                  </a:schemeClr>
                </a:solidFill>
              </a:rPr>
              <a:t>334,256.13</a:t>
            </a:r>
          </a:p>
          <a:p>
            <a:pPr marL="0">
              <a:spcBef>
                <a:spcPct val="0"/>
              </a:spcBef>
            </a:pPr>
            <a:r>
              <a:rPr lang="en-US" altLang="en-US" sz="1800" dirty="0"/>
              <a:t>Expense:				Budget – 12 Nov23	Actual  February 12	</a:t>
            </a:r>
          </a:p>
          <a:p>
            <a:pPr marL="0">
              <a:spcBef>
                <a:spcPct val="0"/>
              </a:spcBef>
            </a:pPr>
            <a:r>
              <a:rPr lang="en-US" altLang="en-US" sz="1800" dirty="0"/>
              <a:t>	</a:t>
            </a:r>
            <a:r>
              <a:rPr lang="en-US" altLang="en-US" sz="1800" b="0" dirty="0"/>
              <a:t>Financial Fee:		$  11,594.00			$  17,147.70</a:t>
            </a:r>
          </a:p>
          <a:p>
            <a:pPr marL="0" lvl="1">
              <a:spcBef>
                <a:spcPct val="0"/>
              </a:spcBef>
            </a:pPr>
            <a:r>
              <a:rPr lang="en-US" altLang="en-US" sz="1800" dirty="0"/>
              <a:t>	Venue/AV:		$  57,000.00			$  62,038.00</a:t>
            </a:r>
          </a:p>
          <a:p>
            <a:pPr marL="0" lvl="1">
              <a:spcBef>
                <a:spcPct val="0"/>
              </a:spcBef>
            </a:pPr>
            <a:r>
              <a:rPr lang="en-US" altLang="en-US" sz="1800" dirty="0"/>
              <a:t>	Networking		$  50,397.00			$  43,635.23</a:t>
            </a:r>
          </a:p>
          <a:p>
            <a:pPr marL="0" lvl="1">
              <a:spcBef>
                <a:spcPct val="0"/>
              </a:spcBef>
            </a:pPr>
            <a:r>
              <a:rPr lang="en-US" altLang="en-US" sz="1800" dirty="0"/>
              <a:t>	Meeting Planner:	$  80,250.00			$  69,860.39</a:t>
            </a:r>
          </a:p>
          <a:p>
            <a:pPr marL="0" lvl="1">
              <a:spcBef>
                <a:spcPct val="0"/>
              </a:spcBef>
            </a:pPr>
            <a:r>
              <a:rPr lang="en-US" altLang="en-US" sz="1800" dirty="0"/>
              <a:t>	F&amp;B			$ 78,650.00			$  72,352.80</a:t>
            </a:r>
          </a:p>
          <a:p>
            <a:pPr marL="0" lvl="1">
              <a:spcBef>
                <a:spcPct val="0"/>
              </a:spcBef>
            </a:pPr>
            <a:r>
              <a:rPr lang="en-US" altLang="en-US" sz="1800" dirty="0"/>
              <a:t>	Social			$  37,400.00			$  32,550.00</a:t>
            </a:r>
          </a:p>
          <a:p>
            <a:pPr marL="0" lvl="1">
              <a:spcBef>
                <a:spcPct val="0"/>
              </a:spcBef>
            </a:pPr>
            <a:r>
              <a:rPr lang="en-US" altLang="en-US" sz="1800" dirty="0"/>
              <a:t>	Shipping			$  15,000.00			$    7,438.13</a:t>
            </a:r>
          </a:p>
          <a:p>
            <a:pPr marL="0" lvl="1">
              <a:spcBef>
                <a:spcPct val="0"/>
              </a:spcBef>
            </a:pPr>
            <a:r>
              <a:rPr lang="en-US" altLang="en-US" sz="1800" dirty="0"/>
              <a:t>	Misc.			$    7,606.00			$    3,000.00</a:t>
            </a:r>
          </a:p>
          <a:p>
            <a:pPr marL="0" lvl="1">
              <a:spcBef>
                <a:spcPct val="0"/>
              </a:spcBef>
            </a:pPr>
            <a:r>
              <a:rPr lang="en-US" altLang="en-US" sz="1800" dirty="0"/>
              <a:t>	Site Visit			$    1,229.75			$     1,229.75		</a:t>
            </a:r>
            <a:r>
              <a:rPr lang="en-US" altLang="en-US" sz="1600" b="1" dirty="0">
                <a:solidFill>
                  <a:schemeClr val="tx1"/>
                </a:solidFill>
              </a:rPr>
              <a:t>Budget Per Person</a:t>
            </a:r>
            <a:r>
              <a:rPr lang="en-US" altLang="en-US" sz="1600" dirty="0">
                <a:solidFill>
                  <a:schemeClr val="tx1"/>
                </a:solidFill>
              </a:rPr>
              <a:t>: </a:t>
            </a:r>
            <a:r>
              <a:rPr lang="en-US" altLang="en-US" sz="1600" dirty="0">
                <a:solidFill>
                  <a:srgbClr val="FF0000"/>
                </a:solidFill>
              </a:rPr>
              <a:t>$565.21</a:t>
            </a:r>
            <a:r>
              <a:rPr lang="en-US" altLang="en-US" sz="1800" dirty="0"/>
              <a:t>	Total Expense:	</a:t>
            </a:r>
            <a:r>
              <a:rPr lang="en-US" altLang="en-US" sz="1800" dirty="0">
                <a:solidFill>
                  <a:srgbClr val="FF0000"/>
                </a:solidFill>
              </a:rPr>
              <a:t>$(339,126.75)			$(309,252.00)		</a:t>
            </a:r>
            <a:endParaRPr lang="en-US" altLang="en-US" sz="1800" b="1" dirty="0"/>
          </a:p>
          <a:p>
            <a:pPr marL="0">
              <a:spcBef>
                <a:spcPct val="0"/>
              </a:spcBef>
            </a:pPr>
            <a:r>
              <a:rPr lang="en-US" altLang="en-US" sz="1800" dirty="0"/>
              <a:t>Meeting Surplus/(Deficit) 	$15,740.33		$   25,004.13 	      </a:t>
            </a:r>
            <a:r>
              <a:rPr lang="en-US" altLang="en-US" sz="1600" dirty="0"/>
              <a:t>Actual </a:t>
            </a:r>
            <a:r>
              <a:rPr lang="en-US" altLang="en-US" sz="1600" dirty="0">
                <a:solidFill>
                  <a:schemeClr val="tx1"/>
                </a:solidFill>
              </a:rPr>
              <a:t>Per Person: </a:t>
            </a:r>
            <a:r>
              <a:rPr lang="en-US" altLang="en-US" sz="1600" dirty="0">
                <a:solidFill>
                  <a:srgbClr val="FF0000"/>
                </a:solidFill>
              </a:rPr>
              <a:t>$544.46</a:t>
            </a:r>
            <a:endParaRPr lang="en-US" altLang="en-US" sz="1600" dirty="0"/>
          </a:p>
          <a:p>
            <a:pPr marL="0">
              <a:spcBef>
                <a:spcPct val="0"/>
              </a:spcBef>
            </a:pPr>
            <a:endParaRPr lang="en-US" altLang="en-US" sz="1600" dirty="0"/>
          </a:p>
        </p:txBody>
      </p:sp>
      <p:sp>
        <p:nvSpPr>
          <p:cNvPr id="14340" name="Slide Number Placeholder 3">
            <a:extLst>
              <a:ext uri="{FF2B5EF4-FFF2-40B4-BE49-F238E27FC236}">
                <a16:creationId xmlns:a16="http://schemas.microsoft.com/office/drawing/2014/main" id="{46337E0F-0D89-D0DC-65E5-EECB3EEDF2CE}"/>
              </a:ext>
            </a:extLst>
          </p:cNvPr>
          <p:cNvSpPr>
            <a:spLocks noGrp="1" noChangeArrowheads="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US"/>
            </a:defPPr>
            <a:lvl1pPr algn="ctr" rtl="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dirty="0">
                <a:solidFill>
                  <a:srgbClr val="000000"/>
                </a:solidFill>
                <a:latin typeface="+mn-lt"/>
                <a:ea typeface="+mn-ea"/>
                <a:cs typeface="Arial Unicode MS"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9pPr>
          </a:lstStyle>
          <a:p>
            <a:pPr eaLnBrk="0" fontAlgn="base" hangingPunct="0">
              <a:spcBef>
                <a:spcPct val="0"/>
              </a:spcBef>
              <a:spcAft>
                <a:spcPct val="0"/>
              </a:spcAft>
              <a:buClr>
                <a:srgbClr val="000000"/>
              </a:buClr>
              <a:buSzPct val="100000"/>
              <a:buFont typeface="Times New Roman" panose="02020603050405020304" pitchFamily="18" charset="0"/>
              <a:buNone/>
            </a:pPr>
            <a:r>
              <a:rPr lang="en-GB"/>
              <a:t>Slide </a:t>
            </a:r>
            <a:fld id="{71D2057B-2ECA-476C-8234-D5554E029713}" type="slidenum">
              <a:rPr lang="en-GB" smtClean="0"/>
              <a:pPr>
                <a:defRPr/>
              </a:pPr>
              <a:t>8</a:t>
            </a:fld>
            <a:endParaRPr lang="en-GB" altLang="en-US">
              <a:solidFill>
                <a:srgbClr val="000000"/>
              </a:solidFill>
              <a:ea typeface="Arial Unicode MS"/>
              <a:cs typeface="Arial Unicode MS"/>
            </a:endParaRPr>
          </a:p>
        </p:txBody>
      </p:sp>
      <p:sp>
        <p:nvSpPr>
          <p:cNvPr id="14341" name="Footer Placeholder 4">
            <a:extLst>
              <a:ext uri="{FF2B5EF4-FFF2-40B4-BE49-F238E27FC236}">
                <a16:creationId xmlns:a16="http://schemas.microsoft.com/office/drawing/2014/main" id="{454338C8-87CC-4CC7-D875-0275961E1870}"/>
              </a:ext>
            </a:extLst>
          </p:cNvPr>
          <p:cNvSpPr>
            <a:spLocks noGrp="1" noChangeArrowheads="1"/>
          </p:cNvSpPr>
          <p:nvPr>
            <p:ph type="ftr" sz="quarter" idx="11"/>
          </p:nvPr>
        </p:nvSpPr>
        <p:spPr bwMode="auto">
          <a:xfrm>
            <a:off x="7143750" y="6475413"/>
            <a:ext cx="4246563" cy="18097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US"/>
            </a:defPPr>
            <a:lvl1pPr algn="r" rtl="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9pPr>
          </a:lstStyle>
          <a:p>
            <a:pPr eaLnBrk="0" fontAlgn="base" hangingPunct="0">
              <a:spcBef>
                <a:spcPct val="0"/>
              </a:spcBef>
              <a:spcAft>
                <a:spcPct val="0"/>
              </a:spcAft>
              <a:buClr>
                <a:srgbClr val="000000"/>
              </a:buClr>
              <a:buSzPct val="100000"/>
              <a:buFont typeface="Times New Roman" panose="02020603050405020304" pitchFamily="18" charset="0"/>
              <a:buNone/>
            </a:pPr>
            <a:r>
              <a:rPr lang="en-GB"/>
              <a:t>Ben Rolfe (BCA);   Jon Rosdahl (Qualcomm)</a:t>
            </a:r>
            <a:endParaRPr lang="en-GB" altLang="en-US">
              <a:solidFill>
                <a:srgbClr val="000000"/>
              </a:solidFill>
              <a:ea typeface="Arial Unicode MS"/>
              <a:cs typeface="Arial Unicode MS"/>
            </a:endParaRPr>
          </a:p>
        </p:txBody>
      </p:sp>
      <p:sp>
        <p:nvSpPr>
          <p:cNvPr id="14342" name="Date Placeholder 5">
            <a:extLst>
              <a:ext uri="{FF2B5EF4-FFF2-40B4-BE49-F238E27FC236}">
                <a16:creationId xmlns:a16="http://schemas.microsoft.com/office/drawing/2014/main" id="{B05971BB-4409-A88D-F636-82B5F6D40306}"/>
              </a:ext>
            </a:extLst>
          </p:cNvPr>
          <p:cNvSpPr>
            <a:spLocks noGrp="1" noChangeArrowheads="1"/>
          </p:cNvSpPr>
          <p:nvPr>
            <p:ph type="dt" sz="quarter" idx="4294967295"/>
          </p:nvPr>
        </p:nvSpPr>
        <p:spPr bwMode="auto">
          <a:xfrm>
            <a:off x="935038" y="298450"/>
            <a:ext cx="2498725" cy="273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ea typeface="MS Gothic" panose="020B0609070205080204" pitchFamily="49" charset="-128"/>
              </a:defRPr>
            </a:lvl9pPr>
          </a:lstStyle>
          <a:p>
            <a:pPr>
              <a:buClr>
                <a:srgbClr val="000000"/>
              </a:buClr>
              <a:buSzPct val="100000"/>
              <a:buFont typeface="Times New Roman" panose="02020603050405020304" pitchFamily="18" charset="0"/>
              <a:buNone/>
            </a:pPr>
            <a:r>
              <a:rPr lang="en-US" altLang="en-US" b="1">
                <a:solidFill>
                  <a:srgbClr val="000000"/>
                </a:solidFill>
              </a:rPr>
              <a:t>February 2024</a:t>
            </a:r>
            <a:endParaRPr lang="en-GB" altLang="en-US" b="1">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BEC2773-50F1-3CAE-79D1-DC731DDB88DD}"/>
              </a:ext>
            </a:extLst>
          </p:cNvPr>
          <p:cNvSpPr>
            <a:spLocks noGrp="1" noChangeArrowheads="1"/>
          </p:cNvSpPr>
          <p:nvPr>
            <p:ph type="title"/>
          </p:nvPr>
        </p:nvSpPr>
        <p:spPr>
          <a:xfrm>
            <a:off x="2209800" y="685801"/>
            <a:ext cx="7856538" cy="836612"/>
          </a:xfrm>
        </p:spPr>
        <p:txBody>
          <a:bodyPr/>
          <a:lstStyle/>
          <a:p>
            <a:r>
              <a:rPr lang="en-US" altLang="en-US" dirty="0"/>
              <a:t>2024 May 802 Wireless Interim</a:t>
            </a:r>
            <a:br>
              <a:rPr lang="en-US" altLang="en-US" dirty="0"/>
            </a:br>
            <a:r>
              <a:rPr lang="en-US" altLang="en-US" dirty="0"/>
              <a:t>JW Marriott Warsaw, Warsaw, Poland</a:t>
            </a:r>
          </a:p>
        </p:txBody>
      </p:sp>
      <p:sp>
        <p:nvSpPr>
          <p:cNvPr id="3" name="Content Placeholder 2">
            <a:extLst>
              <a:ext uri="{FF2B5EF4-FFF2-40B4-BE49-F238E27FC236}">
                <a16:creationId xmlns:a16="http://schemas.microsoft.com/office/drawing/2014/main" id="{1BA54499-EBF2-D25E-14B2-698C79E29A12}"/>
              </a:ext>
            </a:extLst>
          </p:cNvPr>
          <p:cNvSpPr>
            <a:spLocks noGrp="1"/>
          </p:cNvSpPr>
          <p:nvPr>
            <p:ph idx="1"/>
          </p:nvPr>
        </p:nvSpPr>
        <p:spPr>
          <a:xfrm>
            <a:off x="1295400" y="1601789"/>
            <a:ext cx="10094913" cy="4873623"/>
          </a:xfrm>
        </p:spPr>
        <p:txBody>
          <a:bodyPr/>
          <a:lstStyle/>
          <a:p>
            <a:pPr>
              <a:buFont typeface="Times New Roman" pitchFamily="16" charset="0"/>
              <a:buNone/>
              <a:defRPr/>
            </a:pPr>
            <a:r>
              <a:rPr lang="en-US" dirty="0"/>
              <a:t>Date</a:t>
            </a:r>
            <a:r>
              <a:rPr lang="en-US" b="0" dirty="0"/>
              <a:t>: </a:t>
            </a:r>
            <a:r>
              <a:rPr lang="en-GB" b="0" dirty="0"/>
              <a:t>2024 May 12-17</a:t>
            </a:r>
            <a:endParaRPr lang="en-US" b="0" dirty="0"/>
          </a:p>
          <a:p>
            <a:pPr>
              <a:buFont typeface="Times New Roman" pitchFamily="16" charset="0"/>
              <a:buNone/>
              <a:defRPr/>
            </a:pPr>
            <a:r>
              <a:rPr lang="en-US" dirty="0"/>
              <a:t>Location</a:t>
            </a:r>
            <a:r>
              <a:rPr lang="en-US" b="0" dirty="0"/>
              <a:t>: JW Marriott Warsaw, </a:t>
            </a:r>
            <a:r>
              <a:rPr lang="en-GB" b="0" dirty="0"/>
              <a:t>Warsaw, Poland </a:t>
            </a:r>
            <a:endParaRPr lang="es-ES" b="0" dirty="0"/>
          </a:p>
          <a:p>
            <a:pPr>
              <a:buFont typeface="Times New Roman" pitchFamily="16" charset="0"/>
              <a:buNone/>
              <a:defRPr/>
            </a:pPr>
            <a:r>
              <a:rPr lang="en-US" dirty="0"/>
              <a:t>Mtg Planner</a:t>
            </a:r>
            <a:r>
              <a:rPr lang="en-US" b="0" dirty="0"/>
              <a:t>: MTG Events</a:t>
            </a:r>
          </a:p>
          <a:p>
            <a:pPr>
              <a:buFont typeface="Times New Roman" pitchFamily="16" charset="0"/>
              <a:buNone/>
              <a:defRPr/>
            </a:pPr>
            <a:r>
              <a:rPr lang="en-US" b="0" dirty="0"/>
              <a:t>Rebook from 2020 May and 2022 May</a:t>
            </a:r>
          </a:p>
          <a:p>
            <a:pPr>
              <a:buFont typeface="Times New Roman" pitchFamily="16" charset="0"/>
              <a:buNone/>
              <a:defRPr/>
            </a:pPr>
            <a:r>
              <a:rPr lang="en-US" b="0" dirty="0"/>
              <a:t>Registration Target to open March 12, 2024</a:t>
            </a:r>
          </a:p>
          <a:p>
            <a:pPr>
              <a:buFont typeface="Times New Roman" pitchFamily="16" charset="0"/>
              <a:buNone/>
              <a:defRPr/>
            </a:pPr>
            <a:r>
              <a:rPr lang="en-US" dirty="0"/>
              <a:t>Hotel Room Rate</a:t>
            </a:r>
            <a:r>
              <a:rPr lang="en-US" b="0" dirty="0"/>
              <a:t>:  approx. US$178.20 </a:t>
            </a:r>
            <a:r>
              <a:rPr lang="en-US" b="0" dirty="0" err="1"/>
              <a:t>inc</a:t>
            </a:r>
            <a:r>
              <a:rPr lang="en-US" b="0" dirty="0"/>
              <a:t> VAT in Breakfast payable in PLN</a:t>
            </a:r>
          </a:p>
          <a:p>
            <a:pPr>
              <a:buFont typeface="Times New Roman" pitchFamily="16" charset="0"/>
              <a:buNone/>
              <a:defRPr/>
            </a:pPr>
            <a:r>
              <a:rPr lang="en-US" dirty="0"/>
              <a:t>Budget</a:t>
            </a:r>
            <a:r>
              <a:rPr lang="en-US" b="0" dirty="0"/>
              <a:t>:  $600/800/1000 (-$300 for hotel Discount) -- 275 + 325 = 600 attendees</a:t>
            </a:r>
          </a:p>
          <a:p>
            <a:pPr>
              <a:buFont typeface="Times New Roman" pitchFamily="16" charset="0"/>
              <a:buNone/>
              <a:defRPr/>
            </a:pPr>
            <a:r>
              <a:rPr lang="en-US" b="0" dirty="0"/>
              <a:t>	Income: </a:t>
            </a:r>
            <a:r>
              <a:rPr lang="en-US" b="0" dirty="0">
                <a:solidFill>
                  <a:schemeClr val="accent1">
                    <a:lumMod val="50000"/>
                  </a:schemeClr>
                </a:solidFill>
              </a:rPr>
              <a:t>$338,111</a:t>
            </a:r>
          </a:p>
          <a:p>
            <a:pPr>
              <a:buFont typeface="Times New Roman" pitchFamily="16" charset="0"/>
              <a:buNone/>
              <a:defRPr/>
            </a:pPr>
            <a:r>
              <a:rPr lang="en-US" b="0" dirty="0"/>
              <a:t>	Expense: (</a:t>
            </a:r>
            <a:r>
              <a:rPr lang="en-US" b="0" dirty="0">
                <a:solidFill>
                  <a:srgbClr val="C00000"/>
                </a:solidFill>
              </a:rPr>
              <a:t>$399,101)</a:t>
            </a:r>
          </a:p>
          <a:p>
            <a:pPr>
              <a:buFont typeface="Times New Roman" pitchFamily="16" charset="0"/>
              <a:buNone/>
              <a:defRPr/>
            </a:pPr>
            <a:r>
              <a:rPr lang="en-US" b="0" dirty="0"/>
              <a:t>	Net Meeting: </a:t>
            </a:r>
            <a:r>
              <a:rPr lang="en-US" b="0" dirty="0">
                <a:solidFill>
                  <a:srgbClr val="C00000"/>
                </a:solidFill>
              </a:rPr>
              <a:t>($60,990)</a:t>
            </a:r>
          </a:p>
          <a:p>
            <a:pPr>
              <a:buFont typeface="Times New Roman" pitchFamily="16" charset="0"/>
              <a:buNone/>
              <a:defRPr/>
            </a:pPr>
            <a:r>
              <a:rPr lang="en-US" b="0" dirty="0"/>
              <a:t>Per Attendee: Costs = </a:t>
            </a:r>
            <a:r>
              <a:rPr lang="en-US" b="0" dirty="0">
                <a:solidFill>
                  <a:srgbClr val="C00000"/>
                </a:solidFill>
              </a:rPr>
              <a:t>($665.17)</a:t>
            </a:r>
            <a:r>
              <a:rPr lang="en-US" b="0" dirty="0"/>
              <a:t>   Revenue = </a:t>
            </a:r>
            <a:r>
              <a:rPr lang="en-US" b="0" dirty="0">
                <a:solidFill>
                  <a:schemeClr val="accent1">
                    <a:lumMod val="50000"/>
                  </a:schemeClr>
                </a:solidFill>
              </a:rPr>
              <a:t>$523.83</a:t>
            </a:r>
          </a:p>
          <a:p>
            <a:pPr>
              <a:buFont typeface="Times New Roman" pitchFamily="16" charset="0"/>
              <a:buNone/>
              <a:defRPr/>
            </a:pPr>
            <a:r>
              <a:rPr lang="en-US" dirty="0"/>
              <a:t>	</a:t>
            </a:r>
          </a:p>
          <a:p>
            <a:pPr>
              <a:buFont typeface="Times New Roman" pitchFamily="16" charset="0"/>
              <a:buNone/>
              <a:defRPr/>
            </a:pPr>
            <a:endParaRPr lang="en-US" dirty="0"/>
          </a:p>
        </p:txBody>
      </p:sp>
      <p:sp>
        <p:nvSpPr>
          <p:cNvPr id="16388" name="Date Placeholder 3">
            <a:extLst>
              <a:ext uri="{FF2B5EF4-FFF2-40B4-BE49-F238E27FC236}">
                <a16:creationId xmlns:a16="http://schemas.microsoft.com/office/drawing/2014/main" id="{9DAFF55A-CC07-3F40-4071-949C2BF22E1F}"/>
              </a:ext>
            </a:extLst>
          </p:cNvPr>
          <p:cNvSpPr>
            <a:spLocks noGrp="1" noChangeArrowheads="1"/>
          </p:cNvSpPr>
          <p:nvPr>
            <p:ph type="dt" sz="quarter" idx="4294967295"/>
          </p:nvPr>
        </p:nvSpPr>
        <p:spPr bwMode="auto">
          <a:xfrm>
            <a:off x="928688" y="333375"/>
            <a:ext cx="2500312" cy="273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defTabSz="449263">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marL="742950" indent="-285750" defTabSz="449263">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marL="1143000" indent="-228600" defTabSz="449263">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marL="1600200" indent="-228600" defTabSz="449263">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marL="2057400" indent="-228600" defTabSz="449263">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US" altLang="en-US" sz="1800">
                <a:ea typeface="Arial Unicode MS"/>
                <a:cs typeface="Arial Unicode MS"/>
              </a:rPr>
              <a:t>February 2024</a:t>
            </a:r>
          </a:p>
          <a:p>
            <a:pPr>
              <a:spcBef>
                <a:spcPct val="0"/>
              </a:spcBef>
            </a:pPr>
            <a:endParaRPr lang="en-GB" altLang="en-US" sz="1800">
              <a:ea typeface="Arial Unicode MS"/>
              <a:cs typeface="Arial Unicode MS"/>
            </a:endParaRPr>
          </a:p>
        </p:txBody>
      </p:sp>
      <p:sp>
        <p:nvSpPr>
          <p:cNvPr id="16389" name="Footer Placeholder 4">
            <a:extLst>
              <a:ext uri="{FF2B5EF4-FFF2-40B4-BE49-F238E27FC236}">
                <a16:creationId xmlns:a16="http://schemas.microsoft.com/office/drawing/2014/main" id="{507FD77C-A890-6A72-7FB4-775A5247BE87}"/>
              </a:ext>
            </a:extLst>
          </p:cNvPr>
          <p:cNvSpPr>
            <a:spLocks noGrp="1" noChangeArrowheads="1"/>
          </p:cNvSpPr>
          <p:nvPr>
            <p:ph type="ftr" sz="quarter" idx="11"/>
          </p:nvPr>
        </p:nvSpPr>
        <p:spPr bwMode="auto">
          <a:xfrm>
            <a:off x="7143750" y="6475413"/>
            <a:ext cx="4246563" cy="18097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US"/>
            </a:defPPr>
            <a:lvl1pPr algn="r" rtl="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9pPr>
          </a:lstStyle>
          <a:p>
            <a:pPr eaLnBrk="0" fontAlgn="base" hangingPunct="0">
              <a:spcBef>
                <a:spcPct val="0"/>
              </a:spcBef>
              <a:spcAft>
                <a:spcPct val="0"/>
              </a:spcAft>
              <a:tabLst/>
            </a:pPr>
            <a:r>
              <a:rPr lang="en-GB"/>
              <a:t>Ben Rolfe (BCA);   Jon Rosdahl (Qualcomm)</a:t>
            </a:r>
            <a:endParaRPr lang="en-GB" altLang="en-US" sz="1200" b="0">
              <a:ea typeface="Arial Unicode MS"/>
              <a:cs typeface="Arial Unicode MS"/>
            </a:endParaRPr>
          </a:p>
        </p:txBody>
      </p:sp>
      <p:sp>
        <p:nvSpPr>
          <p:cNvPr id="16390" name="Slide Number Placeholder 5">
            <a:extLst>
              <a:ext uri="{FF2B5EF4-FFF2-40B4-BE49-F238E27FC236}">
                <a16:creationId xmlns:a16="http://schemas.microsoft.com/office/drawing/2014/main" id="{46D71518-DC6C-53FB-4781-AA0D4952EE35}"/>
              </a:ext>
            </a:extLst>
          </p:cNvPr>
          <p:cNvSpPr>
            <a:spLocks noGrp="1" noChangeArrowheads="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US"/>
            </a:defPPr>
            <a:lvl1pPr algn="ctr" rtl="0" eaLnBrk="1" fontAlgn="auto" hangingPunct="1">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dirty="0">
                <a:solidFill>
                  <a:srgbClr val="000000"/>
                </a:solidFill>
                <a:latin typeface="+mn-lt"/>
                <a:ea typeface="+mn-ea"/>
                <a:cs typeface="Arial Unicode MS"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Gothic" panose="020B0609070205080204" pitchFamily="49" charset="-128"/>
                <a:cs typeface="+mn-cs"/>
              </a:defRPr>
            </a:lvl9pPr>
          </a:lstStyle>
          <a:p>
            <a:pPr fontAlgn="base">
              <a:spcBef>
                <a:spcPct val="0"/>
              </a:spcBef>
              <a:spcAft>
                <a:spcPct val="0"/>
              </a:spcAft>
            </a:pPr>
            <a:r>
              <a:rPr lang="en-GB"/>
              <a:t>Slide </a:t>
            </a:r>
            <a:fld id="{71D2057B-2ECA-476C-8234-D5554E029713}" type="slidenum">
              <a:rPr lang="en-GB" smtClean="0"/>
              <a:pPr>
                <a:defRPr/>
              </a:pPr>
              <a:t>9</a:t>
            </a:fld>
            <a:endParaRPr lang="en-GB" altLang="en-US">
              <a:solidFill>
                <a:srgbClr val="000000"/>
              </a:solidFill>
              <a:ea typeface="Arial Unicode MS"/>
              <a:cs typeface="Arial Unicode MS"/>
            </a:endParaRPr>
          </a:p>
        </p:txBody>
      </p:sp>
      <p:pic>
        <p:nvPicPr>
          <p:cNvPr id="2" name="Picture 1">
            <a:extLst>
              <a:ext uri="{FF2B5EF4-FFF2-40B4-BE49-F238E27FC236}">
                <a16:creationId xmlns:a16="http://schemas.microsoft.com/office/drawing/2014/main" id="{2CC28FCB-2851-36CF-F0E6-9A20BA5DE022}"/>
              </a:ext>
            </a:extLst>
          </p:cNvPr>
          <p:cNvPicPr>
            <a:picLocks noChangeAspect="1"/>
          </p:cNvPicPr>
          <p:nvPr/>
        </p:nvPicPr>
        <p:blipFill>
          <a:blip r:embed="rId3"/>
          <a:stretch>
            <a:fillRect/>
          </a:stretch>
        </p:blipFill>
        <p:spPr>
          <a:xfrm>
            <a:off x="9906000" y="6130525"/>
            <a:ext cx="1646063" cy="32311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D784B-096F-4BC0-B00F-03A4BD4D812F}">
  <ds:schemaRefs>
    <ds:schemaRef ds:uri="http://purl.org/dc/dcmitype/"/>
    <ds:schemaRef ds:uri="ba37140e-f4c5-4a6c-a9b4-20a691ce6c8a"/>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cc9c437c-ae0c-4066-8d90-a0f7de786127"/>
    <ds:schemaRef ds:uri="http://schemas.microsoft.com/office/2006/metadata/properties"/>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89976</TotalTime>
  <Words>5147</Words>
  <Application>Microsoft Office PowerPoint</Application>
  <PresentationFormat>Widescreen</PresentationFormat>
  <Paragraphs>1429</Paragraphs>
  <Slides>29</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6" baseType="lpstr">
      <vt:lpstr>Arial</vt:lpstr>
      <vt:lpstr>Calibri</vt:lpstr>
      <vt:lpstr>Times New Roman</vt:lpstr>
      <vt:lpstr>Wingdings</vt:lpstr>
      <vt:lpstr>Office Theme</vt:lpstr>
      <vt:lpstr>Document</vt:lpstr>
      <vt:lpstr>Worksheet</vt:lpstr>
      <vt:lpstr>Wireless Treasurer Report 2024</vt:lpstr>
      <vt:lpstr>Abstract</vt:lpstr>
      <vt:lpstr>802.11/.15 Joint Account Balance Overview February 9, 2024</vt:lpstr>
      <vt:lpstr>Income/ Expense Report  January 1, 2024,  to  February 9, 2024</vt:lpstr>
      <vt:lpstr>2024 Income/Expense Report</vt:lpstr>
      <vt:lpstr>2023/2024 Meetings Income/Expense</vt:lpstr>
      <vt:lpstr>2024 January 802 Wireless Interim Panama Hilton, Panama</vt:lpstr>
      <vt:lpstr>2024 January IEEE 802W Mixed-mode Interim Budget report</vt:lpstr>
      <vt:lpstr>2024 May 802 Wireless Interim JW Marriott Warsaw, Warsaw, Poland</vt:lpstr>
      <vt:lpstr>Future Interim Meeting Fees – 2023/2024</vt:lpstr>
      <vt:lpstr>Deadbeat Consequences</vt:lpstr>
      <vt:lpstr>PowerPoint Presentation</vt:lpstr>
      <vt:lpstr>2020 – 2023 Historical Attendance</vt:lpstr>
      <vt:lpstr>Historical  Income/Expense reports</vt:lpstr>
      <vt:lpstr>Income/ Expense Report  Jan 1, 2022,  to  Dec 31, 2022</vt:lpstr>
      <vt:lpstr>2023 Income/Expense Report</vt:lpstr>
      <vt:lpstr>Income/ Expense Report  Jan 1, 2021, to  Dec 31, 2021</vt:lpstr>
      <vt:lpstr>2022 Income/Expense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2024</dc:title>
  <dc:subject>Treasurer Report</dc:subject>
  <dc:creator>Jon Rosdahl</dc:creator>
  <cp:keywords>February 2024</cp:keywords>
  <dc:description>Jon Rosdahl (Qualcomm)</dc:description>
  <cp:lastModifiedBy>Jon Rosdahl</cp:lastModifiedBy>
  <cp:revision>74</cp:revision>
  <cp:lastPrinted>1601-01-01T00:00:00Z</cp:lastPrinted>
  <dcterms:created xsi:type="dcterms:W3CDTF">2019-08-01T19:20:26Z</dcterms:created>
  <dcterms:modified xsi:type="dcterms:W3CDTF">2024-02-13T00:20:50Z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