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41"/>
  </p:notesMasterIdLst>
  <p:handoutMasterIdLst>
    <p:handoutMasterId r:id="rId42"/>
  </p:handoutMasterIdLst>
  <p:sldIdLst>
    <p:sldId id="256" r:id="rId5"/>
    <p:sldId id="257" r:id="rId6"/>
    <p:sldId id="550" r:id="rId7"/>
    <p:sldId id="513" r:id="rId8"/>
    <p:sldId id="518" r:id="rId9"/>
    <p:sldId id="553" r:id="rId10"/>
    <p:sldId id="549" r:id="rId11"/>
    <p:sldId id="554" r:id="rId12"/>
    <p:sldId id="556" r:id="rId13"/>
    <p:sldId id="557" r:id="rId14"/>
    <p:sldId id="558" r:id="rId15"/>
    <p:sldId id="555" r:id="rId16"/>
    <p:sldId id="559" r:id="rId17"/>
    <p:sldId id="560" r:id="rId18"/>
    <p:sldId id="561" r:id="rId19"/>
    <p:sldId id="562" r:id="rId20"/>
    <p:sldId id="563" r:id="rId21"/>
    <p:sldId id="564" r:id="rId22"/>
    <p:sldId id="565" r:id="rId23"/>
    <p:sldId id="264" r:id="rId24"/>
    <p:sldId id="551" r:id="rId25"/>
    <p:sldId id="528" r:id="rId26"/>
    <p:sldId id="543" r:id="rId27"/>
    <p:sldId id="544" r:id="rId28"/>
    <p:sldId id="531" r:id="rId29"/>
    <p:sldId id="547" r:id="rId30"/>
    <p:sldId id="548" r:id="rId31"/>
    <p:sldId id="542" r:id="rId32"/>
    <p:sldId id="520" r:id="rId33"/>
    <p:sldId id="521" r:id="rId34"/>
    <p:sldId id="516" r:id="rId35"/>
    <p:sldId id="514" r:id="rId36"/>
    <p:sldId id="515" r:id="rId37"/>
    <p:sldId id="510" r:id="rId38"/>
    <p:sldId id="511" r:id="rId39"/>
    <p:sldId id="509" r:id="rId4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18"/>
            <p14:sldId id="553"/>
            <p14:sldId id="549"/>
            <p14:sldId id="554"/>
            <p14:sldId id="556"/>
            <p14:sldId id="557"/>
            <p14:sldId id="558"/>
            <p14:sldId id="555"/>
            <p14:sldId id="559"/>
            <p14:sldId id="560"/>
            <p14:sldId id="561"/>
            <p14:sldId id="562"/>
            <p14:sldId id="563"/>
            <p14:sldId id="564"/>
            <p14:sldId id="565"/>
          </p14:sldIdLst>
        </p14:section>
        <p14:section name="Refernces" id="{550E22C8-CE70-4B88-9573-377DFC475CD0}">
          <p14:sldIdLst>
            <p14:sldId id="264"/>
          </p14:sldIdLst>
        </p14:section>
        <p14:section name="Previous Motions" id="{0A2BA85A-4E76-4CC0-B8A5-234F28EFFC7E}">
          <p14:sldIdLst>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4C80D8-4133-47F9-BD8C-9E066B6AC36B}" v="11" dt="2024-06-14T22:57:21.508"/>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3" autoAdjust="0"/>
    <p:restoredTop sz="74130" autoAdjust="0"/>
  </p:normalViewPr>
  <p:slideViewPr>
    <p:cSldViewPr>
      <p:cViewPr varScale="1">
        <p:scale>
          <a:sx n="91" d="100"/>
          <a:sy n="91" d="100"/>
        </p:scale>
        <p:origin x="147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24/0006r7</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24/0006r7</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24/0006r7</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endParaRPr lang="en-US" sz="800" baseline="0" dirty="0"/>
          </a:p>
          <a:p>
            <a:r>
              <a:rPr lang="en-US" sz="800" baseline="0" dirty="0"/>
              <a:t>R8 - Update presented to 802WCSC July 14,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4487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24/0006r7</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dirty="0"/>
              <a:t>Warsaw Marriott, Warsaw, Poland – new venue plan</a:t>
            </a:r>
          </a:p>
          <a:p>
            <a:pPr lvl="1"/>
            <a:r>
              <a:rPr lang="en-US" sz="800" dirty="0"/>
              <a:t>2025 Sept 9-14 - Hilton Waikoloa Village, Waikoloa, HI – Contract (802WFIN-22-0007r0)</a:t>
            </a:r>
          </a:p>
          <a:p>
            <a:pPr lvl="1"/>
            <a:r>
              <a:rPr lang="en-US" sz="800" dirty="0"/>
              <a:t>2026 Jan 11-16 –Victoria Conference Centre &amp; Fairmont Empress, Victoria, Canada – in process</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Contract TBC</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a:buFont typeface="Times New Roman" pitchFamily="16" charset="0"/>
              <a:buNone/>
            </a:pPr>
            <a:r>
              <a:rPr lang="en-US" sz="800" dirty="0"/>
              <a:t>	2027 Sept 12-17 – Grand Hyatt Atlanta, Buckhead, GA, USA – in DocuSign – one signature left.</a:t>
            </a:r>
          </a:p>
          <a:p>
            <a:pPr>
              <a:buFont typeface="Times New Roman" pitchFamily="16" charset="0"/>
              <a:buNone/>
            </a:pPr>
            <a:r>
              <a:rPr lang="en-US" sz="800" dirty="0"/>
              <a:t>	2028 Jan 16-21 – Hilton Panama, Panama City, Panama – Contract TBC – Mtg Events to complete – Target end of July.</a:t>
            </a:r>
          </a:p>
          <a:p>
            <a:pPr lvl="1"/>
            <a:endParaRPr lang="en-US" sz="1100" dirty="0"/>
          </a:p>
        </p:txBody>
      </p:sp>
    </p:spTree>
    <p:extLst>
      <p:ext uri="{BB962C8B-B14F-4D97-AF65-F5344CB8AC3E}">
        <p14:creationId xmlns:p14="http://schemas.microsoft.com/office/powerpoint/2010/main" val="3360487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24/0006r7</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24/0006r7</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(May 21-25) – Draft Contract sent to hotel.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 (expect complete by end of June)</a:t>
            </a:r>
          </a:p>
          <a:p>
            <a:r>
              <a:rPr lang="en-US" dirty="0"/>
              <a:t>2026 March – Hyatt Regency Vancouver Contract - 802Fin-24/0005r0 – April 5, 2024</a:t>
            </a:r>
          </a:p>
          <a:p>
            <a:r>
              <a:rPr lang="en-US" dirty="0"/>
              <a:t>2027 March – Hilton Atlanta – need to get contract formalized – Targeted by end of July</a:t>
            </a:r>
          </a:p>
          <a:p>
            <a:r>
              <a:rPr lang="en-US" dirty="0"/>
              <a:t>2027 July – </a:t>
            </a:r>
            <a:r>
              <a:rPr lang="en-US" dirty="0" err="1"/>
              <a:t>Gothia</a:t>
            </a:r>
            <a:r>
              <a:rPr lang="en-US" dirty="0"/>
              <a:t> Towers – Site Visit Scheduled Aug 17-23</a:t>
            </a:r>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046721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24/0006r7</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dirty="0"/>
              <a:t>Hilton Prague, Prague, Czech Republic Contract See next slide</a:t>
            </a:r>
          </a:p>
          <a:p>
            <a:pPr lvl="1"/>
            <a:r>
              <a:rPr lang="en-US" sz="800" dirty="0"/>
              <a:t>2025 Sept 9-14 - Hilton Waikoloa Village, Waikoloa, HI – Contract (802WFIN-22-0007r0)</a:t>
            </a:r>
          </a:p>
          <a:p>
            <a:pPr lvl="1"/>
            <a:r>
              <a:rPr lang="en-US" sz="800" dirty="0"/>
              <a:t>2026 Jan 11-16 –Victoria Conference Centre &amp; Fairmont Empress, Victoria, Canada – in process</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Contract TBC</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a:buFont typeface="Times New Roman" pitchFamily="16" charset="0"/>
              <a:buNone/>
            </a:pPr>
            <a:r>
              <a:rPr lang="en-US" sz="800" dirty="0"/>
              <a:t>	2027 Sept 12-17 – Grand Hyatt Atlanta, Buckhead, GA, USA – in DocuSign – one signature left.</a:t>
            </a:r>
          </a:p>
          <a:p>
            <a:pPr>
              <a:buFont typeface="Times New Roman" pitchFamily="16" charset="0"/>
              <a:buNone/>
            </a:pPr>
            <a:r>
              <a:rPr lang="en-US" sz="800" dirty="0"/>
              <a:t>	2028 Jan 16-21 – Hilton Panama, Panama City, Panama – Contract TBC – Mtg Events to complete – Target end of July.</a:t>
            </a:r>
          </a:p>
          <a:p>
            <a:pPr lvl="1"/>
            <a:endParaRPr lang="en-US" sz="1100" dirty="0"/>
          </a:p>
        </p:txBody>
      </p:sp>
    </p:spTree>
    <p:extLst>
      <p:ext uri="{BB962C8B-B14F-4D97-AF65-F5344CB8AC3E}">
        <p14:creationId xmlns:p14="http://schemas.microsoft.com/office/powerpoint/2010/main" val="7205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13199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04750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86222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24/0006r7</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385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June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June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EC-24/0006r7</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2023-06-12</a:t>
            </a:r>
          </a:p>
        </p:txBody>
      </p:sp>
      <p:sp>
        <p:nvSpPr>
          <p:cNvPr id="6" name="Date Placeholder 3"/>
          <p:cNvSpPr>
            <a:spLocks noGrp="1"/>
          </p:cNvSpPr>
          <p:nvPr>
            <p:ph type="dt" idx="10"/>
          </p:nvPr>
        </p:nvSpPr>
        <p:spPr/>
        <p:txBody>
          <a:bodyPr/>
          <a:lstStyle/>
          <a:p>
            <a:r>
              <a:rPr lang="en-US"/>
              <a:t>June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9A0A-B9AD-F6AF-D760-10555AD9D725}"/>
              </a:ext>
            </a:extLst>
          </p:cNvPr>
          <p:cNvSpPr>
            <a:spLocks noGrp="1"/>
          </p:cNvSpPr>
          <p:nvPr>
            <p:ph type="title"/>
          </p:nvPr>
        </p:nvSpPr>
        <p:spPr/>
        <p:txBody>
          <a:bodyPr/>
          <a:lstStyle/>
          <a:p>
            <a:r>
              <a:rPr lang="en-US" dirty="0"/>
              <a:t>Potential Adjustment for May 2026</a:t>
            </a:r>
          </a:p>
        </p:txBody>
      </p:sp>
      <p:sp>
        <p:nvSpPr>
          <p:cNvPr id="4" name="Date Placeholder 3">
            <a:extLst>
              <a:ext uri="{FF2B5EF4-FFF2-40B4-BE49-F238E27FC236}">
                <a16:creationId xmlns:a16="http://schemas.microsoft.com/office/drawing/2014/main" id="{58033473-D922-2EF5-D874-A0C8D96E0477}"/>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EECBE214-7276-B281-A938-E699879C879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0E476AF-B098-3928-78B8-75A1B5D7D58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10" name="Picture 9">
            <a:extLst>
              <a:ext uri="{FF2B5EF4-FFF2-40B4-BE49-F238E27FC236}">
                <a16:creationId xmlns:a16="http://schemas.microsoft.com/office/drawing/2014/main" id="{1027B4BB-82B6-599F-3399-667B926E21DC}"/>
              </a:ext>
            </a:extLst>
          </p:cNvPr>
          <p:cNvPicPr>
            <a:picLocks noChangeAspect="1"/>
          </p:cNvPicPr>
          <p:nvPr/>
        </p:nvPicPr>
        <p:blipFill>
          <a:blip r:embed="rId2"/>
          <a:stretch>
            <a:fillRect/>
          </a:stretch>
        </p:blipFill>
        <p:spPr>
          <a:xfrm>
            <a:off x="1940455" y="1981200"/>
            <a:ext cx="7705725" cy="2305050"/>
          </a:xfrm>
          <a:prstGeom prst="rect">
            <a:avLst/>
          </a:prstGeom>
        </p:spPr>
      </p:pic>
      <p:sp>
        <p:nvSpPr>
          <p:cNvPr id="7" name="TextBox 6">
            <a:extLst>
              <a:ext uri="{FF2B5EF4-FFF2-40B4-BE49-F238E27FC236}">
                <a16:creationId xmlns:a16="http://schemas.microsoft.com/office/drawing/2014/main" id="{052125E8-3868-7F45-92B5-D361BA208264}"/>
              </a:ext>
            </a:extLst>
          </p:cNvPr>
          <p:cNvSpPr txBox="1"/>
          <p:nvPr/>
        </p:nvSpPr>
        <p:spPr>
          <a:xfrm>
            <a:off x="1940455" y="4572000"/>
            <a:ext cx="7705725" cy="1631216"/>
          </a:xfrm>
          <a:prstGeom prst="rect">
            <a:avLst/>
          </a:prstGeom>
          <a:noFill/>
        </p:spPr>
        <p:txBody>
          <a:bodyPr wrap="square" rtlCol="0">
            <a:spAutoFit/>
          </a:bodyPr>
          <a:lstStyle/>
          <a:p>
            <a:r>
              <a:rPr lang="en-US" sz="2000" dirty="0">
                <a:solidFill>
                  <a:schemeClr val="tx1"/>
                </a:solidFill>
              </a:rPr>
              <a:t>If a change was made in Motion #1, We have options to look at for 2026 May:</a:t>
            </a:r>
          </a:p>
          <a:p>
            <a:pPr marL="457200" indent="-457200">
              <a:buAutoNum type="arabicPeriod"/>
            </a:pPr>
            <a:r>
              <a:rPr lang="en-US" sz="2000" dirty="0">
                <a:solidFill>
                  <a:schemeClr val="tx1"/>
                </a:solidFill>
              </a:rPr>
              <a:t>Keep Antwerp Hilton for 11-15 May 2026</a:t>
            </a:r>
          </a:p>
          <a:p>
            <a:pPr marL="457200" indent="-457200">
              <a:buAutoNum type="arabicPeriod"/>
            </a:pPr>
            <a:r>
              <a:rPr lang="en-US" sz="2000" dirty="0">
                <a:solidFill>
                  <a:schemeClr val="tx1"/>
                </a:solidFill>
              </a:rPr>
              <a:t>Change to Warsaw Marriott for 11-15 May 2026</a:t>
            </a:r>
            <a:br>
              <a:rPr lang="en-US"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4033207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DA7E-BD7A-F6D7-95A8-7B4EB5E8C5F3}"/>
              </a:ext>
            </a:extLst>
          </p:cNvPr>
          <p:cNvSpPr>
            <a:spLocks noGrp="1"/>
          </p:cNvSpPr>
          <p:nvPr>
            <p:ph type="title"/>
          </p:nvPr>
        </p:nvSpPr>
        <p:spPr/>
        <p:txBody>
          <a:bodyPr/>
          <a:lstStyle/>
          <a:p>
            <a:r>
              <a:rPr lang="en-US" dirty="0"/>
              <a:t>Motion #2 Adjustment May 2026 </a:t>
            </a:r>
            <a:br>
              <a:rPr lang="en-US" dirty="0"/>
            </a:br>
            <a:r>
              <a:rPr lang="en-US" dirty="0"/>
              <a:t>– 2024-06-12</a:t>
            </a:r>
          </a:p>
        </p:txBody>
      </p:sp>
      <p:sp>
        <p:nvSpPr>
          <p:cNvPr id="3" name="Content Placeholder 2">
            <a:extLst>
              <a:ext uri="{FF2B5EF4-FFF2-40B4-BE49-F238E27FC236}">
                <a16:creationId xmlns:a16="http://schemas.microsoft.com/office/drawing/2014/main" id="{2920BC1A-3D34-4D76-70BF-15D2D4E9090E}"/>
              </a:ext>
            </a:extLst>
          </p:cNvPr>
          <p:cNvSpPr>
            <a:spLocks noGrp="1"/>
          </p:cNvSpPr>
          <p:nvPr>
            <p:ph idx="1"/>
          </p:nvPr>
        </p:nvSpPr>
        <p:spPr/>
        <p:txBody>
          <a:bodyPr/>
          <a:lstStyle/>
          <a:p>
            <a:r>
              <a:rPr lang="en-US" dirty="0"/>
              <a:t>Motion #2 to change the Venue for May 2026 from Antwerp to Warsaw, Changing the Venue for the 2026 May 802 Wireless Interim to Warsaw Marriott, Warsaw, Poland – 11-15 May 2026.</a:t>
            </a:r>
          </a:p>
          <a:p>
            <a:endParaRPr lang="en-US" dirty="0"/>
          </a:p>
          <a:p>
            <a:r>
              <a:rPr lang="en-US" dirty="0"/>
              <a:t>Moved: </a:t>
            </a:r>
          </a:p>
          <a:p>
            <a:r>
              <a:rPr lang="en-US" dirty="0"/>
              <a:t>Second:</a:t>
            </a:r>
          </a:p>
          <a:p>
            <a:r>
              <a:rPr lang="en-US" dirty="0"/>
              <a:t>Results:</a:t>
            </a:r>
          </a:p>
          <a:p>
            <a:endParaRPr lang="en-US" dirty="0"/>
          </a:p>
        </p:txBody>
      </p:sp>
      <p:sp>
        <p:nvSpPr>
          <p:cNvPr id="4" name="Date Placeholder 3">
            <a:extLst>
              <a:ext uri="{FF2B5EF4-FFF2-40B4-BE49-F238E27FC236}">
                <a16:creationId xmlns:a16="http://schemas.microsoft.com/office/drawing/2014/main" id="{0E0F7063-F566-2876-29B9-3ADA15BE622A}"/>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2107313-1237-E23D-1CBE-A17766486D7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5941A39-6106-B4DE-A198-51E49397E7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TextBox 6">
            <a:extLst>
              <a:ext uri="{FF2B5EF4-FFF2-40B4-BE49-F238E27FC236}">
                <a16:creationId xmlns:a16="http://schemas.microsoft.com/office/drawing/2014/main" id="{C2845663-010E-5AAD-3092-F6F0EA9E45A3}"/>
              </a:ext>
            </a:extLst>
          </p:cNvPr>
          <p:cNvSpPr txBox="1"/>
          <p:nvPr/>
        </p:nvSpPr>
        <p:spPr>
          <a:xfrm rot="2339279">
            <a:off x="2335742" y="2258362"/>
            <a:ext cx="7619999" cy="2554545"/>
          </a:xfrm>
          <a:prstGeom prst="rect">
            <a:avLst/>
          </a:prstGeom>
          <a:noFill/>
        </p:spPr>
        <p:txBody>
          <a:bodyPr wrap="square" rtlCol="0">
            <a:spAutoFit/>
          </a:bodyPr>
          <a:lstStyle/>
          <a:p>
            <a:r>
              <a:rPr lang="en-US" sz="8000" dirty="0">
                <a:solidFill>
                  <a:srgbClr val="FF0000"/>
                </a:solidFill>
              </a:rPr>
              <a:t>Cancelled – Motion not made</a:t>
            </a:r>
          </a:p>
        </p:txBody>
      </p:sp>
    </p:spTree>
    <p:extLst>
      <p:ext uri="{BB962C8B-B14F-4D97-AF65-F5344CB8AC3E}">
        <p14:creationId xmlns:p14="http://schemas.microsoft.com/office/powerpoint/2010/main" val="927678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51FF-DF64-D467-FDF9-D06D48B8D0C8}"/>
              </a:ext>
            </a:extLst>
          </p:cNvPr>
          <p:cNvSpPr>
            <a:spLocks noGrp="1"/>
          </p:cNvSpPr>
          <p:nvPr>
            <p:ph type="title"/>
          </p:nvPr>
        </p:nvSpPr>
        <p:spPr/>
        <p:txBody>
          <a:bodyPr/>
          <a:lstStyle/>
          <a:p>
            <a:r>
              <a:rPr lang="en-US" dirty="0"/>
              <a:t>2028 May option to consider</a:t>
            </a:r>
          </a:p>
        </p:txBody>
      </p:sp>
      <p:sp>
        <p:nvSpPr>
          <p:cNvPr id="4" name="Date Placeholder 3">
            <a:extLst>
              <a:ext uri="{FF2B5EF4-FFF2-40B4-BE49-F238E27FC236}">
                <a16:creationId xmlns:a16="http://schemas.microsoft.com/office/drawing/2014/main" id="{CD176738-CC13-7458-0909-F0CAABE95C8F}"/>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F3800DF-DA25-3730-290E-DEA46E43B0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F7C82A5-0E19-F519-25F7-92272049944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8" name="Picture 7">
            <a:extLst>
              <a:ext uri="{FF2B5EF4-FFF2-40B4-BE49-F238E27FC236}">
                <a16:creationId xmlns:a16="http://schemas.microsoft.com/office/drawing/2014/main" id="{454867A2-B07F-D236-203C-C9E97D1F44EB}"/>
              </a:ext>
            </a:extLst>
          </p:cNvPr>
          <p:cNvPicPr>
            <a:picLocks noChangeAspect="1"/>
          </p:cNvPicPr>
          <p:nvPr/>
        </p:nvPicPr>
        <p:blipFill>
          <a:blip r:embed="rId2"/>
          <a:stretch>
            <a:fillRect/>
          </a:stretch>
        </p:blipFill>
        <p:spPr>
          <a:xfrm>
            <a:off x="2149867" y="1535113"/>
            <a:ext cx="7070333" cy="2592168"/>
          </a:xfrm>
          <a:prstGeom prst="rect">
            <a:avLst/>
          </a:prstGeom>
        </p:spPr>
      </p:pic>
      <p:sp>
        <p:nvSpPr>
          <p:cNvPr id="9" name="TextBox 8">
            <a:extLst>
              <a:ext uri="{FF2B5EF4-FFF2-40B4-BE49-F238E27FC236}">
                <a16:creationId xmlns:a16="http://schemas.microsoft.com/office/drawing/2014/main" id="{C8AE85ED-7283-70FF-1E78-6392235C1F7E}"/>
              </a:ext>
            </a:extLst>
          </p:cNvPr>
          <p:cNvSpPr txBox="1"/>
          <p:nvPr/>
        </p:nvSpPr>
        <p:spPr>
          <a:xfrm>
            <a:off x="1797776" y="4504006"/>
            <a:ext cx="8594333" cy="1631216"/>
          </a:xfrm>
          <a:prstGeom prst="rect">
            <a:avLst/>
          </a:prstGeom>
          <a:noFill/>
        </p:spPr>
        <p:txBody>
          <a:bodyPr wrap="square" rtlCol="0">
            <a:spAutoFit/>
          </a:bodyPr>
          <a:lstStyle/>
          <a:p>
            <a:r>
              <a:rPr lang="en-US" sz="2000" dirty="0">
                <a:solidFill>
                  <a:schemeClr val="tx1"/>
                </a:solidFill>
              </a:rPr>
              <a:t>We have a couple alternatives to consider for May 2028:</a:t>
            </a:r>
            <a:br>
              <a:rPr lang="en-US" sz="2000" dirty="0">
                <a:solidFill>
                  <a:schemeClr val="tx1"/>
                </a:solidFill>
              </a:rPr>
            </a:br>
            <a:r>
              <a:rPr lang="en-US" sz="2000" dirty="0">
                <a:solidFill>
                  <a:schemeClr val="tx1"/>
                </a:solidFill>
              </a:rPr>
              <a:t>1. Warsaw Marriott has indicated availability </a:t>
            </a:r>
            <a:br>
              <a:rPr lang="en-US" sz="2000" dirty="0">
                <a:solidFill>
                  <a:schemeClr val="tx1"/>
                </a:solidFill>
              </a:rPr>
            </a:br>
            <a:r>
              <a:rPr lang="en-US" sz="2000" dirty="0">
                <a:solidFill>
                  <a:schemeClr val="tx1"/>
                </a:solidFill>
              </a:rPr>
              <a:t>2. Question on if Prague Hilton has availability</a:t>
            </a:r>
          </a:p>
          <a:p>
            <a:r>
              <a:rPr lang="en-US" sz="2000" dirty="0">
                <a:solidFill>
                  <a:schemeClr val="tx1"/>
                </a:solidFill>
              </a:rPr>
              <a:t>MTG Events to confirm with both Hotels the options, Will bring back to July 14, 2024 802WCSC meeting.</a:t>
            </a:r>
          </a:p>
        </p:txBody>
      </p:sp>
    </p:spTree>
    <p:extLst>
      <p:ext uri="{BB962C8B-B14F-4D97-AF65-F5344CB8AC3E}">
        <p14:creationId xmlns:p14="http://schemas.microsoft.com/office/powerpoint/2010/main" val="93127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2AC1-B088-86FE-CBA3-1BDC70382E6A}"/>
              </a:ext>
            </a:extLst>
          </p:cNvPr>
          <p:cNvSpPr>
            <a:spLocks noGrp="1"/>
          </p:cNvSpPr>
          <p:nvPr>
            <p:ph type="title"/>
          </p:nvPr>
        </p:nvSpPr>
        <p:spPr/>
        <p:txBody>
          <a:bodyPr/>
          <a:lstStyle/>
          <a:p>
            <a:r>
              <a:rPr lang="en-US" dirty="0"/>
              <a:t>Motion #3 – Set 2028 May IEEE 802 Wireless Interim Venue – 2024-06-12</a:t>
            </a:r>
          </a:p>
        </p:txBody>
      </p:sp>
      <p:sp>
        <p:nvSpPr>
          <p:cNvPr id="3" name="Content Placeholder 2">
            <a:extLst>
              <a:ext uri="{FF2B5EF4-FFF2-40B4-BE49-F238E27FC236}">
                <a16:creationId xmlns:a16="http://schemas.microsoft.com/office/drawing/2014/main" id="{752C4198-A537-9631-A969-F29836EFE584}"/>
              </a:ext>
            </a:extLst>
          </p:cNvPr>
          <p:cNvSpPr>
            <a:spLocks noGrp="1"/>
          </p:cNvSpPr>
          <p:nvPr>
            <p:ph idx="1"/>
          </p:nvPr>
        </p:nvSpPr>
        <p:spPr/>
        <p:txBody>
          <a:bodyPr/>
          <a:lstStyle/>
          <a:p>
            <a:pPr marL="457200" indent="-457200">
              <a:buAutoNum type="arabicPeriod"/>
            </a:pPr>
            <a:r>
              <a:rPr lang="en-US" sz="2400" dirty="0">
                <a:solidFill>
                  <a:schemeClr val="tx1"/>
                </a:solidFill>
              </a:rPr>
              <a:t>Move to set the 2028 May IEEE 802 Wireless Interim to be held at the Warsaw Marriott, Warsaw, Poland with the date to be held [</a:t>
            </a:r>
            <a:r>
              <a:rPr lang="en-US" dirty="0">
                <a:solidFill>
                  <a:schemeClr val="tx1"/>
                </a:solidFill>
              </a:rPr>
              <a:t>7-12] or [14-19] May 2028.</a:t>
            </a:r>
          </a:p>
          <a:p>
            <a:pPr marL="0" indent="0"/>
            <a:endParaRPr lang="en-US" sz="2400" dirty="0">
              <a:solidFill>
                <a:schemeClr val="tx1"/>
              </a:solidFill>
            </a:endParaRPr>
          </a:p>
          <a:p>
            <a:pPr marL="0" indent="0"/>
            <a:r>
              <a:rPr lang="en-US" dirty="0">
                <a:solidFill>
                  <a:schemeClr val="tx1"/>
                </a:solidFill>
              </a:rPr>
              <a:t>Moved: </a:t>
            </a:r>
          </a:p>
          <a:p>
            <a:pPr marL="0" indent="0"/>
            <a:r>
              <a:rPr lang="en-US" sz="2400" dirty="0">
                <a:solidFill>
                  <a:schemeClr val="tx1"/>
                </a:solidFill>
              </a:rPr>
              <a:t>Seconded:</a:t>
            </a:r>
          </a:p>
          <a:p>
            <a:pPr marL="0" indent="0"/>
            <a:r>
              <a:rPr lang="en-US" dirty="0">
                <a:solidFill>
                  <a:schemeClr val="tx1"/>
                </a:solidFill>
              </a:rPr>
              <a:t>Results:</a:t>
            </a:r>
          </a:p>
          <a:p>
            <a:pPr marL="0" indent="0"/>
            <a:br>
              <a:rPr lang="en-US" sz="2400" dirty="0">
                <a:solidFill>
                  <a:schemeClr val="tx1"/>
                </a:solidFill>
              </a:rPr>
            </a:br>
            <a:endParaRPr lang="en-US" dirty="0"/>
          </a:p>
        </p:txBody>
      </p:sp>
      <p:sp>
        <p:nvSpPr>
          <p:cNvPr id="4" name="Date Placeholder 3">
            <a:extLst>
              <a:ext uri="{FF2B5EF4-FFF2-40B4-BE49-F238E27FC236}">
                <a16:creationId xmlns:a16="http://schemas.microsoft.com/office/drawing/2014/main" id="{C68CA244-87EE-5256-1549-199626E3BAE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60F9E863-5DB5-9D0E-609A-B7086C5430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8F21FF-C981-B614-FBA0-E3855D9B98E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TextBox 6">
            <a:extLst>
              <a:ext uri="{FF2B5EF4-FFF2-40B4-BE49-F238E27FC236}">
                <a16:creationId xmlns:a16="http://schemas.microsoft.com/office/drawing/2014/main" id="{894B2D3E-9928-0728-3981-AD10E6F41395}"/>
              </a:ext>
            </a:extLst>
          </p:cNvPr>
          <p:cNvSpPr txBox="1"/>
          <p:nvPr/>
        </p:nvSpPr>
        <p:spPr>
          <a:xfrm rot="1812986">
            <a:off x="3079236" y="2454865"/>
            <a:ext cx="7271434" cy="2308324"/>
          </a:xfrm>
          <a:prstGeom prst="rect">
            <a:avLst/>
          </a:prstGeom>
          <a:noFill/>
        </p:spPr>
        <p:txBody>
          <a:bodyPr wrap="square" rtlCol="0">
            <a:spAutoFit/>
          </a:bodyPr>
          <a:lstStyle/>
          <a:p>
            <a:r>
              <a:rPr lang="en-US" sz="4800" dirty="0">
                <a:solidFill>
                  <a:srgbClr val="FF0000"/>
                </a:solidFill>
              </a:rPr>
              <a:t>Did not make Motion</a:t>
            </a:r>
            <a:br>
              <a:rPr lang="en-US" sz="4800" dirty="0">
                <a:solidFill>
                  <a:srgbClr val="FF0000"/>
                </a:solidFill>
              </a:rPr>
            </a:br>
            <a:r>
              <a:rPr lang="en-US" sz="4800" dirty="0">
                <a:solidFill>
                  <a:srgbClr val="FF0000"/>
                </a:solidFill>
              </a:rPr>
              <a:t>Delay until July 802WCSC meeting in Montreal</a:t>
            </a:r>
          </a:p>
        </p:txBody>
      </p:sp>
    </p:spTree>
    <p:extLst>
      <p:ext uri="{BB962C8B-B14F-4D97-AF65-F5344CB8AC3E}">
        <p14:creationId xmlns:p14="http://schemas.microsoft.com/office/powerpoint/2010/main" val="226953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p:txBody>
          <a:bodyPr/>
          <a:lstStyle/>
          <a:p>
            <a:r>
              <a:rPr lang="en-US" dirty="0"/>
              <a:t>Motion #4 – Site Visit – Hyatt Regency Irvine – </a:t>
            </a:r>
            <a:br>
              <a:rPr lang="en-US" dirty="0"/>
            </a:br>
            <a:r>
              <a:rPr lang="en-US" dirty="0"/>
              <a:t>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Face to Face Events with the purpose to prepare for 2027 January IEEE 802 Wireless Mixed-mode Interim at the Hyatt Regency Irvine Hotel in Irvine, California for the purpose of completing the contract.</a:t>
            </a:r>
            <a:br>
              <a:rPr lang="en-US" b="0" dirty="0"/>
            </a:br>
            <a:r>
              <a:rPr lang="en-US" b="0" dirty="0"/>
              <a:t>Expenses not to exceed: $1,000.</a:t>
            </a:r>
          </a:p>
          <a:p>
            <a:pPr marL="0" indent="0">
              <a:spcBef>
                <a:spcPts val="0"/>
              </a:spcBef>
            </a:pPr>
            <a:endParaRPr lang="en-US" b="0" dirty="0"/>
          </a:p>
          <a:p>
            <a:pPr marL="0" indent="0"/>
            <a:r>
              <a:rPr lang="en-US" dirty="0">
                <a:solidFill>
                  <a:schemeClr val="tx1"/>
                </a:solidFill>
              </a:rPr>
              <a:t>Moved: Stephen McCann</a:t>
            </a:r>
          </a:p>
          <a:p>
            <a:pPr marL="0" indent="0"/>
            <a:r>
              <a:rPr lang="en-US" sz="2400" dirty="0">
                <a:solidFill>
                  <a:schemeClr val="tx1"/>
                </a:solidFill>
              </a:rPr>
              <a:t>Seconded: Clint Powell</a:t>
            </a:r>
          </a:p>
          <a:p>
            <a:pPr marL="0" indent="0"/>
            <a:r>
              <a:rPr lang="en-US" dirty="0">
                <a:solidFill>
                  <a:schemeClr val="tx1"/>
                </a:solidFill>
              </a:rPr>
              <a:t>Results: Unanimous Consent (5 present)</a:t>
            </a:r>
          </a:p>
          <a:p>
            <a:pPr marL="0" indent="0">
              <a:spcBef>
                <a:spcPts val="0"/>
              </a:spcBef>
            </a:pPr>
            <a:endParaRPr lang="en-US"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71860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p:txBody>
          <a:bodyPr/>
          <a:lstStyle/>
          <a:p>
            <a:r>
              <a:rPr lang="en-US" dirty="0"/>
              <a:t>Motion #5 – Site Visit – Antwerp Hilton – </a:t>
            </a:r>
            <a:br>
              <a:rPr lang="en-US" dirty="0"/>
            </a:br>
            <a:r>
              <a:rPr lang="en-US" dirty="0"/>
              <a:t>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106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2024-06-12</a:t>
            </a:r>
          </a:p>
        </p:txBody>
      </p:sp>
      <p:pic>
        <p:nvPicPr>
          <p:cNvPr id="8" name="Content Placeholder 7">
            <a:extLst>
              <a:ext uri="{FF2B5EF4-FFF2-40B4-BE49-F238E27FC236}">
                <a16:creationId xmlns:a16="http://schemas.microsoft.com/office/drawing/2014/main" id="{149665B5-55DA-59BD-880D-42942A365350}"/>
              </a:ext>
            </a:extLst>
          </p:cNvPr>
          <p:cNvPicPr>
            <a:picLocks noGrp="1" noChangeAspect="1"/>
          </p:cNvPicPr>
          <p:nvPr>
            <p:ph idx="1"/>
          </p:nvPr>
        </p:nvPicPr>
        <p:blipFill>
          <a:blip r:embed="rId2"/>
          <a:stretch>
            <a:fillRect/>
          </a:stretch>
        </p:blipFill>
        <p:spPr>
          <a:xfrm>
            <a:off x="344450" y="1920538"/>
            <a:ext cx="11847550" cy="3463130"/>
          </a:xfrm>
        </p:spPr>
      </p:pic>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79% - 70% to avoid Attrition fees.</a:t>
            </a:r>
          </a:p>
        </p:txBody>
      </p:sp>
    </p:spTree>
    <p:extLst>
      <p:ext uri="{BB962C8B-B14F-4D97-AF65-F5344CB8AC3E}">
        <p14:creationId xmlns:p14="http://schemas.microsoft.com/office/powerpoint/2010/main" val="3675088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 as of 12 June 2024</a:t>
            </a:r>
          </a:p>
        </p:txBody>
      </p:sp>
      <p:pic>
        <p:nvPicPr>
          <p:cNvPr id="8" name="Content Placeholder 7">
            <a:extLst>
              <a:ext uri="{FF2B5EF4-FFF2-40B4-BE49-F238E27FC236}">
                <a16:creationId xmlns:a16="http://schemas.microsoft.com/office/drawing/2014/main" id="{3463896F-1115-AFEF-7A10-1882554623BB}"/>
              </a:ext>
            </a:extLst>
          </p:cNvPr>
          <p:cNvPicPr>
            <a:picLocks noGrp="1" noChangeAspect="1"/>
          </p:cNvPicPr>
          <p:nvPr>
            <p:ph idx="1"/>
          </p:nvPr>
        </p:nvPicPr>
        <p:blipFill>
          <a:blip r:embed="rId2"/>
          <a:stretch>
            <a:fillRect/>
          </a:stretch>
        </p:blipFill>
        <p:spPr>
          <a:xfrm>
            <a:off x="2713831" y="2904331"/>
            <a:ext cx="6762750" cy="2266950"/>
          </a:xfrm>
        </p:spPr>
      </p:pic>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4111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5380-134F-D7CE-60F0-D66D565CDDC5}"/>
              </a:ext>
            </a:extLst>
          </p:cNvPr>
          <p:cNvSpPr>
            <a:spLocks noGrp="1"/>
          </p:cNvSpPr>
          <p:nvPr>
            <p:ph type="title"/>
          </p:nvPr>
        </p:nvSpPr>
        <p:spPr/>
        <p:txBody>
          <a:bodyPr/>
          <a:lstStyle/>
          <a:p>
            <a:r>
              <a:rPr lang="en-US" dirty="0"/>
              <a:t>2024 July 802 Plenary Registration status as of </a:t>
            </a:r>
            <a:br>
              <a:rPr lang="en-US" dirty="0"/>
            </a:br>
            <a:r>
              <a:rPr lang="en-US" dirty="0"/>
              <a:t>June 12, 2024</a:t>
            </a:r>
          </a:p>
        </p:txBody>
      </p:sp>
      <p:pic>
        <p:nvPicPr>
          <p:cNvPr id="8" name="Content Placeholder 7">
            <a:extLst>
              <a:ext uri="{FF2B5EF4-FFF2-40B4-BE49-F238E27FC236}">
                <a16:creationId xmlns:a16="http://schemas.microsoft.com/office/drawing/2014/main" id="{01A6CAA9-0201-61C7-5D98-1BDE8CDACF69}"/>
              </a:ext>
            </a:extLst>
          </p:cNvPr>
          <p:cNvPicPr>
            <a:picLocks noGrp="1" noChangeAspect="1"/>
          </p:cNvPicPr>
          <p:nvPr>
            <p:ph idx="1"/>
          </p:nvPr>
        </p:nvPicPr>
        <p:blipFill>
          <a:blip r:embed="rId2"/>
          <a:stretch>
            <a:fillRect/>
          </a:stretch>
        </p:blipFill>
        <p:spPr>
          <a:xfrm>
            <a:off x="2362407" y="1981200"/>
            <a:ext cx="6723649" cy="3704431"/>
          </a:xfrm>
        </p:spPr>
      </p:pic>
      <p:sp>
        <p:nvSpPr>
          <p:cNvPr id="4" name="Date Placeholder 3">
            <a:extLst>
              <a:ext uri="{FF2B5EF4-FFF2-40B4-BE49-F238E27FC236}">
                <a16:creationId xmlns:a16="http://schemas.microsoft.com/office/drawing/2014/main" id="{DCE28511-BDCF-51E0-B2B2-A7946B763727}"/>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C46FC627-06DA-662D-2B74-BEFEAB101E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38BBBF-29DB-9C8F-8676-C3EA9467FC1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2026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dirty="0">
                <a:highlight>
                  <a:srgbClr val="FFFF00"/>
                </a:highlight>
              </a:rPr>
              <a:t>Warsaw Marriott, Warsaw, Poland </a:t>
            </a:r>
            <a:r>
              <a:rPr lang="en-GB" sz="1200" b="0" dirty="0">
                <a:highlight>
                  <a:srgbClr val="00FF00"/>
                </a:highlight>
              </a:rPr>
              <a:t>(Contract TBC)</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Wingdings" panose="05000000000000000000" pitchFamily="2" charset="2"/>
              <a:buChar char="v"/>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June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19</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584775"/>
          </a:xfrm>
          <a:prstGeom prst="rect">
            <a:avLst/>
          </a:prstGeom>
          <a:noFill/>
        </p:spPr>
        <p:txBody>
          <a:bodyPr wrap="square" rtlCol="0">
            <a:spAutoFit/>
          </a:bodyPr>
          <a:lstStyle/>
          <a:p>
            <a:r>
              <a:rPr lang="en-US" sz="1600" dirty="0">
                <a:solidFill>
                  <a:schemeClr val="accent1">
                    <a:lumMod val="50000"/>
                  </a:schemeClr>
                </a:solidFill>
              </a:rPr>
              <a:t>As of June 12, 2024, after the 802WCSC</a:t>
            </a:r>
          </a:p>
        </p:txBody>
      </p:sp>
    </p:spTree>
    <p:extLst>
      <p:ext uri="{BB962C8B-B14F-4D97-AF65-F5344CB8AC3E}">
        <p14:creationId xmlns:p14="http://schemas.microsoft.com/office/powerpoint/2010/main" val="1856925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June 12, 2024, as presented to the IEEE 802 Wireless Chairs Standing Committee during the 2024 June IEEE 802 Wireless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June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June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524000"/>
            <a:ext cx="10820400" cy="4876799"/>
          </a:xfrm>
        </p:spPr>
        <p:txBody>
          <a:bodyPr/>
          <a:lstStyle/>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2024 November – Hyatt Regency Vancouver </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		– Amendment 1 contract in DocuSign 1 signature left).</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		– Draft Contract sent to hotel.</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2025/2026 November – Terms and Conditions agreed to, need contract from Face to face Events. </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1800" dirty="0"/>
              <a:t>		 – Target to complete by end of June 2024</a:t>
            </a:r>
          </a:p>
          <a:p>
            <a:pPr>
              <a:lnSpc>
                <a:spcPct val="150000"/>
              </a:lnSpc>
            </a:pPr>
            <a:r>
              <a:rPr lang="en-US" sz="1800" dirty="0"/>
              <a:t>2027 March – Hilton Atlanta – need to get contract formalized – Face to Face Events to finalize </a:t>
            </a:r>
          </a:p>
          <a:p>
            <a:pPr>
              <a:lnSpc>
                <a:spcPct val="150000"/>
              </a:lnSpc>
            </a:pPr>
            <a:r>
              <a:rPr lang="en-US" sz="1800" dirty="0"/>
              <a:t>			– Target end of July 2024</a:t>
            </a:r>
          </a:p>
          <a:p>
            <a:pPr>
              <a:lnSpc>
                <a:spcPct val="150000"/>
              </a:lnSpc>
            </a:pPr>
            <a:r>
              <a:rPr lang="en-US" sz="1800" dirty="0"/>
              <a:t>2027 July – </a:t>
            </a:r>
            <a:r>
              <a:rPr lang="en-US" sz="1800" dirty="0" err="1"/>
              <a:t>Gothia</a:t>
            </a:r>
            <a:r>
              <a:rPr lang="en-US" sz="1800" dirty="0"/>
              <a:t> Towers – Site Visit Scheduled – 17-23 Aug 2024 </a:t>
            </a:r>
          </a:p>
          <a:p>
            <a:pPr>
              <a:lnSpc>
                <a:spcPct val="150000"/>
              </a:lnSpc>
            </a:pPr>
            <a:r>
              <a:rPr lang="en-US" sz="1800" dirty="0"/>
              <a:t>			– Contract pending site visit</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June 12,2024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since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475384" cy="5026023"/>
          </a:xfrm>
        </p:spPr>
        <p:txBody>
          <a:bodyPr/>
          <a:lstStyle/>
          <a:p>
            <a:r>
              <a:rPr lang="en-US" sz="2000" dirty="0"/>
              <a:t>The 802WCSC made the following tentative two choices in November 2023:</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pPr lvl="1">
              <a:buFont typeface="Arial" panose="020B0604020202020204" pitchFamily="34" charset="0"/>
              <a:buChar char="•"/>
            </a:pPr>
            <a:endParaRPr lang="en-US" dirty="0"/>
          </a:p>
          <a:p>
            <a:r>
              <a:rPr lang="en-US" sz="2000" dirty="0"/>
              <a:t>The 802WCSC made the following three choices during February 2024 Telecon:</a:t>
            </a:r>
          </a:p>
          <a:p>
            <a:pPr lvl="1">
              <a:buFont typeface="Arial" panose="020B0604020202020204" pitchFamily="34" charset="0"/>
              <a:buChar char="•"/>
            </a:pPr>
            <a:r>
              <a:rPr lang="en-US" sz="1800" i="0" dirty="0">
                <a:solidFill>
                  <a:schemeClr val="tx1"/>
                </a:solidFill>
                <a:effectLst/>
              </a:rPr>
              <a:t>2026 January IEEE 802W Interim: </a:t>
            </a:r>
            <a:r>
              <a:rPr lang="en-US" sz="1800" dirty="0"/>
              <a:t>Victoria Conference Centre &amp; Fairmont Empress, Victoria, Canada</a:t>
            </a:r>
            <a:endParaRPr lang="en-US" sz="1800" i="0" dirty="0">
              <a:solidFill>
                <a:schemeClr val="tx1"/>
              </a:solidFill>
              <a:effectLst/>
            </a:endParaRPr>
          </a:p>
          <a:p>
            <a:pPr lvl="1">
              <a:buFont typeface="Arial" panose="020B0604020202020204" pitchFamily="34" charset="0"/>
              <a:buChar char="•"/>
            </a:pPr>
            <a:r>
              <a:rPr lang="en-US" sz="1800" i="0" dirty="0">
                <a:solidFill>
                  <a:schemeClr val="tx1"/>
                </a:solidFill>
                <a:effectLst/>
              </a:rPr>
              <a:t>2027 January IEEE 802W Interim:</a:t>
            </a:r>
            <a:r>
              <a:rPr lang="en-US" sz="1800" dirty="0">
                <a:solidFill>
                  <a:schemeClr val="tx1"/>
                </a:solidFill>
              </a:rPr>
              <a:t> Hyatt Regency Irvine, Irvine, California, USA</a:t>
            </a:r>
          </a:p>
          <a:p>
            <a:pPr lvl="1">
              <a:buFont typeface="Arial" panose="020B0604020202020204" pitchFamily="34" charset="0"/>
              <a:buChar char="•"/>
            </a:pPr>
            <a:r>
              <a:rPr lang="en-US" sz="1800" dirty="0"/>
              <a:t>2027 May IEEE 802W Interim: </a:t>
            </a:r>
            <a:r>
              <a:rPr lang="en-US" sz="1800" dirty="0">
                <a:solidFill>
                  <a:srgbClr val="000000"/>
                </a:solidFill>
                <a:ea typeface="+mj-ea"/>
              </a:rPr>
              <a:t>Cordis Hotel, </a:t>
            </a:r>
            <a:r>
              <a:rPr lang="en-US" sz="1800" dirty="0"/>
              <a:t>Auckland, New Zealand</a:t>
            </a:r>
          </a:p>
          <a:p>
            <a:pPr lvl="1">
              <a:buFont typeface="Arial" panose="020B0604020202020204" pitchFamily="34" charset="0"/>
              <a:buChar char="•"/>
            </a:pPr>
            <a:r>
              <a:rPr lang="en-US" sz="1800" dirty="0">
                <a:solidFill>
                  <a:schemeClr val="tx1"/>
                </a:solidFill>
              </a:rPr>
              <a:t>2028 January IEEE 802W Interim: Hilton Panama, Panama City, Panama</a:t>
            </a:r>
          </a:p>
          <a:p>
            <a:pPr marL="457200" lvl="1" indent="0"/>
            <a:endParaRPr lang="en-US" sz="1800" dirty="0"/>
          </a:p>
          <a:p>
            <a:pPr marL="57150" indent="0"/>
            <a:r>
              <a:rPr lang="en-US" sz="2000" dirty="0"/>
              <a:t>The 802WCSC made the following Choice during the April 10 2024 Telecon:</a:t>
            </a:r>
          </a:p>
          <a:p>
            <a:pPr lvl="1">
              <a:buFont typeface="Arial" panose="020B0604020202020204" pitchFamily="34" charset="0"/>
              <a:buChar char="•"/>
            </a:pPr>
            <a:r>
              <a:rPr lang="en-US" sz="1800" dirty="0">
                <a:solidFill>
                  <a:schemeClr val="tx1"/>
                </a:solidFill>
              </a:rPr>
              <a:t>2026 May IEEE 802W Interim: </a:t>
            </a:r>
            <a:r>
              <a:rPr lang="en-AU" sz="1800" dirty="0">
                <a:solidFill>
                  <a:schemeClr val="tx1"/>
                </a:solidFill>
                <a:sym typeface="Roboto"/>
              </a:rPr>
              <a:t>Hilton Antwerp Old Town, </a:t>
            </a:r>
            <a:r>
              <a:rPr lang="en-US" sz="1800" dirty="0">
                <a:solidFill>
                  <a:schemeClr val="tx1"/>
                </a:solidFill>
              </a:rPr>
              <a:t>Antwerp, Belgium </a:t>
            </a:r>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8681-8E4A-599E-D0AC-BE223041A234}"/>
              </a:ext>
            </a:extLst>
          </p:cNvPr>
          <p:cNvSpPr>
            <a:spLocks noGrp="1"/>
          </p:cNvSpPr>
          <p:nvPr>
            <p:ph type="title"/>
          </p:nvPr>
        </p:nvSpPr>
        <p:spPr/>
        <p:txBody>
          <a:bodyPr/>
          <a:lstStyle/>
          <a:p>
            <a:r>
              <a:rPr lang="en-US" dirty="0"/>
              <a:t>802W Site Visit Report</a:t>
            </a:r>
          </a:p>
        </p:txBody>
      </p:sp>
      <p:sp>
        <p:nvSpPr>
          <p:cNvPr id="3" name="Content Placeholder 2">
            <a:extLst>
              <a:ext uri="{FF2B5EF4-FFF2-40B4-BE49-F238E27FC236}">
                <a16:creationId xmlns:a16="http://schemas.microsoft.com/office/drawing/2014/main" id="{F050DB6B-4924-D8BD-F438-B75428206622}"/>
              </a:ext>
            </a:extLst>
          </p:cNvPr>
          <p:cNvSpPr>
            <a:spLocks noGrp="1"/>
          </p:cNvSpPr>
          <p:nvPr>
            <p:ph idx="1"/>
          </p:nvPr>
        </p:nvSpPr>
        <p:spPr>
          <a:xfrm>
            <a:off x="914401" y="1981201"/>
            <a:ext cx="10361084" cy="4343399"/>
          </a:xfrm>
        </p:spPr>
        <p:txBody>
          <a:bodyPr/>
          <a:lstStyle/>
          <a:p>
            <a:r>
              <a:rPr lang="en-US" dirty="0"/>
              <a:t>Feb 2024 – Site Visit to Warsaw – prepare for 2024 May 802W Interim.</a:t>
            </a:r>
          </a:p>
          <a:p>
            <a:r>
              <a:rPr lang="en-US" dirty="0"/>
              <a:t>April 2024 – Site Visit to Prague – prepare to negotiate Contract for 2025 May 802W Interim.</a:t>
            </a:r>
          </a:p>
          <a:p>
            <a:r>
              <a:rPr lang="en-US" dirty="0"/>
              <a:t>April 2024 – Site Visit to Victoria – prepare to negotiate Contract for 2026 Jan 802W Interim</a:t>
            </a:r>
          </a:p>
          <a:p>
            <a:endParaRPr lang="en-US" dirty="0"/>
          </a:p>
          <a:p>
            <a:endParaRPr lang="en-US" dirty="0"/>
          </a:p>
          <a:p>
            <a:r>
              <a:rPr lang="en-US" dirty="0"/>
              <a:t>Also completed 802 Site Visits: </a:t>
            </a:r>
          </a:p>
          <a:p>
            <a:r>
              <a:rPr lang="en-US" dirty="0"/>
              <a:t>	Vancouver – prepare for 2024 Nov 802 Plenary.</a:t>
            </a:r>
          </a:p>
          <a:p>
            <a:r>
              <a:rPr lang="en-US" dirty="0"/>
              <a:t>	Madrid – prepare for 2025 July 802 Plenary</a:t>
            </a:r>
          </a:p>
        </p:txBody>
      </p:sp>
      <p:sp>
        <p:nvSpPr>
          <p:cNvPr id="4" name="Date Placeholder 3">
            <a:extLst>
              <a:ext uri="{FF2B5EF4-FFF2-40B4-BE49-F238E27FC236}">
                <a16:creationId xmlns:a16="http://schemas.microsoft.com/office/drawing/2014/main" id="{5E6D2CBF-2C2E-8075-8D73-00400F0633C1}"/>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5AA6C7E-8203-30E3-BE3A-312080D106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1C85ED-AF6D-A9B0-110F-611E0BE705F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28007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t>2025-05 (11-16) Hilton Prague, Prague, Czech Republic </a:t>
            </a:r>
            <a:r>
              <a:rPr lang="en-GB" sz="1200" b="0" dirty="0">
                <a:highlight>
                  <a:srgbClr val="00FF00"/>
                </a:highlight>
              </a:rPr>
              <a:t>(Contract TBC) </a:t>
            </a:r>
            <a:r>
              <a:rPr lang="en-GB" sz="1400" dirty="0">
                <a:solidFill>
                  <a:schemeClr val="bg1"/>
                </a:solidFill>
                <a:highlight>
                  <a:srgbClr val="000000"/>
                </a:highlight>
              </a:rPr>
              <a:t>( In Jeopardy)</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Wingdings" panose="05000000000000000000" pitchFamily="2" charset="2"/>
              <a:buChar char="v"/>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June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681511" y="5640063"/>
            <a:ext cx="3505200"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June 12, 2024</a:t>
            </a:r>
          </a:p>
        </p:txBody>
      </p:sp>
    </p:spTree>
    <p:extLst>
      <p:ext uri="{BB962C8B-B14F-4D97-AF65-F5344CB8AC3E}">
        <p14:creationId xmlns:p14="http://schemas.microsoft.com/office/powerpoint/2010/main" val="255607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A943-5A01-0AD7-6501-22E9617A8611}"/>
              </a:ext>
            </a:extLst>
          </p:cNvPr>
          <p:cNvSpPr>
            <a:spLocks noGrp="1"/>
          </p:cNvSpPr>
          <p:nvPr>
            <p:ph type="title"/>
          </p:nvPr>
        </p:nvSpPr>
        <p:spPr/>
        <p:txBody>
          <a:bodyPr/>
          <a:lstStyle/>
          <a:p>
            <a:r>
              <a:rPr lang="en-US" dirty="0"/>
              <a:t>2025 Prague Hilton – Schedule change</a:t>
            </a:r>
          </a:p>
        </p:txBody>
      </p:sp>
      <p:pic>
        <p:nvPicPr>
          <p:cNvPr id="8" name="Content Placeholder 7">
            <a:extLst>
              <a:ext uri="{FF2B5EF4-FFF2-40B4-BE49-F238E27FC236}">
                <a16:creationId xmlns:a16="http://schemas.microsoft.com/office/drawing/2014/main" id="{8C56352D-3F82-4176-2CB1-4EF9716D0325}"/>
              </a:ext>
            </a:extLst>
          </p:cNvPr>
          <p:cNvPicPr>
            <a:picLocks noGrp="1" noChangeAspect="1"/>
          </p:cNvPicPr>
          <p:nvPr>
            <p:ph sz="half" idx="1"/>
          </p:nvPr>
        </p:nvPicPr>
        <p:blipFill>
          <a:blip r:embed="rId2"/>
          <a:stretch>
            <a:fillRect/>
          </a:stretch>
        </p:blipFill>
        <p:spPr>
          <a:xfrm>
            <a:off x="2469503" y="1830390"/>
            <a:ext cx="6833607" cy="1825964"/>
          </a:xfrm>
        </p:spPr>
      </p:pic>
      <p:sp>
        <p:nvSpPr>
          <p:cNvPr id="11" name="Content Placeholder 10">
            <a:extLst>
              <a:ext uri="{FF2B5EF4-FFF2-40B4-BE49-F238E27FC236}">
                <a16:creationId xmlns:a16="http://schemas.microsoft.com/office/drawing/2014/main" id="{9B6F2427-5CD9-A639-F241-03B4DE243F69}"/>
              </a:ext>
            </a:extLst>
          </p:cNvPr>
          <p:cNvSpPr>
            <a:spLocks noGrp="1"/>
          </p:cNvSpPr>
          <p:nvPr>
            <p:ph sz="half" idx="2"/>
          </p:nvPr>
        </p:nvSpPr>
        <p:spPr>
          <a:xfrm>
            <a:off x="2116619" y="3813174"/>
            <a:ext cx="7353398" cy="2333625"/>
          </a:xfrm>
        </p:spPr>
        <p:txBody>
          <a:bodyPr/>
          <a:lstStyle/>
          <a:p>
            <a:r>
              <a:rPr lang="en-US" sz="2000" dirty="0"/>
              <a:t>The Prague Hilton has informed us that they cannot have our meeting the week of 11-19 May 2025.  We have looked for other options.</a:t>
            </a:r>
          </a:p>
          <a:p>
            <a:pPr marL="457200" indent="-457200">
              <a:buAutoNum type="arabicPeriod"/>
            </a:pPr>
            <a:r>
              <a:rPr lang="en-US" sz="2000" dirty="0"/>
              <a:t>Keep hotel but move date.</a:t>
            </a:r>
          </a:p>
          <a:p>
            <a:pPr marL="457200" indent="-457200">
              <a:buAutoNum type="arabicPeriod"/>
            </a:pPr>
            <a:r>
              <a:rPr lang="en-US" sz="2000" dirty="0"/>
              <a:t>Keep date but change to Warsaw Marriot</a:t>
            </a:r>
          </a:p>
          <a:p>
            <a:pPr marL="457200" indent="-457200">
              <a:buAutoNum type="arabicPeriod"/>
            </a:pPr>
            <a:r>
              <a:rPr lang="en-US" sz="2000" dirty="0"/>
              <a:t>Change date and venue to Antwerp Hilton</a:t>
            </a:r>
          </a:p>
        </p:txBody>
      </p:sp>
      <p:sp>
        <p:nvSpPr>
          <p:cNvPr id="4" name="Date Placeholder 3">
            <a:extLst>
              <a:ext uri="{FF2B5EF4-FFF2-40B4-BE49-F238E27FC236}">
                <a16:creationId xmlns:a16="http://schemas.microsoft.com/office/drawing/2014/main" id="{C23A26DC-D70F-D656-A3CF-28ACE548138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5F058146-9EC6-DDE6-ADF2-847822AAC6B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25E9432-50CF-0D73-AE09-611C6EF4253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9240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p:txBody>
          <a:bodyPr/>
          <a:lstStyle/>
          <a:p>
            <a:r>
              <a:rPr lang="en-US" dirty="0"/>
              <a:t>Motion #1 2025 May Interim Update</a:t>
            </a:r>
            <a:br>
              <a:rPr lang="en-US" dirty="0"/>
            </a:br>
            <a:r>
              <a:rPr lang="en-US" dirty="0"/>
              <a:t>–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dirty="0"/>
              <a:t>Move to schedule the 2025 May IEEE 802 Wireless Interim as follows:</a:t>
            </a:r>
          </a:p>
          <a:p>
            <a:r>
              <a:rPr lang="en-US" dirty="0"/>
              <a:t>the date of the 2025 May IEEE 802 Wireless Interim as 11-16 May 2025 with the venue changed to Marriott Warsaw, Warsaw, Poland.</a:t>
            </a:r>
          </a:p>
          <a:p>
            <a:r>
              <a:rPr lang="en-US" dirty="0"/>
              <a:t>Moved: Jon Rosdahl</a:t>
            </a:r>
          </a:p>
          <a:p>
            <a:r>
              <a:rPr lang="en-US" dirty="0"/>
              <a:t>Second: Ben Rolfe</a:t>
            </a:r>
          </a:p>
          <a:p>
            <a:r>
              <a:rPr lang="en-US" dirty="0"/>
              <a:t>Results: 5-0-0</a:t>
            </a:r>
          </a:p>
          <a:p>
            <a:endParaRPr lang="en-US"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34851760"/>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ba37140e-f4c5-4a6c-a9b4-20a691ce6c8a"/>
    <ds:schemaRef ds:uri="http://purl.org/dc/dcmitype/"/>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127422</TotalTime>
  <Words>5112</Words>
  <Application>Microsoft Office PowerPoint</Application>
  <PresentationFormat>Widescreen</PresentationFormat>
  <Paragraphs>550</Paragraphs>
  <Slides>36</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Recap of 802WCSC Decisions since November Plenary</vt:lpstr>
      <vt:lpstr>802W Site Visit Report</vt:lpstr>
      <vt:lpstr>Future 802W Interim Venue Status</vt:lpstr>
      <vt:lpstr>2025 Prague Hilton – Schedule change</vt:lpstr>
      <vt:lpstr>Motion #1 2025 May Interim Update – 2024-06-12</vt:lpstr>
      <vt:lpstr>Potential Adjustment for May 2026</vt:lpstr>
      <vt:lpstr>Motion #2 Adjustment May 2026  – 2024-06-12</vt:lpstr>
      <vt:lpstr>2028 May option to consider</vt:lpstr>
      <vt:lpstr>Motion #3 – Set 2028 May IEEE 802 Wireless Interim Venue – 2024-06-12</vt:lpstr>
      <vt:lpstr>Motion #4 – Site Visit – Hyatt Regency Irvine –  2024-06-12</vt:lpstr>
      <vt:lpstr>Motion #5 – Site Visit – Antwerp Hilton –  2024-06-12</vt:lpstr>
      <vt:lpstr>2024 Sept 802 Wireless Interim:  Waikoloa Hilton Hotel Pickup – 2024-06-12</vt:lpstr>
      <vt:lpstr>2024 Sept IEEE 802 Wireless Interim Registration as of 12 June 2024</vt:lpstr>
      <vt:lpstr>2024 July 802 Plenary Registration status as of  June 12, 2024</vt:lpstr>
      <vt:lpstr>Future 802W Interim Venue Status</vt:lpstr>
      <vt:lpstr>References</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50</cp:revision>
  <cp:lastPrinted>1601-01-01T00:00:00Z</cp:lastPrinted>
  <dcterms:created xsi:type="dcterms:W3CDTF">2021-02-03T19:21:29Z</dcterms:created>
  <dcterms:modified xsi:type="dcterms:W3CDTF">2024-06-14T23:03:46Z</dcterms:modified>
  <cp:category>June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