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0"/>
  </p:notesMasterIdLst>
  <p:handoutMasterIdLst>
    <p:handoutMasterId r:id="rId31"/>
  </p:handoutMasterIdLst>
  <p:sldIdLst>
    <p:sldId id="256" r:id="rId5"/>
    <p:sldId id="257" r:id="rId6"/>
    <p:sldId id="550" r:id="rId7"/>
    <p:sldId id="513" r:id="rId8"/>
    <p:sldId id="518" r:id="rId9"/>
    <p:sldId id="549" r:id="rId10"/>
    <p:sldId id="553" r:id="rId11"/>
    <p:sldId id="552" r:id="rId12"/>
    <p:sldId id="264" r:id="rId13"/>
    <p:sldId id="551" r:id="rId14"/>
    <p:sldId id="528" r:id="rId15"/>
    <p:sldId id="543" r:id="rId16"/>
    <p:sldId id="544" r:id="rId17"/>
    <p:sldId id="531" r:id="rId18"/>
    <p:sldId id="547" r:id="rId19"/>
    <p:sldId id="548" r:id="rId20"/>
    <p:sldId id="542" r:id="rId21"/>
    <p:sldId id="520" r:id="rId22"/>
    <p:sldId id="521" r:id="rId23"/>
    <p:sldId id="516" r:id="rId24"/>
    <p:sldId id="514" r:id="rId25"/>
    <p:sldId id="515" r:id="rId26"/>
    <p:sldId id="510" r:id="rId27"/>
    <p:sldId id="511" r:id="rId28"/>
    <p:sldId id="509" r:id="rId2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18"/>
            <p14:sldId id="549"/>
            <p14:sldId id="553"/>
            <p14:sldId id="552"/>
          </p14:sldIdLst>
        </p14:section>
        <p14:section name="Refernces" id="{550E22C8-CE70-4B88-9573-377DFC475CD0}">
          <p14:sldIdLst>
            <p14:sldId id="264"/>
          </p14:sldIdLst>
        </p14:section>
        <p14:section name="Previous Motions" id="{0A2BA85A-4E76-4CC0-B8A5-234F28EFFC7E}">
          <p14:sldIdLst>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AD3BDD-95E9-4A88-AD5F-394E0B621931}" v="4" dt="2024-05-12T21:05:06.190"/>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31" autoAdjust="0"/>
    <p:restoredTop sz="73510" autoAdjust="0"/>
  </p:normalViewPr>
  <p:slideViewPr>
    <p:cSldViewPr>
      <p:cViewPr>
        <p:scale>
          <a:sx n="80" d="100"/>
          <a:sy n="80" d="100"/>
        </p:scale>
        <p:origin x="-330"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EAD3BDD-95E9-4A88-AD5F-394E0B621931}"/>
    <pc:docChg chg="undo custSel addSld delSld modSld sldOrd modMainMaster delSection modSection">
      <pc:chgData name="Jon Rosdahl" userId="2820f357-2dd4-4127-8713-e0bfde0fd756" providerId="ADAL" clId="{DEAD3BDD-95E9-4A88-AD5F-394E0B621931}" dt="2024-05-12T21:22:30.983" v="1101" actId="20577"/>
      <pc:docMkLst>
        <pc:docMk/>
      </pc:docMkLst>
      <pc:sldChg chg="modSp mod modNotesTx">
        <pc:chgData name="Jon Rosdahl" userId="2820f357-2dd4-4127-8713-e0bfde0fd756" providerId="ADAL" clId="{DEAD3BDD-95E9-4A88-AD5F-394E0B621931}" dt="2024-05-12T21:21:49.507" v="1079" actId="255"/>
        <pc:sldMkLst>
          <pc:docMk/>
          <pc:sldMk cId="0" sldId="256"/>
        </pc:sldMkLst>
        <pc:spChg chg="mod">
          <ac:chgData name="Jon Rosdahl" userId="2820f357-2dd4-4127-8713-e0bfde0fd756" providerId="ADAL" clId="{DEAD3BDD-95E9-4A88-AD5F-394E0B621931}" dt="2024-05-12T13:47:47.330" v="4" actId="20577"/>
          <ac:spMkLst>
            <pc:docMk/>
            <pc:sldMk cId="0" sldId="256"/>
            <ac:spMk id="3074" creationId="{00000000-0000-0000-0000-000000000000}"/>
          </ac:spMkLst>
        </pc:spChg>
      </pc:sldChg>
      <pc:sldChg chg="modSp mod">
        <pc:chgData name="Jon Rosdahl" userId="2820f357-2dd4-4127-8713-e0bfde0fd756" providerId="ADAL" clId="{DEAD3BDD-95E9-4A88-AD5F-394E0B621931}" dt="2024-05-12T13:56:47.427" v="87" actId="20577"/>
        <pc:sldMkLst>
          <pc:docMk/>
          <pc:sldMk cId="0" sldId="257"/>
        </pc:sldMkLst>
        <pc:spChg chg="mod">
          <ac:chgData name="Jon Rosdahl" userId="2820f357-2dd4-4127-8713-e0bfde0fd756" providerId="ADAL" clId="{DEAD3BDD-95E9-4A88-AD5F-394E0B621931}" dt="2024-05-12T13:56:47.427" v="87" actId="20577"/>
          <ac:spMkLst>
            <pc:docMk/>
            <pc:sldMk cId="0" sldId="257"/>
            <ac:spMk id="4098" creationId="{00000000-0000-0000-0000-000000000000}"/>
          </ac:spMkLst>
        </pc:spChg>
      </pc:sldChg>
      <pc:sldChg chg="del">
        <pc:chgData name="Jon Rosdahl" userId="2820f357-2dd4-4127-8713-e0bfde0fd756" providerId="ADAL" clId="{DEAD3BDD-95E9-4A88-AD5F-394E0B621931}" dt="2024-05-12T14:13:04.141" v="198" actId="18676"/>
        <pc:sldMkLst>
          <pc:docMk/>
          <pc:sldMk cId="0" sldId="259"/>
        </pc:sldMkLst>
      </pc:sldChg>
      <pc:sldChg chg="modSp del mod">
        <pc:chgData name="Jon Rosdahl" userId="2820f357-2dd4-4127-8713-e0bfde0fd756" providerId="ADAL" clId="{DEAD3BDD-95E9-4A88-AD5F-394E0B621931}" dt="2024-05-12T14:23:07.204" v="199" actId="47"/>
        <pc:sldMkLst>
          <pc:docMk/>
          <pc:sldMk cId="2239589687" sldId="272"/>
        </pc:sldMkLst>
        <pc:spChg chg="mod">
          <ac:chgData name="Jon Rosdahl" userId="2820f357-2dd4-4127-8713-e0bfde0fd756" providerId="ADAL" clId="{DEAD3BDD-95E9-4A88-AD5F-394E0B621931}" dt="2024-05-12T13:58:32.817" v="104" actId="5793"/>
          <ac:spMkLst>
            <pc:docMk/>
            <pc:sldMk cId="2239589687" sldId="272"/>
            <ac:spMk id="2" creationId="{83380DDE-A6D9-4DBD-93F1-8CAA6AF62C6A}"/>
          </ac:spMkLst>
        </pc:spChg>
      </pc:sldChg>
      <pc:sldChg chg="del">
        <pc:chgData name="Jon Rosdahl" userId="2820f357-2dd4-4127-8713-e0bfde0fd756" providerId="ADAL" clId="{DEAD3BDD-95E9-4A88-AD5F-394E0B621931}" dt="2024-05-12T14:13:04.141" v="198" actId="18676"/>
        <pc:sldMkLst>
          <pc:docMk/>
          <pc:sldMk cId="0" sldId="278"/>
        </pc:sldMkLst>
      </pc:sldChg>
      <pc:sldChg chg="del">
        <pc:chgData name="Jon Rosdahl" userId="2820f357-2dd4-4127-8713-e0bfde0fd756" providerId="ADAL" clId="{DEAD3BDD-95E9-4A88-AD5F-394E0B621931}" dt="2024-05-12T14:13:04.141" v="198" actId="18676"/>
        <pc:sldMkLst>
          <pc:docMk/>
          <pc:sldMk cId="1153371798" sldId="286"/>
        </pc:sldMkLst>
      </pc:sldChg>
      <pc:sldChg chg="del">
        <pc:chgData name="Jon Rosdahl" userId="2820f357-2dd4-4127-8713-e0bfde0fd756" providerId="ADAL" clId="{DEAD3BDD-95E9-4A88-AD5F-394E0B621931}" dt="2024-05-12T14:13:04.141" v="198" actId="18676"/>
        <pc:sldMkLst>
          <pc:docMk/>
          <pc:sldMk cId="3104078904" sldId="297"/>
        </pc:sldMkLst>
      </pc:sldChg>
      <pc:sldChg chg="del">
        <pc:chgData name="Jon Rosdahl" userId="2820f357-2dd4-4127-8713-e0bfde0fd756" providerId="ADAL" clId="{DEAD3BDD-95E9-4A88-AD5F-394E0B621931}" dt="2024-05-12T14:13:04.141" v="198" actId="18676"/>
        <pc:sldMkLst>
          <pc:docMk/>
          <pc:sldMk cId="2373854886" sldId="298"/>
        </pc:sldMkLst>
      </pc:sldChg>
      <pc:sldChg chg="del">
        <pc:chgData name="Jon Rosdahl" userId="2820f357-2dd4-4127-8713-e0bfde0fd756" providerId="ADAL" clId="{DEAD3BDD-95E9-4A88-AD5F-394E0B621931}" dt="2024-05-12T14:13:04.141" v="198" actId="18676"/>
        <pc:sldMkLst>
          <pc:docMk/>
          <pc:sldMk cId="3639587460" sldId="299"/>
        </pc:sldMkLst>
      </pc:sldChg>
      <pc:sldChg chg="modSp mod modNotesTx">
        <pc:chgData name="Jon Rosdahl" userId="2820f357-2dd4-4127-8713-e0bfde0fd756" providerId="ADAL" clId="{DEAD3BDD-95E9-4A88-AD5F-394E0B621931}" dt="2024-05-12T21:21:17.319" v="1067" actId="1076"/>
        <pc:sldMkLst>
          <pc:docMk/>
          <pc:sldMk cId="813526153" sldId="513"/>
        </pc:sldMkLst>
        <pc:spChg chg="mod">
          <ac:chgData name="Jon Rosdahl" userId="2820f357-2dd4-4127-8713-e0bfde0fd756" providerId="ADAL" clId="{DEAD3BDD-95E9-4A88-AD5F-394E0B621931}" dt="2024-05-12T21:21:17.319" v="1067" actId="1076"/>
          <ac:spMkLst>
            <pc:docMk/>
            <pc:sldMk cId="813526153" sldId="513"/>
            <ac:spMk id="8" creationId="{BABB8EDA-4C9B-BACF-CD7D-805D4554F0BE}"/>
          </ac:spMkLst>
        </pc:spChg>
      </pc:sldChg>
      <pc:sldChg chg="modSp mod">
        <pc:chgData name="Jon Rosdahl" userId="2820f357-2dd4-4127-8713-e0bfde0fd756" providerId="ADAL" clId="{DEAD3BDD-95E9-4A88-AD5F-394E0B621931}" dt="2024-05-12T14:25:39.672" v="320" actId="404"/>
        <pc:sldMkLst>
          <pc:docMk/>
          <pc:sldMk cId="2172834629" sldId="518"/>
        </pc:sldMkLst>
        <pc:spChg chg="mod">
          <ac:chgData name="Jon Rosdahl" userId="2820f357-2dd4-4127-8713-e0bfde0fd756" providerId="ADAL" clId="{DEAD3BDD-95E9-4A88-AD5F-394E0B621931}" dt="2024-05-12T14:25:39.672" v="320" actId="404"/>
          <ac:spMkLst>
            <pc:docMk/>
            <pc:sldMk cId="2172834629" sldId="518"/>
            <ac:spMk id="3" creationId="{4BC2ADD1-B8C5-032E-1077-A3454D760BB7}"/>
          </ac:spMkLst>
        </pc:spChg>
      </pc:sldChg>
      <pc:sldChg chg="del">
        <pc:chgData name="Jon Rosdahl" userId="2820f357-2dd4-4127-8713-e0bfde0fd756" providerId="ADAL" clId="{DEAD3BDD-95E9-4A88-AD5F-394E0B621931}" dt="2024-05-12T14:13:04.141" v="198" actId="18676"/>
        <pc:sldMkLst>
          <pc:docMk/>
          <pc:sldMk cId="0" sldId="527"/>
        </pc:sldMkLst>
      </pc:sldChg>
      <pc:sldChg chg="del">
        <pc:chgData name="Jon Rosdahl" userId="2820f357-2dd4-4127-8713-e0bfde0fd756" providerId="ADAL" clId="{DEAD3BDD-95E9-4A88-AD5F-394E0B621931}" dt="2024-05-12T14:13:04.141" v="198" actId="18676"/>
        <pc:sldMkLst>
          <pc:docMk/>
          <pc:sldMk cId="1342678278" sldId="533"/>
        </pc:sldMkLst>
      </pc:sldChg>
      <pc:sldChg chg="del">
        <pc:chgData name="Jon Rosdahl" userId="2820f357-2dd4-4127-8713-e0bfde0fd756" providerId="ADAL" clId="{DEAD3BDD-95E9-4A88-AD5F-394E0B621931}" dt="2024-05-12T14:11:27.947" v="197" actId="47"/>
        <pc:sldMkLst>
          <pc:docMk/>
          <pc:sldMk cId="3166482721" sldId="535"/>
        </pc:sldMkLst>
      </pc:sldChg>
      <pc:sldChg chg="modSp mod modNotesTx">
        <pc:chgData name="Jon Rosdahl" userId="2820f357-2dd4-4127-8713-e0bfde0fd756" providerId="ADAL" clId="{DEAD3BDD-95E9-4A88-AD5F-394E0B621931}" dt="2024-05-12T21:16:49.218" v="1037" actId="20577"/>
        <pc:sldMkLst>
          <pc:docMk/>
          <pc:sldMk cId="2556078085" sldId="549"/>
        </pc:sldMkLst>
        <pc:spChg chg="mod">
          <ac:chgData name="Jon Rosdahl" userId="2820f357-2dd4-4127-8713-e0bfde0fd756" providerId="ADAL" clId="{DEAD3BDD-95E9-4A88-AD5F-394E0B621931}" dt="2024-05-12T21:11:08.706" v="972" actId="20577"/>
          <ac:spMkLst>
            <pc:docMk/>
            <pc:sldMk cId="2556078085" sldId="549"/>
            <ac:spMk id="2" creationId="{ADC1044F-B3FF-6E81-78E0-A5941766109D}"/>
          </ac:spMkLst>
        </pc:spChg>
        <pc:spChg chg="mod">
          <ac:chgData name="Jon Rosdahl" userId="2820f357-2dd4-4127-8713-e0bfde0fd756" providerId="ADAL" clId="{DEAD3BDD-95E9-4A88-AD5F-394E0B621931}" dt="2024-05-12T21:16:49.218" v="1037" actId="20577"/>
          <ac:spMkLst>
            <pc:docMk/>
            <pc:sldMk cId="2556078085" sldId="549"/>
            <ac:spMk id="9218" creationId="{00000000-0000-0000-0000-000000000000}"/>
          </ac:spMkLst>
        </pc:spChg>
      </pc:sldChg>
      <pc:sldChg chg="modSp mod">
        <pc:chgData name="Jon Rosdahl" userId="2820f357-2dd4-4127-8713-e0bfde0fd756" providerId="ADAL" clId="{DEAD3BDD-95E9-4A88-AD5F-394E0B621931}" dt="2024-05-12T21:22:30.983" v="1101" actId="20577"/>
        <pc:sldMkLst>
          <pc:docMk/>
          <pc:sldMk cId="2093339686" sldId="550"/>
        </pc:sldMkLst>
        <pc:spChg chg="mod">
          <ac:chgData name="Jon Rosdahl" userId="2820f357-2dd4-4127-8713-e0bfde0fd756" providerId="ADAL" clId="{DEAD3BDD-95E9-4A88-AD5F-394E0B621931}" dt="2024-05-12T21:22:30.983" v="1101" actId="20577"/>
          <ac:spMkLst>
            <pc:docMk/>
            <pc:sldMk cId="2093339686" sldId="550"/>
            <ac:spMk id="3" creationId="{489EC464-F42C-E35B-F33B-4BD828E458DF}"/>
          </ac:spMkLst>
        </pc:spChg>
      </pc:sldChg>
      <pc:sldChg chg="modSp new mod ord modNotesTx">
        <pc:chgData name="Jon Rosdahl" userId="2820f357-2dd4-4127-8713-e0bfde0fd756" providerId="ADAL" clId="{DEAD3BDD-95E9-4A88-AD5F-394E0B621931}" dt="2024-05-12T14:05:57.706" v="121" actId="20577"/>
        <pc:sldMkLst>
          <pc:docMk/>
          <pc:sldMk cId="1052007898" sldId="551"/>
        </pc:sldMkLst>
        <pc:spChg chg="mod">
          <ac:chgData name="Jon Rosdahl" userId="2820f357-2dd4-4127-8713-e0bfde0fd756" providerId="ADAL" clId="{DEAD3BDD-95E9-4A88-AD5F-394E0B621931}" dt="2024-05-12T14:05:57.706" v="121" actId="20577"/>
          <ac:spMkLst>
            <pc:docMk/>
            <pc:sldMk cId="1052007898" sldId="551"/>
            <ac:spMk id="2" creationId="{CE76343C-4815-F7BA-2948-8FEEC6935B00}"/>
          </ac:spMkLst>
        </pc:spChg>
        <pc:spChg chg="mod">
          <ac:chgData name="Jon Rosdahl" userId="2820f357-2dd4-4127-8713-e0bfde0fd756" providerId="ADAL" clId="{DEAD3BDD-95E9-4A88-AD5F-394E0B621931}" dt="2024-05-12T14:05:09.961" v="118"/>
          <ac:spMkLst>
            <pc:docMk/>
            <pc:sldMk cId="1052007898" sldId="551"/>
            <ac:spMk id="3" creationId="{8456D09C-0EC7-07E7-D615-854632E7627D}"/>
          </ac:spMkLst>
        </pc:spChg>
      </pc:sldChg>
      <pc:sldChg chg="modSp new mod">
        <pc:chgData name="Jon Rosdahl" userId="2820f357-2dd4-4127-8713-e0bfde0fd756" providerId="ADAL" clId="{DEAD3BDD-95E9-4A88-AD5F-394E0B621931}" dt="2024-05-12T14:33:36.557" v="702" actId="20577"/>
        <pc:sldMkLst>
          <pc:docMk/>
          <pc:sldMk cId="4280077895" sldId="553"/>
        </pc:sldMkLst>
        <pc:spChg chg="mod">
          <ac:chgData name="Jon Rosdahl" userId="2820f357-2dd4-4127-8713-e0bfde0fd756" providerId="ADAL" clId="{DEAD3BDD-95E9-4A88-AD5F-394E0B621931}" dt="2024-05-12T14:32:15.593" v="618" actId="20577"/>
          <ac:spMkLst>
            <pc:docMk/>
            <pc:sldMk cId="4280077895" sldId="553"/>
            <ac:spMk id="2" creationId="{E74D8681-8E4A-599E-D0AC-BE223041A234}"/>
          </ac:spMkLst>
        </pc:spChg>
        <pc:spChg chg="mod">
          <ac:chgData name="Jon Rosdahl" userId="2820f357-2dd4-4127-8713-e0bfde0fd756" providerId="ADAL" clId="{DEAD3BDD-95E9-4A88-AD5F-394E0B621931}" dt="2024-05-12T14:33:36.557" v="702" actId="20577"/>
          <ac:spMkLst>
            <pc:docMk/>
            <pc:sldMk cId="4280077895" sldId="553"/>
            <ac:spMk id="3" creationId="{F050DB6B-4924-D8BD-F438-B75428206622}"/>
          </ac:spMkLst>
        </pc:spChg>
      </pc:sldChg>
      <pc:sldChg chg="modSp del mod modNotesTx">
        <pc:chgData name="Jon Rosdahl" userId="2820f357-2dd4-4127-8713-e0bfde0fd756" providerId="ADAL" clId="{DEAD3BDD-95E9-4A88-AD5F-394E0B621931}" dt="2024-05-12T21:05:06.171" v="840"/>
        <pc:sldMkLst>
          <pc:docMk/>
          <pc:sldMk cId="610087628" sldId="554"/>
        </pc:sldMkLst>
        <pc:spChg chg="mod">
          <ac:chgData name="Jon Rosdahl" userId="2820f357-2dd4-4127-8713-e0bfde0fd756" providerId="ADAL" clId="{DEAD3BDD-95E9-4A88-AD5F-394E0B621931}" dt="2024-05-12T21:05:05.390" v="839" actId="12"/>
          <ac:spMkLst>
            <pc:docMk/>
            <pc:sldMk cId="610087628" sldId="554"/>
            <ac:spMk id="7" creationId="{17FDD5D3-927B-D528-7C38-1CBD10F55698}"/>
          </ac:spMkLst>
        </pc:spChg>
        <pc:spChg chg="mod">
          <ac:chgData name="Jon Rosdahl" userId="2820f357-2dd4-4127-8713-e0bfde0fd756" providerId="ADAL" clId="{DEAD3BDD-95E9-4A88-AD5F-394E0B621931}" dt="2024-05-12T21:05:04.077" v="838" actId="20577"/>
          <ac:spMkLst>
            <pc:docMk/>
            <pc:sldMk cId="610087628" sldId="554"/>
            <ac:spMk id="8" creationId="{BABB8EDA-4C9B-BACF-CD7D-805D4554F0BE}"/>
          </ac:spMkLst>
        </pc:spChg>
      </pc:sldChg>
      <pc:sldMasterChg chg="modSp mod">
        <pc:chgData name="Jon Rosdahl" userId="2820f357-2dd4-4127-8713-e0bfde0fd756" providerId="ADAL" clId="{DEAD3BDD-95E9-4A88-AD5F-394E0B621931}" dt="2024-05-12T14:04:56.208" v="117" actId="6549"/>
        <pc:sldMasterMkLst>
          <pc:docMk/>
          <pc:sldMasterMk cId="321612819" sldId="2147483672"/>
        </pc:sldMasterMkLst>
        <pc:spChg chg="mod">
          <ac:chgData name="Jon Rosdahl" userId="2820f357-2dd4-4127-8713-e0bfde0fd756" providerId="ADAL" clId="{DEAD3BDD-95E9-4A88-AD5F-394E0B621931}" dt="2024-05-12T14:04:56.208" v="117"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24/0006r5</a:t>
            </a:r>
            <a:endParaRPr lang="en-US" dirty="0"/>
          </a:p>
        </p:txBody>
      </p:sp>
      <p:sp>
        <p:nvSpPr>
          <p:cNvPr id="5" name="Rectangle 3"/>
          <p:cNvSpPr>
            <a:spLocks noGrp="1" noChangeArrowheads="1"/>
          </p:cNvSpPr>
          <p:nvPr>
            <p:ph type="dt"/>
          </p:nvPr>
        </p:nvSpPr>
        <p:spPr>
          <a:ln/>
        </p:spPr>
        <p:txBody>
          <a:bodyPr/>
          <a:lstStyle/>
          <a:p>
            <a:r>
              <a:rPr lang="en-US"/>
              <a:t>May 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24/0006r5</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May 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24/0006r5</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May 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24/0006r5</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May 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24/0006r5</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May 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24/0006r5</a:t>
            </a:r>
            <a:endParaRPr lang="en-US" dirty="0"/>
          </a:p>
        </p:txBody>
      </p:sp>
      <p:sp>
        <p:nvSpPr>
          <p:cNvPr id="5" name="Rectangle 3"/>
          <p:cNvSpPr>
            <a:spLocks noGrp="1" noChangeArrowheads="1"/>
          </p:cNvSpPr>
          <p:nvPr>
            <p:ph type="dt"/>
          </p:nvPr>
        </p:nvSpPr>
        <p:spPr>
          <a:ln/>
        </p:spPr>
        <p:txBody>
          <a:bodyPr/>
          <a:lstStyle/>
          <a:p>
            <a:r>
              <a:rPr lang="en-US"/>
              <a:t>May 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(May 21-25) – Contract pending visit.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a:t>
            </a:r>
          </a:p>
          <a:p>
            <a:r>
              <a:rPr lang="en-US" dirty="0"/>
              <a:t>2026 March – Hyatt Regency Vancouver Contract - 802Fin-24/0005r0 – April 5, 2024</a:t>
            </a:r>
          </a:p>
          <a:p>
            <a:r>
              <a:rPr lang="en-US" dirty="0"/>
              <a:t>2027 March – Hilton Atlanta – need to get contract formalized</a:t>
            </a:r>
          </a:p>
          <a:p>
            <a:r>
              <a:rPr lang="en-US" dirty="0"/>
              <a:t>2027 July – </a:t>
            </a:r>
            <a:r>
              <a:rPr lang="en-US" dirty="0" err="1"/>
              <a:t>Gothia</a:t>
            </a:r>
            <a:r>
              <a:rPr lang="en-US" dirty="0"/>
              <a:t> Towers – Site Visit to be Scheduled </a:t>
            </a:r>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24/0006r5</a:t>
            </a:r>
            <a:endParaRPr lang="en-US" dirty="0"/>
          </a:p>
        </p:txBody>
      </p:sp>
      <p:sp>
        <p:nvSpPr>
          <p:cNvPr id="5" name="Rectangle 3"/>
          <p:cNvSpPr>
            <a:spLocks noGrp="1" noChangeArrowheads="1"/>
          </p:cNvSpPr>
          <p:nvPr>
            <p:ph type="dt"/>
          </p:nvPr>
        </p:nvSpPr>
        <p:spPr>
          <a:ln/>
        </p:spPr>
        <p:txBody>
          <a:bodyPr/>
          <a:lstStyle/>
          <a:p>
            <a:r>
              <a:rPr lang="en-US"/>
              <a:t>May 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May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(802WFIN-22-0007r0)</a:t>
            </a:r>
          </a:p>
          <a:p>
            <a:pPr lvl="1"/>
            <a:r>
              <a:rPr lang="en-US" sz="800" dirty="0"/>
              <a:t>2026 Jan 11-16 – RFP – Victoria Conference Centre &amp; Fairmont Empress, Victoria, Canada</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Contract TBC</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TBC</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a:t>
            </a:r>
          </a:p>
          <a:p>
            <a:pPr>
              <a:buFont typeface="Times New Roman" pitchFamily="16" charset="0"/>
              <a:buNone/>
            </a:pPr>
            <a:r>
              <a:rPr lang="en-US" sz="800" dirty="0"/>
              <a:t>	2027 Sept 12-17 – Grand Hyatt Atlanta, Buckhead, GA, USA – With IEEE Legal</a:t>
            </a:r>
          </a:p>
          <a:p>
            <a:pPr>
              <a:buFont typeface="Times New Roman" pitchFamily="16" charset="0"/>
              <a:buNone/>
            </a:pPr>
            <a:r>
              <a:rPr lang="en-US" sz="800" dirty="0"/>
              <a:t>	2028 Jan 16-21 – Hilton Panama, Panama City, Panama – Contract TBC</a:t>
            </a:r>
          </a:p>
          <a:p>
            <a:pPr lvl="1"/>
            <a:endParaRPr lang="en-US" sz="1100" dirty="0"/>
          </a:p>
        </p:txBody>
      </p:sp>
    </p:spTree>
    <p:extLst>
      <p:ext uri="{BB962C8B-B14F-4D97-AF65-F5344CB8AC3E}">
        <p14:creationId xmlns:p14="http://schemas.microsoft.com/office/powerpoint/2010/main" val="72054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46721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ABF407-7CD6-4D51-81D1-5D2A584CC42D}" type="slidenum">
              <a:rPr lang="en-AU" smtClean="0"/>
              <a:t>8</a:t>
            </a:fld>
            <a:endParaRPr lang="en-AU"/>
          </a:p>
        </p:txBody>
      </p:sp>
    </p:spTree>
    <p:extLst>
      <p:ext uri="{BB962C8B-B14F-4D97-AF65-F5344CB8AC3E}">
        <p14:creationId xmlns:p14="http://schemas.microsoft.com/office/powerpoint/2010/main" val="2417380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24/0006r5</a:t>
            </a:r>
            <a:endParaRPr lang="en-US" dirty="0"/>
          </a:p>
        </p:txBody>
      </p:sp>
      <p:sp>
        <p:nvSpPr>
          <p:cNvPr id="5" name="Rectangle 3"/>
          <p:cNvSpPr>
            <a:spLocks noGrp="1" noChangeArrowheads="1"/>
          </p:cNvSpPr>
          <p:nvPr>
            <p:ph type="dt"/>
          </p:nvPr>
        </p:nvSpPr>
        <p:spPr>
          <a:ln/>
        </p:spPr>
        <p:txBody>
          <a:bodyPr/>
          <a:lstStyle/>
          <a:p>
            <a:r>
              <a:rPr lang="en-US"/>
              <a:t>May 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24/0006r5</a:t>
            </a:r>
            <a:endParaRPr lang="en-US" dirty="0"/>
          </a:p>
        </p:txBody>
      </p:sp>
      <p:sp>
        <p:nvSpPr>
          <p:cNvPr id="5" name="Date Placeholder 4"/>
          <p:cNvSpPr>
            <a:spLocks noGrp="1"/>
          </p:cNvSpPr>
          <p:nvPr>
            <p:ph type="dt"/>
          </p:nvPr>
        </p:nvSpPr>
        <p:spPr/>
        <p:txBody>
          <a:bodyPr/>
          <a:lstStyle/>
          <a:p>
            <a:r>
              <a:rPr lang="en-US"/>
              <a:t>May 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6615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EC-24/0006r5</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2023-05-12</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 12, 2024, as presented to the IEEE 802 Wireless Chairs Standing Committee during the 2024 May IEEE 802 Wireless Interim and posted link to Mentor to IEEE 802 Wireless Chairs Standing Committee reflector.</a:t>
            </a:r>
          </a:p>
        </p:txBody>
      </p:sp>
      <p:sp>
        <p:nvSpPr>
          <p:cNvPr id="4" name="Date Placeholder 3"/>
          <p:cNvSpPr>
            <a:spLocks noGrp="1"/>
          </p:cNvSpPr>
          <p:nvPr>
            <p:ph type="dt" idx="10"/>
          </p:nvPr>
        </p:nvSpPr>
        <p:spPr/>
        <p:txBody>
          <a:bodyPr/>
          <a:lstStyle/>
          <a:p>
            <a:r>
              <a:rPr lang="en-US"/>
              <a:t>May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p:txBody>
          <a:bodyPr/>
          <a:lstStyle/>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2024 November – </a:t>
            </a:r>
            <a:r>
              <a:rPr lang="en-US" sz="2000" dirty="0" err="1"/>
              <a:t>Hyat</a:t>
            </a:r>
            <a:r>
              <a:rPr lang="en-US" sz="2000" dirty="0"/>
              <a:t> Regency Vancouver – Amendment 1 contract in signing.</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 July - Site Visit planned for Melia Castilla Madrid – May 21-25 – Contract pending visit.</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2025/2026 November – Terms and Conditions agreed to, need contract from Hotel</a:t>
            </a:r>
          </a:p>
          <a:p>
            <a:pPr>
              <a:lnSpc>
                <a:spcPct val="150000"/>
              </a:lnSpc>
            </a:pPr>
            <a:r>
              <a:rPr lang="en-US" sz="2000" dirty="0"/>
              <a:t>2026 March – Hyatt Regency Vancouver Contract was signed April 5, 2024.</a:t>
            </a:r>
          </a:p>
          <a:p>
            <a:pPr>
              <a:lnSpc>
                <a:spcPct val="150000"/>
              </a:lnSpc>
            </a:pPr>
            <a:r>
              <a:rPr lang="en-US" sz="2000" dirty="0"/>
              <a:t>2027 March – Hilton Atlanta – need to get contract formalized</a:t>
            </a:r>
          </a:p>
          <a:p>
            <a:pPr>
              <a:lnSpc>
                <a:spcPct val="150000"/>
              </a:lnSpc>
            </a:pPr>
            <a:r>
              <a:rPr lang="en-US" sz="2000" dirty="0"/>
              <a:t>2027 July – </a:t>
            </a:r>
            <a:r>
              <a:rPr lang="en-US" sz="2000" dirty="0" err="1"/>
              <a:t>Gothia</a:t>
            </a:r>
            <a:r>
              <a:rPr lang="en-US" sz="2000" dirty="0"/>
              <a:t> Towers – Site Visit to be Scheduled – Contract pending site visit</a:t>
            </a:r>
          </a:p>
          <a:p>
            <a:endParaRPr lang="en-US"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May 12,2024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since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475384" cy="5026023"/>
          </a:xfrm>
        </p:spPr>
        <p:txBody>
          <a:bodyPr/>
          <a:lstStyle/>
          <a:p>
            <a:r>
              <a:rPr lang="en-US" sz="2000" dirty="0"/>
              <a:t>The 802WCSC made the following tentative two choices in November 2023:</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pPr lvl="1">
              <a:buFont typeface="Arial" panose="020B0604020202020204" pitchFamily="34" charset="0"/>
              <a:buChar char="•"/>
            </a:pPr>
            <a:endParaRPr lang="en-US" dirty="0"/>
          </a:p>
          <a:p>
            <a:r>
              <a:rPr lang="en-US" sz="2000" dirty="0"/>
              <a:t>The 802WCSC made the following three choices during February 2024 Telecon:</a:t>
            </a:r>
          </a:p>
          <a:p>
            <a:pPr lvl="1">
              <a:buFont typeface="Arial" panose="020B0604020202020204" pitchFamily="34" charset="0"/>
              <a:buChar char="•"/>
            </a:pPr>
            <a:r>
              <a:rPr lang="en-US" sz="1800" i="0" dirty="0">
                <a:solidFill>
                  <a:schemeClr val="tx1"/>
                </a:solidFill>
                <a:effectLst/>
              </a:rPr>
              <a:t>2026 January IEEE 802W Interim: </a:t>
            </a:r>
            <a:r>
              <a:rPr lang="en-US" sz="1800" dirty="0"/>
              <a:t>Victoria Conference Centre &amp; Fairmont Empress, Victoria, Canada</a:t>
            </a:r>
            <a:endParaRPr lang="en-US" sz="1800" i="0" dirty="0">
              <a:solidFill>
                <a:schemeClr val="tx1"/>
              </a:solidFill>
              <a:effectLst/>
            </a:endParaRPr>
          </a:p>
          <a:p>
            <a:pPr lvl="1">
              <a:buFont typeface="Arial" panose="020B0604020202020204" pitchFamily="34" charset="0"/>
              <a:buChar char="•"/>
            </a:pPr>
            <a:r>
              <a:rPr lang="en-US" sz="1800" i="0" dirty="0">
                <a:solidFill>
                  <a:schemeClr val="tx1"/>
                </a:solidFill>
                <a:effectLst/>
              </a:rPr>
              <a:t>2027 January IEEE 802W Interim:</a:t>
            </a:r>
            <a:r>
              <a:rPr lang="en-US" sz="1800" dirty="0">
                <a:solidFill>
                  <a:schemeClr val="tx1"/>
                </a:solidFill>
              </a:rPr>
              <a:t> Hyatt Regency Irvine, Irvine, California, USA</a:t>
            </a:r>
          </a:p>
          <a:p>
            <a:pPr lvl="1">
              <a:buFont typeface="Arial" panose="020B0604020202020204" pitchFamily="34" charset="0"/>
              <a:buChar char="•"/>
            </a:pPr>
            <a:r>
              <a:rPr lang="en-US" sz="1800" dirty="0"/>
              <a:t>2027 May IEEE 802W Interim: </a:t>
            </a:r>
            <a:r>
              <a:rPr lang="en-US" sz="1800" dirty="0">
                <a:solidFill>
                  <a:srgbClr val="000000"/>
                </a:solidFill>
                <a:ea typeface="+mj-ea"/>
              </a:rPr>
              <a:t>Cordis Hotel, </a:t>
            </a:r>
            <a:r>
              <a:rPr lang="en-US" sz="1800" dirty="0"/>
              <a:t>Auckland, New Zealand</a:t>
            </a:r>
          </a:p>
          <a:p>
            <a:pPr lvl="1">
              <a:buFont typeface="Arial" panose="020B0604020202020204" pitchFamily="34" charset="0"/>
              <a:buChar char="•"/>
            </a:pPr>
            <a:r>
              <a:rPr lang="en-US" sz="1800" dirty="0">
                <a:solidFill>
                  <a:schemeClr val="tx1"/>
                </a:solidFill>
              </a:rPr>
              <a:t>2028 January IEEE 802W Interim: Hilton Panama, Panama City, Panama</a:t>
            </a:r>
          </a:p>
          <a:p>
            <a:pPr marL="457200" lvl="1" indent="0"/>
            <a:endParaRPr lang="en-US" sz="1800" dirty="0"/>
          </a:p>
          <a:p>
            <a:pPr marL="57150" indent="0"/>
            <a:r>
              <a:rPr lang="en-US" sz="2000" dirty="0"/>
              <a:t>The 802WCSC made the following Choice during the April 10 2024 Telecon:</a:t>
            </a:r>
          </a:p>
          <a:p>
            <a:pPr lvl="1">
              <a:buFont typeface="Arial" panose="020B0604020202020204" pitchFamily="34" charset="0"/>
              <a:buChar char="•"/>
            </a:pPr>
            <a:r>
              <a:rPr lang="en-US" sz="1800" dirty="0">
                <a:solidFill>
                  <a:schemeClr val="tx1"/>
                </a:solidFill>
              </a:rPr>
              <a:t>2026 May IEEE 802W Interim: </a:t>
            </a:r>
            <a:r>
              <a:rPr lang="en-AU" sz="1800" dirty="0">
                <a:solidFill>
                  <a:schemeClr val="tx1"/>
                </a:solidFill>
                <a:sym typeface="Roboto"/>
              </a:rPr>
              <a:t>Hilton Antwerp Old Town, </a:t>
            </a:r>
            <a:r>
              <a:rPr lang="en-US" sz="1800" dirty="0">
                <a:solidFill>
                  <a:schemeClr val="tx1"/>
                </a:solidFill>
              </a:rPr>
              <a:t>Antwerp, Belgium </a:t>
            </a:r>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 </a:t>
            </a:r>
            <a:r>
              <a:rPr lang="en-GB" sz="1200" dirty="0">
                <a:highlight>
                  <a:srgbClr val="00FF00"/>
                </a:highlight>
              </a:rPr>
              <a:t>(Contract TBC)</a:t>
            </a:r>
          </a:p>
          <a:p>
            <a:pPr>
              <a:buFont typeface="Wingdings" panose="05000000000000000000" pitchFamily="2" charset="2"/>
              <a:buChar char="v"/>
            </a:pPr>
            <a:r>
              <a:rPr lang="en-GB" sz="2000" dirty="0"/>
              <a:t>2025-05 (11-16) Hilton Prague, Prague, Czech Republic </a:t>
            </a:r>
            <a:r>
              <a:rPr lang="en-GB" sz="1200" dirty="0">
                <a:highlight>
                  <a:srgbClr val="00FF00"/>
                </a:highlight>
              </a:rPr>
              <a:t>(Contract TBC)</a:t>
            </a:r>
            <a:endParaRPr lang="en-GB" sz="1400" dirty="0">
              <a:highlight>
                <a:srgbClr val="00FF00"/>
              </a:highlight>
            </a:endParaRP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a:t>
            </a:r>
            <a:r>
              <a:rPr lang="en-US" sz="2000" b="1" dirty="0">
                <a:solidFill>
                  <a:srgbClr val="000000"/>
                </a:solidFill>
                <a:latin typeface="+mj-lt"/>
                <a:ea typeface="+mj-ea"/>
              </a:rPr>
              <a:t>Victoria Conference Centre &amp; Fairmont Empress, Victoria, Canada </a:t>
            </a:r>
            <a:r>
              <a:rPr lang="en-GB" sz="1200" dirty="0">
                <a:highlight>
                  <a:srgbClr val="00FF00"/>
                </a:highlight>
              </a:rPr>
              <a:t>(Contract TBC)</a:t>
            </a:r>
            <a:endParaRPr lang="en-US" sz="2000" dirty="0">
              <a:highlight>
                <a:srgbClr val="FFFF00"/>
              </a:highlight>
            </a:endParaRPr>
          </a:p>
          <a:p>
            <a:pPr>
              <a:buFont typeface="Wingdings" panose="05000000000000000000" pitchFamily="2" charset="2"/>
              <a:buChar char="v"/>
            </a:pPr>
            <a:r>
              <a:rPr lang="en-US" sz="2000" dirty="0"/>
              <a:t>2026-05 (</a:t>
            </a:r>
            <a:r>
              <a:rPr lang="en-US" sz="2000" dirty="0">
                <a:latin typeface="+mj-lt"/>
                <a:ea typeface="+mj-ea"/>
              </a:rPr>
              <a:t>10-15) –</a:t>
            </a:r>
            <a:r>
              <a:rPr lang="en-AU" sz="2000" dirty="0">
                <a:solidFill>
                  <a:srgbClr val="1F1F1F"/>
                </a:solidFill>
                <a:latin typeface="Roboto"/>
                <a:ea typeface="Roboto"/>
                <a:cs typeface="Roboto"/>
                <a:sym typeface="Roboto"/>
              </a:rPr>
              <a:t>Hilton Antwerp Old Town, </a:t>
            </a:r>
            <a:r>
              <a:rPr lang="en-US" sz="2000" dirty="0">
                <a:latin typeface="+mj-lt"/>
                <a:ea typeface="+mj-ea"/>
              </a:rPr>
              <a:t>Antwerp, Belgium </a:t>
            </a:r>
            <a:r>
              <a:rPr lang="en-GB" sz="2000" dirty="0">
                <a:highlight>
                  <a:srgbClr val="00FF00"/>
                </a:highlight>
              </a:rPr>
              <a:t>(</a:t>
            </a:r>
            <a:r>
              <a:rPr lang="en-GB" sz="1200" dirty="0">
                <a:highlight>
                  <a:srgbClr val="00FF00"/>
                </a:highlight>
              </a:rPr>
              <a:t>Contract TBC</a:t>
            </a:r>
            <a:r>
              <a:rPr lang="en-GB" sz="2000" dirty="0">
                <a:highlight>
                  <a:srgbClr val="00FF00"/>
                </a:highlight>
              </a:rPr>
              <a:t>)</a:t>
            </a:r>
            <a:endParaRPr lang="en-US" sz="2000" dirty="0">
              <a:latin typeface="+mj-lt"/>
              <a:ea typeface="+mj-ea"/>
            </a:endParaRPr>
          </a:p>
          <a:p>
            <a:pPr>
              <a:buFont typeface="Wingdings" panose="05000000000000000000" pitchFamily="2" charset="2"/>
              <a:buChar char="v"/>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b="1" dirty="0">
                <a:solidFill>
                  <a:schemeClr val="tx1"/>
                </a:solidFill>
                <a:latin typeface="Times New Roman" panose="02020603050405020304" pitchFamily="18" charset="0"/>
              </a:rPr>
              <a:t>Hyatt Regency Irvine, Irvine, CA, </a:t>
            </a:r>
            <a:r>
              <a:rPr lang="en-GB" sz="2000" dirty="0"/>
              <a:t>USA</a:t>
            </a:r>
            <a:r>
              <a:rPr lang="en-US" sz="1200" b="1" dirty="0">
                <a:solidFill>
                  <a:schemeClr val="tx1"/>
                </a:solidFill>
                <a:latin typeface="Times New Roman" panose="02020603050405020304" pitchFamily="18" charset="0"/>
              </a:rPr>
              <a:t> </a:t>
            </a:r>
            <a:r>
              <a:rPr lang="en-GB" sz="1200" dirty="0">
                <a:highlight>
                  <a:srgbClr val="00FF00"/>
                </a:highlight>
              </a:rPr>
              <a:t>(Contract TBC)</a:t>
            </a:r>
          </a:p>
          <a:p>
            <a:pPr>
              <a:buFont typeface="Wingdings" panose="05000000000000000000" pitchFamily="2" charset="2"/>
              <a:buChar char="v"/>
            </a:pPr>
            <a:r>
              <a:rPr lang="en-US" sz="2000" dirty="0"/>
              <a:t>2027-05 (9-14) </a:t>
            </a:r>
            <a:r>
              <a:rPr lang="en-US" sz="2000" b="1" dirty="0">
                <a:solidFill>
                  <a:srgbClr val="000000"/>
                </a:solidFill>
                <a:latin typeface="+mj-lt"/>
                <a:ea typeface="+mj-ea"/>
              </a:rPr>
              <a:t>Cordis Hotel, Auckland, New Zealand </a:t>
            </a:r>
            <a:r>
              <a:rPr lang="en-GB" sz="1200" dirty="0">
                <a:highlight>
                  <a:srgbClr val="00FF00"/>
                </a:highlight>
              </a:rPr>
              <a:t>(Contract TBC)</a:t>
            </a:r>
            <a:endParaRPr lang="en-US" sz="1200" b="1" dirty="0">
              <a:solidFill>
                <a:srgbClr val="000000"/>
              </a:solidFill>
              <a:latin typeface="+mj-lt"/>
              <a:ea typeface="+mj-ea"/>
            </a:endParaRPr>
          </a:p>
          <a:p>
            <a:pPr>
              <a:buFont typeface="Times New Roman" pitchFamily="16" charset="0"/>
              <a:buChar char="•"/>
            </a:pPr>
            <a:r>
              <a:rPr lang="en-US" sz="2000" dirty="0"/>
              <a:t>2027-09 (12-17) Grand Hyatt Atlanta, Buckhead, GA, USA </a:t>
            </a:r>
            <a:r>
              <a:rPr lang="en-GB" sz="1200" dirty="0">
                <a:highlight>
                  <a:srgbClr val="00FF00"/>
                </a:highlight>
              </a:rPr>
              <a:t>(Contract  w/IEEE)</a:t>
            </a:r>
          </a:p>
          <a:p>
            <a:pPr>
              <a:buFont typeface="Wingdings" panose="05000000000000000000" pitchFamily="2" charset="2"/>
              <a:buChar char="v"/>
            </a:pPr>
            <a:r>
              <a:rPr lang="en-US" sz="2000" dirty="0"/>
              <a:t>2028-01 </a:t>
            </a:r>
            <a:r>
              <a:rPr lang="en-GB" sz="2000" dirty="0"/>
              <a:t>(16-21) Hilton Panama, Panama City, Panama </a:t>
            </a:r>
            <a:r>
              <a:rPr lang="en-GB" sz="1200" dirty="0">
                <a:highlight>
                  <a:srgbClr val="00FF00"/>
                </a:highlight>
              </a:rPr>
              <a:t>(Contract TBC)</a:t>
            </a:r>
            <a:endParaRPr lang="en-GB" sz="120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May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681511" y="5640063"/>
            <a:ext cx="3505200"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May 12, 2024</a:t>
            </a:r>
          </a:p>
        </p:txBody>
      </p:sp>
    </p:spTree>
    <p:extLst>
      <p:ext uri="{BB962C8B-B14F-4D97-AF65-F5344CB8AC3E}">
        <p14:creationId xmlns:p14="http://schemas.microsoft.com/office/powerpoint/2010/main" val="255607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8681-8E4A-599E-D0AC-BE223041A234}"/>
              </a:ext>
            </a:extLst>
          </p:cNvPr>
          <p:cNvSpPr>
            <a:spLocks noGrp="1"/>
          </p:cNvSpPr>
          <p:nvPr>
            <p:ph type="title"/>
          </p:nvPr>
        </p:nvSpPr>
        <p:spPr/>
        <p:txBody>
          <a:bodyPr/>
          <a:lstStyle/>
          <a:p>
            <a:r>
              <a:rPr lang="en-US" dirty="0"/>
              <a:t>802W Site Visit Report</a:t>
            </a:r>
          </a:p>
        </p:txBody>
      </p:sp>
      <p:sp>
        <p:nvSpPr>
          <p:cNvPr id="3" name="Content Placeholder 2">
            <a:extLst>
              <a:ext uri="{FF2B5EF4-FFF2-40B4-BE49-F238E27FC236}">
                <a16:creationId xmlns:a16="http://schemas.microsoft.com/office/drawing/2014/main" id="{F050DB6B-4924-D8BD-F438-B75428206622}"/>
              </a:ext>
            </a:extLst>
          </p:cNvPr>
          <p:cNvSpPr>
            <a:spLocks noGrp="1"/>
          </p:cNvSpPr>
          <p:nvPr>
            <p:ph idx="1"/>
          </p:nvPr>
        </p:nvSpPr>
        <p:spPr/>
        <p:txBody>
          <a:bodyPr/>
          <a:lstStyle/>
          <a:p>
            <a:r>
              <a:rPr lang="en-US" dirty="0"/>
              <a:t>Feb 2024 – Site Visit to Warsaw – prepare for 2024 May 802W Interim.</a:t>
            </a:r>
          </a:p>
          <a:p>
            <a:r>
              <a:rPr lang="en-US" dirty="0"/>
              <a:t>April 2024 – Site Visit to Prague – prepare to negotiate Contract for 2025 May 802W Interim.</a:t>
            </a:r>
          </a:p>
          <a:p>
            <a:r>
              <a:rPr lang="en-US" dirty="0"/>
              <a:t>April 2024 – Site Visit to Victoria – prepare to negotiate Contract for 2026 Jan 802W Interim</a:t>
            </a:r>
          </a:p>
          <a:p>
            <a:endParaRPr lang="en-US" dirty="0"/>
          </a:p>
          <a:p>
            <a:endParaRPr lang="en-US" dirty="0"/>
          </a:p>
          <a:p>
            <a:endParaRPr lang="en-US" dirty="0"/>
          </a:p>
          <a:p>
            <a:r>
              <a:rPr lang="en-US" dirty="0"/>
              <a:t>Also did 802 Site Visit to Vancouver – prepare for 2024 Nov 802 Plenary.</a:t>
            </a:r>
          </a:p>
        </p:txBody>
      </p:sp>
      <p:sp>
        <p:nvSpPr>
          <p:cNvPr id="4" name="Date Placeholder 3">
            <a:extLst>
              <a:ext uri="{FF2B5EF4-FFF2-40B4-BE49-F238E27FC236}">
                <a16:creationId xmlns:a16="http://schemas.microsoft.com/office/drawing/2014/main" id="{5E6D2CBF-2C2E-8075-8D73-00400F0633C1}"/>
              </a:ext>
            </a:extLst>
          </p:cNvPr>
          <p:cNvSpPr>
            <a:spLocks noGrp="1"/>
          </p:cNvSpPr>
          <p:nvPr>
            <p:ph type="dt" idx="10"/>
          </p:nvPr>
        </p:nvSpPr>
        <p:spPr/>
        <p:txBody>
          <a:bodyPr/>
          <a:lstStyle/>
          <a:p>
            <a:r>
              <a:rPr lang="en-US"/>
              <a:t>May 2024</a:t>
            </a:r>
            <a:endParaRPr lang="en-GB" dirty="0"/>
          </a:p>
        </p:txBody>
      </p:sp>
      <p:sp>
        <p:nvSpPr>
          <p:cNvPr id="5" name="Footer Placeholder 4">
            <a:extLst>
              <a:ext uri="{FF2B5EF4-FFF2-40B4-BE49-F238E27FC236}">
                <a16:creationId xmlns:a16="http://schemas.microsoft.com/office/drawing/2014/main" id="{75AA6C7E-8203-30E3-BE3A-312080D106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1C85ED-AF6D-A9B0-110F-611E0BE705F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0077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31075-3C3B-79EA-0546-B904562F7BC8}"/>
            </a:ext>
          </a:extLst>
        </p:cNvPr>
        <p:cNvGrpSpPr/>
        <p:nvPr/>
      </p:nvGrpSpPr>
      <p:grpSpPr>
        <a:xfrm>
          <a:off x="0" y="0"/>
          <a:ext cx="0" cy="0"/>
          <a:chOff x="0" y="0"/>
          <a:chExt cx="0" cy="0"/>
        </a:xfrm>
      </p:grpSpPr>
      <p:sp>
        <p:nvSpPr>
          <p:cNvPr id="6" name="Date Placeholder 5">
            <a:extLst>
              <a:ext uri="{FF2B5EF4-FFF2-40B4-BE49-F238E27FC236}">
                <a16:creationId xmlns:a16="http://schemas.microsoft.com/office/drawing/2014/main" id="{0452881E-DC68-4EE6-F290-8B1444EBC9F1}"/>
              </a:ext>
            </a:extLst>
          </p:cNvPr>
          <p:cNvSpPr>
            <a:spLocks noGrp="1"/>
          </p:cNvSpPr>
          <p:nvPr>
            <p:ph type="dt" idx="4294967295"/>
          </p:nvPr>
        </p:nvSpPr>
        <p:spPr>
          <a:xfrm>
            <a:off x="934657" y="297658"/>
            <a:ext cx="2499764" cy="273050"/>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latin typeface="Arial" panose="020B0604020202020204" pitchFamily="34" charset="0"/>
                <a:ea typeface="MS Gothic" charset="-128"/>
                <a:cs typeface="Arial" panose="020B0604020202020204" pitchFamily="34" charset="0"/>
              </a:rPr>
              <a:t>May</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S Gothic" charset="-128"/>
                <a:cs typeface="Arial" panose="020B0604020202020204" pitchFamily="34" charset="0"/>
              </a:rPr>
              <a:t> 202</a:t>
            </a:r>
            <a:r>
              <a:rPr lang="en-US" b="1" dirty="0">
                <a:latin typeface="Arial" panose="020B0604020202020204" pitchFamily="34" charset="0"/>
                <a:ea typeface="MS Gothic" charset="-128"/>
                <a:cs typeface="Arial" panose="020B0604020202020204" pitchFamily="34" charset="0"/>
              </a:rPr>
              <a:t>4</a:t>
            </a:r>
            <a:endPar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S Gothic" charset="-128"/>
              <a:cs typeface="Arial" panose="020B0604020202020204" pitchFamily="34" charset="0"/>
            </a:endParaRPr>
          </a:p>
        </p:txBody>
      </p:sp>
      <p:sp>
        <p:nvSpPr>
          <p:cNvPr id="10" name="Title 1">
            <a:extLst>
              <a:ext uri="{FF2B5EF4-FFF2-40B4-BE49-F238E27FC236}">
                <a16:creationId xmlns:a16="http://schemas.microsoft.com/office/drawing/2014/main" id="{D79EFA9D-1933-0A43-5CF5-80AD02C86095}"/>
              </a:ext>
            </a:extLst>
          </p:cNvPr>
          <p:cNvSpPr txBox="1">
            <a:spLocks/>
          </p:cNvSpPr>
          <p:nvPr/>
        </p:nvSpPr>
        <p:spPr bwMode="auto">
          <a:xfrm>
            <a:off x="499655" y="1834807"/>
            <a:ext cx="3619716" cy="297429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Arial" panose="020B0604020202020204" pitchFamily="34" charset="0"/>
                <a:cs typeface="Arial" panose="020B0604020202020204" pitchFamily="34" charset="0"/>
              </a:rPr>
              <a:t>2024 May </a:t>
            </a:r>
            <a:br>
              <a:rPr lang="en-US" sz="2400" kern="0" dirty="0">
                <a:latin typeface="Arial" panose="020B0604020202020204" pitchFamily="34" charset="0"/>
                <a:cs typeface="Arial" panose="020B0604020202020204" pitchFamily="34" charset="0"/>
              </a:rPr>
            </a:br>
            <a:r>
              <a:rPr lang="en-US" sz="2400" kern="0" dirty="0">
                <a:latin typeface="Arial" panose="020B0604020202020204" pitchFamily="34" charset="0"/>
                <a:cs typeface="Arial" panose="020B0604020202020204" pitchFamily="34" charset="0"/>
              </a:rPr>
              <a:t>IEEE 802W Mixed-Mode</a:t>
            </a:r>
          </a:p>
          <a:p>
            <a:r>
              <a:rPr lang="en-US" sz="2400" kern="0" dirty="0">
                <a:latin typeface="Arial" panose="020B0604020202020204" pitchFamily="34" charset="0"/>
                <a:cs typeface="Arial" panose="020B0604020202020204" pitchFamily="34" charset="0"/>
              </a:rPr>
              <a:t>REGISTRATION by WG</a:t>
            </a:r>
            <a:br>
              <a:rPr lang="en-US" sz="1800" kern="0" dirty="0">
                <a:latin typeface="Arial" panose="020B0604020202020204" pitchFamily="34" charset="0"/>
                <a:cs typeface="Arial" panose="020B0604020202020204" pitchFamily="34" charset="0"/>
              </a:rPr>
            </a:br>
            <a:br>
              <a:rPr lang="en-US" sz="180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May 12-17, 2024</a:t>
            </a:r>
            <a:br>
              <a:rPr lang="en-US" sz="1800" b="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Marriott Warsaw </a:t>
            </a:r>
            <a:br>
              <a:rPr lang="en-US" sz="1800" b="0" kern="0" dirty="0">
                <a:latin typeface="Arial" panose="020B0604020202020204" pitchFamily="34" charset="0"/>
                <a:cs typeface="Arial" panose="020B0604020202020204" pitchFamily="34" charset="0"/>
              </a:rPr>
            </a:br>
            <a:br>
              <a:rPr lang="en-US" sz="1800" b="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Update Date: May 11, 2024</a:t>
            </a:r>
            <a:br>
              <a:rPr lang="en-US" sz="1800" b="0" kern="0" dirty="0">
                <a:latin typeface="Arial" panose="020B0604020202020204" pitchFamily="34" charset="0"/>
                <a:cs typeface="Arial" panose="020B0604020202020204" pitchFamily="34" charset="0"/>
              </a:rPr>
            </a:br>
            <a:endParaRPr lang="en-US" sz="1800" kern="0" dirty="0">
              <a:latin typeface="Arial" panose="020B0604020202020204" pitchFamily="34" charset="0"/>
              <a:cs typeface="Arial" panose="020B0604020202020204" pitchFamily="34" charset="0"/>
            </a:endParaRPr>
          </a:p>
        </p:txBody>
      </p:sp>
      <p:pic>
        <p:nvPicPr>
          <p:cNvPr id="11" name="Picture 10" descr="A table with numbers and text&#10;&#10;Description automatically generated">
            <a:extLst>
              <a:ext uri="{FF2B5EF4-FFF2-40B4-BE49-F238E27FC236}">
                <a16:creationId xmlns:a16="http://schemas.microsoft.com/office/drawing/2014/main" id="{3594DAA6-1E30-D7FF-AEEA-D023F4EE93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9371" y="1285524"/>
            <a:ext cx="7725294" cy="4072859"/>
          </a:xfrm>
          <a:prstGeom prst="rect">
            <a:avLst/>
          </a:prstGeom>
        </p:spPr>
      </p:pic>
    </p:spTree>
    <p:extLst>
      <p:ext uri="{BB962C8B-B14F-4D97-AF65-F5344CB8AC3E}">
        <p14:creationId xmlns:p14="http://schemas.microsoft.com/office/powerpoint/2010/main" val="30453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May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www.w3.org/XML/1998/namespace"/>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 ds:uri="ba37140e-f4c5-4a6c-a9b4-20a691ce6c8a"/>
    <ds:schemaRef ds:uri="http://schemas.microsoft.com/office/infopath/2007/PartnerControls"/>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127218</TotalTime>
  <Words>3661</Words>
  <Application>Microsoft Office PowerPoint</Application>
  <PresentationFormat>Widescreen</PresentationFormat>
  <Paragraphs>400</Paragraphs>
  <Slides>25</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Recap of 802WCSC Decisions since November Plenary</vt:lpstr>
      <vt:lpstr>Future 802W Interim Venue Status</vt:lpstr>
      <vt:lpstr>802W Site Visit Report</vt:lpstr>
      <vt:lpstr>PowerPoint Presentation</vt:lpstr>
      <vt:lpstr>References</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48</cp:revision>
  <cp:lastPrinted>1601-01-01T00:00:00Z</cp:lastPrinted>
  <dcterms:created xsi:type="dcterms:W3CDTF">2021-02-03T19:21:29Z</dcterms:created>
  <dcterms:modified xsi:type="dcterms:W3CDTF">2024-05-12T21:22:39Z</dcterms:modified>
  <cp:category>March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