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55"/>
  </p:notesMasterIdLst>
  <p:handoutMasterIdLst>
    <p:handoutMasterId r:id="rId56"/>
  </p:handoutMasterIdLst>
  <p:sldIdLst>
    <p:sldId id="256" r:id="rId5"/>
    <p:sldId id="257" r:id="rId6"/>
    <p:sldId id="517" r:id="rId7"/>
    <p:sldId id="513" r:id="rId8"/>
    <p:sldId id="518" r:id="rId9"/>
    <p:sldId id="269" r:id="rId10"/>
    <p:sldId id="535" r:id="rId11"/>
    <p:sldId id="529" r:id="rId12"/>
    <p:sldId id="530" r:id="rId13"/>
    <p:sldId id="528" r:id="rId14"/>
    <p:sldId id="543" r:id="rId15"/>
    <p:sldId id="272" r:id="rId16"/>
    <p:sldId id="527" r:id="rId17"/>
    <p:sldId id="259" r:id="rId18"/>
    <p:sldId id="298" r:id="rId19"/>
    <p:sldId id="286" r:id="rId20"/>
    <p:sldId id="299" r:id="rId21"/>
    <p:sldId id="297" r:id="rId22"/>
    <p:sldId id="533" r:id="rId23"/>
    <p:sldId id="283" r:id="rId24"/>
    <p:sldId id="293" r:id="rId25"/>
    <p:sldId id="285" r:id="rId26"/>
    <p:sldId id="534" r:id="rId27"/>
    <p:sldId id="544" r:id="rId28"/>
    <p:sldId id="295" r:id="rId29"/>
    <p:sldId id="296" r:id="rId30"/>
    <p:sldId id="531" r:id="rId31"/>
    <p:sldId id="278" r:id="rId32"/>
    <p:sldId id="525" r:id="rId33"/>
    <p:sldId id="537" r:id="rId34"/>
    <p:sldId id="258" r:id="rId35"/>
    <p:sldId id="538" r:id="rId36"/>
    <p:sldId id="260" r:id="rId37"/>
    <p:sldId id="540" r:id="rId38"/>
    <p:sldId id="547" r:id="rId39"/>
    <p:sldId id="262" r:id="rId40"/>
    <p:sldId id="263" r:id="rId41"/>
    <p:sldId id="545" r:id="rId42"/>
    <p:sldId id="548" r:id="rId43"/>
    <p:sldId id="549" r:id="rId44"/>
    <p:sldId id="264" r:id="rId45"/>
    <p:sldId id="542" r:id="rId46"/>
    <p:sldId id="520" r:id="rId47"/>
    <p:sldId id="521" r:id="rId48"/>
    <p:sldId id="516" r:id="rId49"/>
    <p:sldId id="514" r:id="rId50"/>
    <p:sldId id="515" r:id="rId51"/>
    <p:sldId id="510" r:id="rId52"/>
    <p:sldId id="511" r:id="rId53"/>
    <p:sldId id="509" r:id="rId5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17"/>
            <p14:sldId id="513"/>
            <p14:sldId id="518"/>
            <p14:sldId id="269"/>
            <p14:sldId id="535"/>
            <p14:sldId id="529"/>
            <p14:sldId id="530"/>
            <p14:sldId id="528"/>
            <p14:sldId id="543"/>
            <p14:sldId id="272"/>
          </p14:sldIdLst>
        </p14:section>
        <p14:section name="Mtg Events" id="{FF2D45F4-6192-4F10-A0A6-61B2CCE5C86F}">
          <p14:sldIdLst>
            <p14:sldId id="527"/>
            <p14:sldId id="259"/>
            <p14:sldId id="298"/>
            <p14:sldId id="286"/>
            <p14:sldId id="299"/>
            <p14:sldId id="297"/>
            <p14:sldId id="533"/>
            <p14:sldId id="283"/>
            <p14:sldId id="293"/>
            <p14:sldId id="285"/>
            <p14:sldId id="534"/>
            <p14:sldId id="544"/>
            <p14:sldId id="295"/>
            <p14:sldId id="296"/>
            <p14:sldId id="531"/>
            <p14:sldId id="278"/>
          </p14:sldIdLst>
        </p14:section>
        <p14:section name="F2F Events" id="{89C89148-6079-4732-A429-E7EE701AB8E4}">
          <p14:sldIdLst>
            <p14:sldId id="525"/>
            <p14:sldId id="537"/>
            <p14:sldId id="258"/>
            <p14:sldId id="538"/>
            <p14:sldId id="260"/>
            <p14:sldId id="540"/>
            <p14:sldId id="547"/>
            <p14:sldId id="262"/>
            <p14:sldId id="263"/>
            <p14:sldId id="545"/>
            <p14:sldId id="548"/>
            <p14:sldId id="549"/>
          </p14:sldIdLst>
        </p14:section>
        <p14:section name="Refernces" id="{550E22C8-CE70-4B88-9573-377DFC475CD0}">
          <p14:sldIdLst>
            <p14:sldId id="264"/>
          </p14:sldIdLst>
        </p14:section>
        <p14:section name="Previous Motions" id="{0A2BA85A-4E76-4CC0-B8A5-234F28EFFC7E}">
          <p14:sldIdLst>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23966E-6430-448B-B0D6-CCAB019FC7A6}" v="4" dt="2024-02-15T12:23:12.113"/>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31" autoAdjust="0"/>
    <p:restoredTop sz="87097" autoAdjust="0"/>
  </p:normalViewPr>
  <p:slideViewPr>
    <p:cSldViewPr>
      <p:cViewPr varScale="1">
        <p:scale>
          <a:sx n="94" d="100"/>
          <a:sy n="94" d="100"/>
        </p:scale>
        <p:origin x="450" y="8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61"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C23966E-6430-448B-B0D6-CCAB019FC7A6}"/>
    <pc:docChg chg="undo custSel addSld delSld modSld modMainMaster modSection">
      <pc:chgData name="Jon Rosdahl" userId="2820f357-2dd4-4127-8713-e0bfde0fd756" providerId="ADAL" clId="{3C23966E-6430-448B-B0D6-CCAB019FC7A6}" dt="2024-02-15T12:56:59.378" v="2236" actId="20577"/>
      <pc:docMkLst>
        <pc:docMk/>
      </pc:docMkLst>
      <pc:sldChg chg="modNotesTx">
        <pc:chgData name="Jon Rosdahl" userId="2820f357-2dd4-4127-8713-e0bfde0fd756" providerId="ADAL" clId="{3C23966E-6430-448B-B0D6-CCAB019FC7A6}" dt="2024-02-15T12:56:59.378" v="2236" actId="20577"/>
        <pc:sldMkLst>
          <pc:docMk/>
          <pc:sldMk cId="0" sldId="256"/>
        </pc:sldMkLst>
      </pc:sldChg>
      <pc:sldChg chg="modSp mod">
        <pc:chgData name="Jon Rosdahl" userId="2820f357-2dd4-4127-8713-e0bfde0fd756" providerId="ADAL" clId="{3C23966E-6430-448B-B0D6-CCAB019FC7A6}" dt="2024-02-14T21:15:27.531" v="742" actId="400"/>
        <pc:sldMkLst>
          <pc:docMk/>
          <pc:sldMk cId="0" sldId="258"/>
        </pc:sldMkLst>
        <pc:spChg chg="mod">
          <ac:chgData name="Jon Rosdahl" userId="2820f357-2dd4-4127-8713-e0bfde0fd756" providerId="ADAL" clId="{3C23966E-6430-448B-B0D6-CCAB019FC7A6}" dt="2024-02-14T21:15:27.531" v="742" actId="400"/>
          <ac:spMkLst>
            <pc:docMk/>
            <pc:sldMk cId="0" sldId="258"/>
            <ac:spMk id="69" creationId="{00000000-0000-0000-0000-000000000000}"/>
          </ac:spMkLst>
        </pc:spChg>
      </pc:sldChg>
      <pc:sldChg chg="modSp mod">
        <pc:chgData name="Jon Rosdahl" userId="2820f357-2dd4-4127-8713-e0bfde0fd756" providerId="ADAL" clId="{3C23966E-6430-448B-B0D6-CCAB019FC7A6}" dt="2024-02-14T20:46:16.532" v="198" actId="20577"/>
        <pc:sldMkLst>
          <pc:docMk/>
          <pc:sldMk cId="0" sldId="259"/>
        </pc:sldMkLst>
        <pc:spChg chg="mod">
          <ac:chgData name="Jon Rosdahl" userId="2820f357-2dd4-4127-8713-e0bfde0fd756" providerId="ADAL" clId="{3C23966E-6430-448B-B0D6-CCAB019FC7A6}" dt="2024-02-14T20:46:16.532" v="198" actId="20577"/>
          <ac:spMkLst>
            <pc:docMk/>
            <pc:sldMk cId="0" sldId="259"/>
            <ac:spMk id="79" creationId="{00000000-0000-0000-0000-000000000000}"/>
          </ac:spMkLst>
        </pc:spChg>
      </pc:sldChg>
      <pc:sldChg chg="modSp mod">
        <pc:chgData name="Jon Rosdahl" userId="2820f357-2dd4-4127-8713-e0bfde0fd756" providerId="ADAL" clId="{3C23966E-6430-448B-B0D6-CCAB019FC7A6}" dt="2024-02-14T21:19:08.614" v="744" actId="15"/>
        <pc:sldMkLst>
          <pc:docMk/>
          <pc:sldMk cId="0" sldId="260"/>
        </pc:sldMkLst>
        <pc:spChg chg="mod">
          <ac:chgData name="Jon Rosdahl" userId="2820f357-2dd4-4127-8713-e0bfde0fd756" providerId="ADAL" clId="{3C23966E-6430-448B-B0D6-CCAB019FC7A6}" dt="2024-02-14T21:19:08.614" v="744" actId="15"/>
          <ac:spMkLst>
            <pc:docMk/>
            <pc:sldMk cId="0" sldId="260"/>
            <ac:spMk id="83" creationId="{00000000-0000-0000-0000-000000000000}"/>
          </ac:spMkLst>
        </pc:spChg>
      </pc:sldChg>
      <pc:sldChg chg="modSp mod">
        <pc:chgData name="Jon Rosdahl" userId="2820f357-2dd4-4127-8713-e0bfde0fd756" providerId="ADAL" clId="{3C23966E-6430-448B-B0D6-CCAB019FC7A6}" dt="2024-02-15T12:28:35.720" v="1942" actId="13926"/>
        <pc:sldMkLst>
          <pc:docMk/>
          <pc:sldMk cId="0" sldId="263"/>
        </pc:sldMkLst>
        <pc:spChg chg="mod">
          <ac:chgData name="Jon Rosdahl" userId="2820f357-2dd4-4127-8713-e0bfde0fd756" providerId="ADAL" clId="{3C23966E-6430-448B-B0D6-CCAB019FC7A6}" dt="2024-02-15T12:28:35.720" v="1942" actId="13926"/>
          <ac:spMkLst>
            <pc:docMk/>
            <pc:sldMk cId="0" sldId="263"/>
            <ac:spMk id="102" creationId="{00000000-0000-0000-0000-000000000000}"/>
          </ac:spMkLst>
        </pc:spChg>
      </pc:sldChg>
      <pc:sldChg chg="modSp mod">
        <pc:chgData name="Jon Rosdahl" userId="2820f357-2dd4-4127-8713-e0bfde0fd756" providerId="ADAL" clId="{3C23966E-6430-448B-B0D6-CCAB019FC7A6}" dt="2024-02-14T20:54:08.880" v="283" actId="26606"/>
        <pc:sldMkLst>
          <pc:docMk/>
          <pc:sldMk cId="1517160087" sldId="285"/>
        </pc:sldMkLst>
        <pc:spChg chg="mod">
          <ac:chgData name="Jon Rosdahl" userId="2820f357-2dd4-4127-8713-e0bfde0fd756" providerId="ADAL" clId="{3C23966E-6430-448B-B0D6-CCAB019FC7A6}" dt="2024-02-14T20:54:08.880" v="283" actId="26606"/>
          <ac:spMkLst>
            <pc:docMk/>
            <pc:sldMk cId="1517160087" sldId="285"/>
            <ac:spMk id="85" creationId="{00000000-0000-0000-0000-000000000000}"/>
          </ac:spMkLst>
        </pc:spChg>
        <pc:spChg chg="mod">
          <ac:chgData name="Jon Rosdahl" userId="2820f357-2dd4-4127-8713-e0bfde0fd756" providerId="ADAL" clId="{3C23966E-6430-448B-B0D6-CCAB019FC7A6}" dt="2024-02-14T20:54:08.880" v="283" actId="26606"/>
          <ac:spMkLst>
            <pc:docMk/>
            <pc:sldMk cId="1517160087" sldId="285"/>
            <ac:spMk id="96" creationId="{0BDE670B-FA83-418C-365C-285B5FE03082}"/>
          </ac:spMkLst>
        </pc:spChg>
        <pc:spChg chg="mod">
          <ac:chgData name="Jon Rosdahl" userId="2820f357-2dd4-4127-8713-e0bfde0fd756" providerId="ADAL" clId="{3C23966E-6430-448B-B0D6-CCAB019FC7A6}" dt="2024-02-14T20:54:08.880" v="283" actId="26606"/>
          <ac:spMkLst>
            <pc:docMk/>
            <pc:sldMk cId="1517160087" sldId="285"/>
            <ac:spMk id="97" creationId="{2D18F606-67D0-9F46-DA9E-009AE9CFF7E4}"/>
          </ac:spMkLst>
        </pc:spChg>
        <pc:spChg chg="mod">
          <ac:chgData name="Jon Rosdahl" userId="2820f357-2dd4-4127-8713-e0bfde0fd756" providerId="ADAL" clId="{3C23966E-6430-448B-B0D6-CCAB019FC7A6}" dt="2024-02-14T20:54:08.880" v="283" actId="26606"/>
          <ac:spMkLst>
            <pc:docMk/>
            <pc:sldMk cId="1517160087" sldId="285"/>
            <ac:spMk id="98" creationId="{57999D20-0F48-158A-5F17-46F192DC7930}"/>
          </ac:spMkLst>
        </pc:spChg>
        <pc:graphicFrameChg chg="mod modGraphic">
          <ac:chgData name="Jon Rosdahl" userId="2820f357-2dd4-4127-8713-e0bfde0fd756" providerId="ADAL" clId="{3C23966E-6430-448B-B0D6-CCAB019FC7A6}" dt="2024-02-14T20:54:08.880" v="283" actId="26606"/>
          <ac:graphicFrameMkLst>
            <pc:docMk/>
            <pc:sldMk cId="1517160087" sldId="285"/>
            <ac:graphicFrameMk id="2" creationId="{DF74555F-DE48-5E32-71D7-5E36318CE6C3}"/>
          </ac:graphicFrameMkLst>
        </pc:graphicFrameChg>
      </pc:sldChg>
      <pc:sldChg chg="modSp mod">
        <pc:chgData name="Jon Rosdahl" userId="2820f357-2dd4-4127-8713-e0bfde0fd756" providerId="ADAL" clId="{3C23966E-6430-448B-B0D6-CCAB019FC7A6}" dt="2024-02-15T12:43:20.920" v="2128" actId="13926"/>
        <pc:sldMkLst>
          <pc:docMk/>
          <pc:sldMk cId="581173769" sldId="293"/>
        </pc:sldMkLst>
        <pc:spChg chg="mod">
          <ac:chgData name="Jon Rosdahl" userId="2820f357-2dd4-4127-8713-e0bfde0fd756" providerId="ADAL" clId="{3C23966E-6430-448B-B0D6-CCAB019FC7A6}" dt="2024-02-15T12:32:15.758" v="1976" actId="13926"/>
          <ac:spMkLst>
            <pc:docMk/>
            <pc:sldMk cId="581173769" sldId="293"/>
            <ac:spMk id="85" creationId="{00000000-0000-0000-0000-000000000000}"/>
          </ac:spMkLst>
        </pc:spChg>
        <pc:spChg chg="mod">
          <ac:chgData name="Jon Rosdahl" userId="2820f357-2dd4-4127-8713-e0bfde0fd756" providerId="ADAL" clId="{3C23966E-6430-448B-B0D6-CCAB019FC7A6}" dt="2024-02-14T20:52:39.135" v="282" actId="26606"/>
          <ac:spMkLst>
            <pc:docMk/>
            <pc:sldMk cId="581173769" sldId="293"/>
            <ac:spMk id="90" creationId="{3C389099-8175-9C1E-1DC5-578E49B50003}"/>
          </ac:spMkLst>
        </pc:spChg>
        <pc:spChg chg="mod">
          <ac:chgData name="Jon Rosdahl" userId="2820f357-2dd4-4127-8713-e0bfde0fd756" providerId="ADAL" clId="{3C23966E-6430-448B-B0D6-CCAB019FC7A6}" dt="2024-02-14T20:52:39.135" v="282" actId="26606"/>
          <ac:spMkLst>
            <pc:docMk/>
            <pc:sldMk cId="581173769" sldId="293"/>
            <ac:spMk id="92" creationId="{86EEFCA9-FB0D-F61C-607B-727D8E1BC28A}"/>
          </ac:spMkLst>
        </pc:spChg>
        <pc:spChg chg="mod">
          <ac:chgData name="Jon Rosdahl" userId="2820f357-2dd4-4127-8713-e0bfde0fd756" providerId="ADAL" clId="{3C23966E-6430-448B-B0D6-CCAB019FC7A6}" dt="2024-02-14T20:52:39.135" v="282" actId="26606"/>
          <ac:spMkLst>
            <pc:docMk/>
            <pc:sldMk cId="581173769" sldId="293"/>
            <ac:spMk id="94" creationId="{A3505D50-EB31-0C37-7BD3-213BD98E922F}"/>
          </ac:spMkLst>
        </pc:spChg>
        <pc:graphicFrameChg chg="mod modGraphic">
          <ac:chgData name="Jon Rosdahl" userId="2820f357-2dd4-4127-8713-e0bfde0fd756" providerId="ADAL" clId="{3C23966E-6430-448B-B0D6-CCAB019FC7A6}" dt="2024-02-15T12:43:20.920" v="2128" actId="13926"/>
          <ac:graphicFrameMkLst>
            <pc:docMk/>
            <pc:sldMk cId="581173769" sldId="293"/>
            <ac:graphicFrameMk id="4" creationId="{DE94AD80-6BA9-7BC4-FFE2-7BE63C700DC9}"/>
          </ac:graphicFrameMkLst>
        </pc:graphicFrameChg>
      </pc:sldChg>
      <pc:sldChg chg="modSp mod">
        <pc:chgData name="Jon Rosdahl" userId="2820f357-2dd4-4127-8713-e0bfde0fd756" providerId="ADAL" clId="{3C23966E-6430-448B-B0D6-CCAB019FC7A6}" dt="2024-02-15T12:31:33.328" v="1973" actId="13926"/>
        <pc:sldMkLst>
          <pc:docMk/>
          <pc:sldMk cId="1621053504" sldId="296"/>
        </pc:sldMkLst>
        <pc:spChg chg="mod">
          <ac:chgData name="Jon Rosdahl" userId="2820f357-2dd4-4127-8713-e0bfde0fd756" providerId="ADAL" clId="{3C23966E-6430-448B-B0D6-CCAB019FC7A6}" dt="2024-02-15T12:31:33.328" v="1973" actId="13926"/>
          <ac:spMkLst>
            <pc:docMk/>
            <pc:sldMk cId="1621053504" sldId="296"/>
            <ac:spMk id="85" creationId="{00000000-0000-0000-0000-000000000000}"/>
          </ac:spMkLst>
        </pc:spChg>
      </pc:sldChg>
      <pc:sldChg chg="modSp mod">
        <pc:chgData name="Jon Rosdahl" userId="2820f357-2dd4-4127-8713-e0bfde0fd756" providerId="ADAL" clId="{3C23966E-6430-448B-B0D6-CCAB019FC7A6}" dt="2024-02-14T20:43:41.943" v="189" actId="20577"/>
        <pc:sldMkLst>
          <pc:docMk/>
          <pc:sldMk cId="0" sldId="527"/>
        </pc:sldMkLst>
        <pc:spChg chg="mod">
          <ac:chgData name="Jon Rosdahl" userId="2820f357-2dd4-4127-8713-e0bfde0fd756" providerId="ADAL" clId="{3C23966E-6430-448B-B0D6-CCAB019FC7A6}" dt="2024-02-14T20:43:41.943" v="189" actId="20577"/>
          <ac:spMkLst>
            <pc:docMk/>
            <pc:sldMk cId="0" sldId="527"/>
            <ac:spMk id="54" creationId="{00000000-0000-0000-0000-000000000000}"/>
          </ac:spMkLst>
        </pc:spChg>
      </pc:sldChg>
      <pc:sldChg chg="modSp mod modNotesTx">
        <pc:chgData name="Jon Rosdahl" userId="2820f357-2dd4-4127-8713-e0bfde0fd756" providerId="ADAL" clId="{3C23966E-6430-448B-B0D6-CCAB019FC7A6}" dt="2024-02-15T12:41:28.547" v="2124" actId="20577"/>
        <pc:sldMkLst>
          <pc:docMk/>
          <pc:sldMk cId="468114417" sldId="528"/>
        </pc:sldMkLst>
        <pc:spChg chg="mod">
          <ac:chgData name="Jon Rosdahl" userId="2820f357-2dd4-4127-8713-e0bfde0fd756" providerId="ADAL" clId="{3C23966E-6430-448B-B0D6-CCAB019FC7A6}" dt="2024-02-15T12:40:53.236" v="2044" actId="20577"/>
          <ac:spMkLst>
            <pc:docMk/>
            <pc:sldMk cId="468114417" sldId="528"/>
            <ac:spMk id="2" creationId="{38A6499D-E389-EB74-0806-E73E1FFA85B6}"/>
          </ac:spMkLst>
        </pc:spChg>
        <pc:spChg chg="mod">
          <ac:chgData name="Jon Rosdahl" userId="2820f357-2dd4-4127-8713-e0bfde0fd756" providerId="ADAL" clId="{3C23966E-6430-448B-B0D6-CCAB019FC7A6}" dt="2024-02-14T20:41:07.619" v="158" actId="20577"/>
          <ac:spMkLst>
            <pc:docMk/>
            <pc:sldMk cId="468114417" sldId="528"/>
            <ac:spMk id="3" creationId="{4C039166-BB1D-C51D-18E8-5BAB73BA0C5F}"/>
          </ac:spMkLst>
        </pc:spChg>
      </pc:sldChg>
      <pc:sldChg chg="modSp mod">
        <pc:chgData name="Jon Rosdahl" userId="2820f357-2dd4-4127-8713-e0bfde0fd756" providerId="ADAL" clId="{3C23966E-6430-448B-B0D6-CCAB019FC7A6}" dt="2024-02-14T20:36:44.047" v="68" actId="20577"/>
        <pc:sldMkLst>
          <pc:docMk/>
          <pc:sldMk cId="2318204819" sldId="529"/>
        </pc:sldMkLst>
        <pc:spChg chg="mod">
          <ac:chgData name="Jon Rosdahl" userId="2820f357-2dd4-4127-8713-e0bfde0fd756" providerId="ADAL" clId="{3C23966E-6430-448B-B0D6-CCAB019FC7A6}" dt="2024-02-14T20:36:44.047" v="68" actId="20577"/>
          <ac:spMkLst>
            <pc:docMk/>
            <pc:sldMk cId="2318204819" sldId="529"/>
            <ac:spMk id="2" creationId="{38A6499D-E389-EB74-0806-E73E1FFA85B6}"/>
          </ac:spMkLst>
        </pc:spChg>
      </pc:sldChg>
      <pc:sldChg chg="modSp mod">
        <pc:chgData name="Jon Rosdahl" userId="2820f357-2dd4-4127-8713-e0bfde0fd756" providerId="ADAL" clId="{3C23966E-6430-448B-B0D6-CCAB019FC7A6}" dt="2024-02-15T12:44:19.884" v="2132" actId="20577"/>
        <pc:sldMkLst>
          <pc:docMk/>
          <pc:sldMk cId="1446147311" sldId="531"/>
        </pc:sldMkLst>
        <pc:spChg chg="mod">
          <ac:chgData name="Jon Rosdahl" userId="2820f357-2dd4-4127-8713-e0bfde0fd756" providerId="ADAL" clId="{3C23966E-6430-448B-B0D6-CCAB019FC7A6}" dt="2024-02-15T12:44:19.884" v="2132" actId="20577"/>
          <ac:spMkLst>
            <pc:docMk/>
            <pc:sldMk cId="1446147311" sldId="531"/>
            <ac:spMk id="2" creationId="{6203453B-4FB5-18F3-596D-A5900F7DA79A}"/>
          </ac:spMkLst>
        </pc:spChg>
        <pc:spChg chg="mod">
          <ac:chgData name="Jon Rosdahl" userId="2820f357-2dd4-4127-8713-e0bfde0fd756" providerId="ADAL" clId="{3C23966E-6430-448B-B0D6-CCAB019FC7A6}" dt="2024-02-14T21:11:02.179" v="693" actId="20577"/>
          <ac:spMkLst>
            <pc:docMk/>
            <pc:sldMk cId="1446147311" sldId="531"/>
            <ac:spMk id="3" creationId="{7A524F4B-1EE2-8E46-29A2-649590B3F0D8}"/>
          </ac:spMkLst>
        </pc:spChg>
      </pc:sldChg>
      <pc:sldChg chg="modSp mod">
        <pc:chgData name="Jon Rosdahl" userId="2820f357-2dd4-4127-8713-e0bfde0fd756" providerId="ADAL" clId="{3C23966E-6430-448B-B0D6-CCAB019FC7A6}" dt="2024-02-14T21:43:56.050" v="1640" actId="20577"/>
        <pc:sldMkLst>
          <pc:docMk/>
          <pc:sldMk cId="1342678278" sldId="533"/>
        </pc:sldMkLst>
        <pc:spChg chg="mod">
          <ac:chgData name="Jon Rosdahl" userId="2820f357-2dd4-4127-8713-e0bfde0fd756" providerId="ADAL" clId="{3C23966E-6430-448B-B0D6-CCAB019FC7A6}" dt="2024-02-14T21:43:56.050" v="1640" actId="20577"/>
          <ac:spMkLst>
            <pc:docMk/>
            <pc:sldMk cId="1342678278" sldId="533"/>
            <ac:spMk id="3" creationId="{A5D49FD7-780B-FF71-4D60-FD8415CD6355}"/>
          </ac:spMkLst>
        </pc:spChg>
      </pc:sldChg>
      <pc:sldChg chg="addSp delSp modSp mod modClrScheme chgLayout">
        <pc:chgData name="Jon Rosdahl" userId="2820f357-2dd4-4127-8713-e0bfde0fd756" providerId="ADAL" clId="{3C23966E-6430-448B-B0D6-CCAB019FC7A6}" dt="2024-02-15T12:47:26.411" v="2221" actId="108"/>
        <pc:sldMkLst>
          <pc:docMk/>
          <pc:sldMk cId="1616760573" sldId="534"/>
        </pc:sldMkLst>
        <pc:spChg chg="mod ord">
          <ac:chgData name="Jon Rosdahl" userId="2820f357-2dd4-4127-8713-e0bfde0fd756" providerId="ADAL" clId="{3C23966E-6430-448B-B0D6-CCAB019FC7A6}" dt="2024-02-14T20:55:36.686" v="286" actId="700"/>
          <ac:spMkLst>
            <pc:docMk/>
            <pc:sldMk cId="1616760573" sldId="534"/>
            <ac:spMk id="2" creationId="{F8C23B86-C0EC-8BA4-7697-3D3A5F1771EA}"/>
          </ac:spMkLst>
        </pc:spChg>
        <pc:spChg chg="del">
          <ac:chgData name="Jon Rosdahl" userId="2820f357-2dd4-4127-8713-e0bfde0fd756" providerId="ADAL" clId="{3C23966E-6430-448B-B0D6-CCAB019FC7A6}" dt="2024-02-14T20:55:08.753" v="284" actId="700"/>
          <ac:spMkLst>
            <pc:docMk/>
            <pc:sldMk cId="1616760573" sldId="534"/>
            <ac:spMk id="3" creationId="{A5D49FD7-780B-FF71-4D60-FD8415CD6355}"/>
          </ac:spMkLst>
        </pc:spChg>
        <pc:spChg chg="mod ord">
          <ac:chgData name="Jon Rosdahl" userId="2820f357-2dd4-4127-8713-e0bfde0fd756" providerId="ADAL" clId="{3C23966E-6430-448B-B0D6-CCAB019FC7A6}" dt="2024-02-14T20:55:36.686" v="286" actId="700"/>
          <ac:spMkLst>
            <pc:docMk/>
            <pc:sldMk cId="1616760573" sldId="534"/>
            <ac:spMk id="4" creationId="{2BDF47B4-FB44-21B7-0A4D-28943AB5A8FE}"/>
          </ac:spMkLst>
        </pc:spChg>
        <pc:spChg chg="mod ord">
          <ac:chgData name="Jon Rosdahl" userId="2820f357-2dd4-4127-8713-e0bfde0fd756" providerId="ADAL" clId="{3C23966E-6430-448B-B0D6-CCAB019FC7A6}" dt="2024-02-14T20:55:36.686" v="286" actId="700"/>
          <ac:spMkLst>
            <pc:docMk/>
            <pc:sldMk cId="1616760573" sldId="534"/>
            <ac:spMk id="5" creationId="{04FA4CF6-C2FC-4312-6B0E-BF453E06B1C9}"/>
          </ac:spMkLst>
        </pc:spChg>
        <pc:spChg chg="mod ord">
          <ac:chgData name="Jon Rosdahl" userId="2820f357-2dd4-4127-8713-e0bfde0fd756" providerId="ADAL" clId="{3C23966E-6430-448B-B0D6-CCAB019FC7A6}" dt="2024-02-14T20:55:36.686" v="286" actId="700"/>
          <ac:spMkLst>
            <pc:docMk/>
            <pc:sldMk cId="1616760573" sldId="534"/>
            <ac:spMk id="6" creationId="{F018E990-531F-1DA9-B08A-1C441BC5DAA6}"/>
          </ac:spMkLst>
        </pc:spChg>
        <pc:spChg chg="add del mod ord">
          <ac:chgData name="Jon Rosdahl" userId="2820f357-2dd4-4127-8713-e0bfde0fd756" providerId="ADAL" clId="{3C23966E-6430-448B-B0D6-CCAB019FC7A6}" dt="2024-02-14T20:55:13.462" v="285" actId="26606"/>
          <ac:spMkLst>
            <pc:docMk/>
            <pc:sldMk cId="1616760573" sldId="534"/>
            <ac:spMk id="7" creationId="{6EA4D3A8-03EC-92BA-5432-44B5E29869E0}"/>
          </ac:spMkLst>
        </pc:spChg>
        <pc:spChg chg="add mod ord">
          <ac:chgData name="Jon Rosdahl" userId="2820f357-2dd4-4127-8713-e0bfde0fd756" providerId="ADAL" clId="{3C23966E-6430-448B-B0D6-CCAB019FC7A6}" dt="2024-02-15T12:47:26.411" v="2221" actId="108"/>
          <ac:spMkLst>
            <pc:docMk/>
            <pc:sldMk cId="1616760573" sldId="534"/>
            <ac:spMk id="8" creationId="{C4CFD965-5A16-69D7-E4AD-2F76860FB72B}"/>
          </ac:spMkLst>
        </pc:spChg>
      </pc:sldChg>
      <pc:sldChg chg="modSp mod">
        <pc:chgData name="Jon Rosdahl" userId="2820f357-2dd4-4127-8713-e0bfde0fd756" providerId="ADAL" clId="{3C23966E-6430-448B-B0D6-CCAB019FC7A6}" dt="2024-02-15T12:30:26.174" v="1972" actId="13926"/>
        <pc:sldMkLst>
          <pc:docMk/>
          <pc:sldMk cId="0" sldId="538"/>
        </pc:sldMkLst>
        <pc:spChg chg="mod">
          <ac:chgData name="Jon Rosdahl" userId="2820f357-2dd4-4127-8713-e0bfde0fd756" providerId="ADAL" clId="{3C23966E-6430-448B-B0D6-CCAB019FC7A6}" dt="2024-02-15T12:30:26.174" v="1972" actId="13926"/>
          <ac:spMkLst>
            <pc:docMk/>
            <pc:sldMk cId="0" sldId="538"/>
            <ac:spMk id="75" creationId="{00000000-0000-0000-0000-000000000000}"/>
          </ac:spMkLst>
        </pc:spChg>
        <pc:spChg chg="mod">
          <ac:chgData name="Jon Rosdahl" userId="2820f357-2dd4-4127-8713-e0bfde0fd756" providerId="ADAL" clId="{3C23966E-6430-448B-B0D6-CCAB019FC7A6}" dt="2024-02-14T21:16:43.965" v="743" actId="15"/>
          <ac:spMkLst>
            <pc:docMk/>
            <pc:sldMk cId="0" sldId="538"/>
            <ac:spMk id="76" creationId="{00000000-0000-0000-0000-000000000000}"/>
          </ac:spMkLst>
        </pc:spChg>
      </pc:sldChg>
      <pc:sldChg chg="modSp mod">
        <pc:chgData name="Jon Rosdahl" userId="2820f357-2dd4-4127-8713-e0bfde0fd756" providerId="ADAL" clId="{3C23966E-6430-448B-B0D6-CCAB019FC7A6}" dt="2024-02-15T12:54:44.173" v="2235" actId="20577"/>
        <pc:sldMkLst>
          <pc:docMk/>
          <pc:sldMk cId="2316996984" sldId="540"/>
        </pc:sldMkLst>
        <pc:spChg chg="mod">
          <ac:chgData name="Jon Rosdahl" userId="2820f357-2dd4-4127-8713-e0bfde0fd756" providerId="ADAL" clId="{3C23966E-6430-448B-B0D6-CCAB019FC7A6}" dt="2024-02-15T12:54:44.173" v="2235" actId="20577"/>
          <ac:spMkLst>
            <pc:docMk/>
            <pc:sldMk cId="2316996984" sldId="540"/>
            <ac:spMk id="3" creationId="{6FFCD1F7-52E5-EA6F-96C1-23721C47A158}"/>
          </ac:spMkLst>
        </pc:spChg>
      </pc:sldChg>
      <pc:sldChg chg="modSp mod modNotesTx">
        <pc:chgData name="Jon Rosdahl" userId="2820f357-2dd4-4127-8713-e0bfde0fd756" providerId="ADAL" clId="{3C23966E-6430-448B-B0D6-CCAB019FC7A6}" dt="2024-02-15T12:42:18.640" v="2127" actId="20577"/>
        <pc:sldMkLst>
          <pc:docMk/>
          <pc:sldMk cId="706965328" sldId="543"/>
        </pc:sldMkLst>
        <pc:spChg chg="mod">
          <ac:chgData name="Jon Rosdahl" userId="2820f357-2dd4-4127-8713-e0bfde0fd756" providerId="ADAL" clId="{3C23966E-6430-448B-B0D6-CCAB019FC7A6}" dt="2024-02-15T12:41:42.723" v="2125" actId="20577"/>
          <ac:spMkLst>
            <pc:docMk/>
            <pc:sldMk cId="706965328" sldId="543"/>
            <ac:spMk id="2" creationId="{C574F981-EFFE-9632-F1BA-5C083DD985DA}"/>
          </ac:spMkLst>
        </pc:spChg>
        <pc:spChg chg="mod">
          <ac:chgData name="Jon Rosdahl" userId="2820f357-2dd4-4127-8713-e0bfde0fd756" providerId="ADAL" clId="{3C23966E-6430-448B-B0D6-CCAB019FC7A6}" dt="2024-02-14T20:42:54.542" v="187" actId="20577"/>
          <ac:spMkLst>
            <pc:docMk/>
            <pc:sldMk cId="706965328" sldId="543"/>
            <ac:spMk id="3" creationId="{79F6A193-13F3-5D14-0BAA-9FB078FADBE6}"/>
          </ac:spMkLst>
        </pc:spChg>
      </pc:sldChg>
      <pc:sldChg chg="modSp new del mod">
        <pc:chgData name="Jon Rosdahl" userId="2820f357-2dd4-4127-8713-e0bfde0fd756" providerId="ADAL" clId="{3C23966E-6430-448B-B0D6-CCAB019FC7A6}" dt="2024-02-14T21:04:09.909" v="514" actId="2696"/>
        <pc:sldMkLst>
          <pc:docMk/>
          <pc:sldMk cId="1468048536" sldId="544"/>
        </pc:sldMkLst>
        <pc:spChg chg="mod">
          <ac:chgData name="Jon Rosdahl" userId="2820f357-2dd4-4127-8713-e0bfde0fd756" providerId="ADAL" clId="{3C23966E-6430-448B-B0D6-CCAB019FC7A6}" dt="2024-02-14T21:03:29.349" v="480" actId="20577"/>
          <ac:spMkLst>
            <pc:docMk/>
            <pc:sldMk cId="1468048536" sldId="544"/>
            <ac:spMk id="2" creationId="{8169FE1F-7287-C461-1032-97EAFDF0780F}"/>
          </ac:spMkLst>
        </pc:spChg>
        <pc:spChg chg="mod">
          <ac:chgData name="Jon Rosdahl" userId="2820f357-2dd4-4127-8713-e0bfde0fd756" providerId="ADAL" clId="{3C23966E-6430-448B-B0D6-CCAB019FC7A6}" dt="2024-02-14T21:03:52.265" v="513" actId="20577"/>
          <ac:spMkLst>
            <pc:docMk/>
            <pc:sldMk cId="1468048536" sldId="544"/>
            <ac:spMk id="3" creationId="{2BBB9DAA-E58F-BB1C-4C46-8CACA4335CFD}"/>
          </ac:spMkLst>
        </pc:spChg>
      </pc:sldChg>
      <pc:sldChg chg="new del">
        <pc:chgData name="Jon Rosdahl" userId="2820f357-2dd4-4127-8713-e0bfde0fd756" providerId="ADAL" clId="{3C23966E-6430-448B-B0D6-CCAB019FC7A6}" dt="2024-02-14T21:02:33.683" v="389" actId="680"/>
        <pc:sldMkLst>
          <pc:docMk/>
          <pc:sldMk cId="2233526021" sldId="544"/>
        </pc:sldMkLst>
      </pc:sldChg>
      <pc:sldChg chg="modSp add mod modNotesTx">
        <pc:chgData name="Jon Rosdahl" userId="2820f357-2dd4-4127-8713-e0bfde0fd756" providerId="ADAL" clId="{3C23966E-6430-448B-B0D6-CCAB019FC7A6}" dt="2024-02-15T12:43:57.223" v="2131" actId="20577"/>
        <pc:sldMkLst>
          <pc:docMk/>
          <pc:sldMk cId="2276136519" sldId="544"/>
        </pc:sldMkLst>
        <pc:spChg chg="mod">
          <ac:chgData name="Jon Rosdahl" userId="2820f357-2dd4-4127-8713-e0bfde0fd756" providerId="ADAL" clId="{3C23966E-6430-448B-B0D6-CCAB019FC7A6}" dt="2024-02-15T12:43:57.223" v="2131" actId="20577"/>
          <ac:spMkLst>
            <pc:docMk/>
            <pc:sldMk cId="2276136519" sldId="544"/>
            <ac:spMk id="2" creationId="{8169FE1F-7287-C461-1032-97EAFDF0780F}"/>
          </ac:spMkLst>
        </pc:spChg>
        <pc:spChg chg="mod">
          <ac:chgData name="Jon Rosdahl" userId="2820f357-2dd4-4127-8713-e0bfde0fd756" providerId="ADAL" clId="{3C23966E-6430-448B-B0D6-CCAB019FC7A6}" dt="2024-02-14T21:12:46.448" v="734" actId="20577"/>
          <ac:spMkLst>
            <pc:docMk/>
            <pc:sldMk cId="2276136519" sldId="544"/>
            <ac:spMk id="3" creationId="{2BBB9DAA-E58F-BB1C-4C46-8CACA4335CFD}"/>
          </ac:spMkLst>
        </pc:spChg>
      </pc:sldChg>
      <pc:sldChg chg="modSp new mod">
        <pc:chgData name="Jon Rosdahl" userId="2820f357-2dd4-4127-8713-e0bfde0fd756" providerId="ADAL" clId="{3C23966E-6430-448B-B0D6-CCAB019FC7A6}" dt="2024-02-15T12:28:20.381" v="1939" actId="20577"/>
        <pc:sldMkLst>
          <pc:docMk/>
          <pc:sldMk cId="664594120" sldId="545"/>
        </pc:sldMkLst>
        <pc:spChg chg="mod">
          <ac:chgData name="Jon Rosdahl" userId="2820f357-2dd4-4127-8713-e0bfde0fd756" providerId="ADAL" clId="{3C23966E-6430-448B-B0D6-CCAB019FC7A6}" dt="2024-02-14T21:21:04.877" v="807" actId="20577"/>
          <ac:spMkLst>
            <pc:docMk/>
            <pc:sldMk cId="664594120" sldId="545"/>
            <ac:spMk id="2" creationId="{A5556C92-DFEC-AF97-0B9A-37970B1E09A8}"/>
          </ac:spMkLst>
        </pc:spChg>
        <pc:spChg chg="mod">
          <ac:chgData name="Jon Rosdahl" userId="2820f357-2dd4-4127-8713-e0bfde0fd756" providerId="ADAL" clId="{3C23966E-6430-448B-B0D6-CCAB019FC7A6}" dt="2024-02-15T12:28:20.381" v="1939" actId="20577"/>
          <ac:spMkLst>
            <pc:docMk/>
            <pc:sldMk cId="664594120" sldId="545"/>
            <ac:spMk id="3" creationId="{B6028471-7804-A4F2-6B7E-90619A6BEEC3}"/>
          </ac:spMkLst>
        </pc:spChg>
      </pc:sldChg>
      <pc:sldChg chg="new del">
        <pc:chgData name="Jon Rosdahl" userId="2820f357-2dd4-4127-8713-e0bfde0fd756" providerId="ADAL" clId="{3C23966E-6430-448B-B0D6-CCAB019FC7A6}" dt="2024-02-14T21:31:22.935" v="1291" actId="47"/>
        <pc:sldMkLst>
          <pc:docMk/>
          <pc:sldMk cId="1840626837" sldId="546"/>
        </pc:sldMkLst>
      </pc:sldChg>
      <pc:sldChg chg="modSp add mod">
        <pc:chgData name="Jon Rosdahl" userId="2820f357-2dd4-4127-8713-e0bfde0fd756" providerId="ADAL" clId="{3C23966E-6430-448B-B0D6-CCAB019FC7A6}" dt="2024-02-14T21:31:19.705" v="1290" actId="20577"/>
        <pc:sldMkLst>
          <pc:docMk/>
          <pc:sldMk cId="1001079961" sldId="547"/>
        </pc:sldMkLst>
        <pc:spChg chg="mod">
          <ac:chgData name="Jon Rosdahl" userId="2820f357-2dd4-4127-8713-e0bfde0fd756" providerId="ADAL" clId="{3C23966E-6430-448B-B0D6-CCAB019FC7A6}" dt="2024-02-14T21:27:48.282" v="1098" actId="20577"/>
          <ac:spMkLst>
            <pc:docMk/>
            <pc:sldMk cId="1001079961" sldId="547"/>
            <ac:spMk id="2" creationId="{6203453B-4FB5-18F3-596D-A5900F7DA79A}"/>
          </ac:spMkLst>
        </pc:spChg>
        <pc:spChg chg="mod">
          <ac:chgData name="Jon Rosdahl" userId="2820f357-2dd4-4127-8713-e0bfde0fd756" providerId="ADAL" clId="{3C23966E-6430-448B-B0D6-CCAB019FC7A6}" dt="2024-02-14T21:31:19.705" v="1290" actId="20577"/>
          <ac:spMkLst>
            <pc:docMk/>
            <pc:sldMk cId="1001079961" sldId="547"/>
            <ac:spMk id="3" creationId="{7A524F4B-1EE2-8E46-29A2-649590B3F0D8}"/>
          </ac:spMkLst>
        </pc:spChg>
      </pc:sldChg>
      <pc:sldChg chg="modSp mod">
        <pc:chgData name="Jon Rosdahl" userId="2820f357-2dd4-4127-8713-e0bfde0fd756" providerId="ADAL" clId="{3C23966E-6430-448B-B0D6-CCAB019FC7A6}" dt="2024-02-14T21:33:47.145" v="1417" actId="20577"/>
        <pc:sldMkLst>
          <pc:docMk/>
          <pc:sldMk cId="2095875084" sldId="548"/>
        </pc:sldMkLst>
        <pc:spChg chg="mod">
          <ac:chgData name="Jon Rosdahl" userId="2820f357-2dd4-4127-8713-e0bfde0fd756" providerId="ADAL" clId="{3C23966E-6430-448B-B0D6-CCAB019FC7A6}" dt="2024-02-14T21:32:07.744" v="1341" actId="20577"/>
          <ac:spMkLst>
            <pc:docMk/>
            <pc:sldMk cId="2095875084" sldId="548"/>
            <ac:spMk id="2" creationId="{6203453B-4FB5-18F3-596D-A5900F7DA79A}"/>
          </ac:spMkLst>
        </pc:spChg>
        <pc:spChg chg="mod">
          <ac:chgData name="Jon Rosdahl" userId="2820f357-2dd4-4127-8713-e0bfde0fd756" providerId="ADAL" clId="{3C23966E-6430-448B-B0D6-CCAB019FC7A6}" dt="2024-02-14T21:33:47.145" v="1417" actId="20577"/>
          <ac:spMkLst>
            <pc:docMk/>
            <pc:sldMk cId="2095875084" sldId="548"/>
            <ac:spMk id="3" creationId="{7A524F4B-1EE2-8E46-29A2-649590B3F0D8}"/>
          </ac:spMkLst>
        </pc:spChg>
      </pc:sldChg>
      <pc:sldChg chg="modSp mod">
        <pc:chgData name="Jon Rosdahl" userId="2820f357-2dd4-4127-8713-e0bfde0fd756" providerId="ADAL" clId="{3C23966E-6430-448B-B0D6-CCAB019FC7A6}" dt="2024-02-15T12:38:16.422" v="2043" actId="1076"/>
        <pc:sldMkLst>
          <pc:docMk/>
          <pc:sldMk cId="491195379" sldId="549"/>
        </pc:sldMkLst>
        <pc:spChg chg="mod">
          <ac:chgData name="Jon Rosdahl" userId="2820f357-2dd4-4127-8713-e0bfde0fd756" providerId="ADAL" clId="{3C23966E-6430-448B-B0D6-CCAB019FC7A6}" dt="2024-02-15T12:23:26.925" v="1648" actId="6549"/>
          <ac:spMkLst>
            <pc:docMk/>
            <pc:sldMk cId="491195379" sldId="549"/>
            <ac:spMk id="2" creationId="{ADC1044F-B3FF-6E81-78E0-A5941766109D}"/>
          </ac:spMkLst>
        </pc:spChg>
        <pc:spChg chg="mod">
          <ac:chgData name="Jon Rosdahl" userId="2820f357-2dd4-4127-8713-e0bfde0fd756" providerId="ADAL" clId="{3C23966E-6430-448B-B0D6-CCAB019FC7A6}" dt="2024-02-15T12:36:50.382" v="2031" actId="1076"/>
          <ac:spMkLst>
            <pc:docMk/>
            <pc:sldMk cId="491195379" sldId="549"/>
            <ac:spMk id="8" creationId="{0A6B1E07-1378-480A-858D-3AD03452127F}"/>
          </ac:spMkLst>
        </pc:spChg>
        <pc:spChg chg="mod">
          <ac:chgData name="Jon Rosdahl" userId="2820f357-2dd4-4127-8713-e0bfde0fd756" providerId="ADAL" clId="{3C23966E-6430-448B-B0D6-CCAB019FC7A6}" dt="2024-02-15T12:38:16.422" v="2043" actId="1076"/>
          <ac:spMkLst>
            <pc:docMk/>
            <pc:sldMk cId="491195379" sldId="549"/>
            <ac:spMk id="9217" creationId="{00000000-0000-0000-0000-000000000000}"/>
          </ac:spMkLst>
        </pc:spChg>
        <pc:spChg chg="mod">
          <ac:chgData name="Jon Rosdahl" userId="2820f357-2dd4-4127-8713-e0bfde0fd756" providerId="ADAL" clId="{3C23966E-6430-448B-B0D6-CCAB019FC7A6}" dt="2024-02-15T12:37:14.390" v="2039" actId="14100"/>
          <ac:spMkLst>
            <pc:docMk/>
            <pc:sldMk cId="491195379" sldId="549"/>
            <ac:spMk id="9218" creationId="{00000000-0000-0000-0000-000000000000}"/>
          </ac:spMkLst>
        </pc:spChg>
      </pc:sldChg>
      <pc:sldMasterChg chg="modSp mod">
        <pc:chgData name="Jon Rosdahl" userId="2820f357-2dd4-4127-8713-e0bfde0fd756" providerId="ADAL" clId="{3C23966E-6430-448B-B0D6-CCAB019FC7A6}" dt="2024-02-14T18:06:53.134" v="63" actId="6549"/>
        <pc:sldMasterMkLst>
          <pc:docMk/>
          <pc:sldMasterMk cId="321612819" sldId="2147483672"/>
        </pc:sldMasterMkLst>
        <pc:spChg chg="mod">
          <ac:chgData name="Jon Rosdahl" userId="2820f357-2dd4-4127-8713-e0bfde0fd756" providerId="ADAL" clId="{3C23966E-6430-448B-B0D6-CCAB019FC7A6}" dt="2024-02-14T18:06:53.134" v="63"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24/0006r2</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a:t>
            </a:r>
            <a:r>
              <a:rPr lang="en-US" sz="800" baseline="0"/>
              <a:t>– Captured </a:t>
            </a:r>
            <a:r>
              <a:rPr lang="en-US" sz="800" baseline="0" dirty="0"/>
              <a:t>discussion/motions from 802WCSC Feb 14 Telecon.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3E2C1149-12B2-2C44-41A9-C6A42F612B9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F9C843AC-A13C-C879-A607-6B8ADF735A3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C761AE86-BB99-616B-2EAD-C026981CB68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4575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006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2DD593BC-7E4A-D2EC-DC70-C4FDB7B21B6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7D9D9423-CEEC-B36B-57D3-4E5C6FB9124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9C9B9DA2-7404-5CF5-71A1-798646CD37F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650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CC298A4C-5652-B9DD-1BD1-B8EEB63C32DA}"/>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0220422D-0706-39F8-F5FD-E1D25EF6F38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E697C0FD-FB2D-754F-C479-9DEB965C0E1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50837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7251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1298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3923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855435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2931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7696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24/0006r2</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66003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a536ff9d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9a536ff9d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133f1d64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6133f1d64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b4cb6ccf4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b4cb6ccf4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6133f1d64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6133f1d64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7586946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9a536ff9dc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9a536ff9dc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6133f1d64d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6133f1d64d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997108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24/0006r2</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40</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Contract executed (802WFin-23/59r0)</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13589938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24/0006r2</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41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44</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24/0006r2</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Contract executed (802WFin-23/59r0)</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05692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a:t>
            </a:r>
            <a:r>
              <a:rPr lang="en-US" b="0" i="0" dirty="0" err="1">
                <a:solidFill>
                  <a:srgbClr val="000000"/>
                </a:solidFill>
                <a:effectLst/>
                <a:latin typeface="Times New Roman" panose="02020603050405020304" pitchFamily="18" charset="0"/>
              </a:rPr>
              <a:t>sto</a:t>
            </a:r>
            <a:r>
              <a:rPr lang="en-US" b="0" i="0" dirty="0">
                <a:solidFill>
                  <a:srgbClr val="000000"/>
                </a:solidFill>
                <a:effectLst/>
                <a:latin typeface="Times New Roman" panose="02020603050405020304" pitchFamily="18" charset="0"/>
              </a:rPr>
              <a:t> approve purchase of 802.15 Anniversary shirts.</a:t>
            </a:r>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006467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24/0006r2</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85471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February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EC-24/0006r2</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immigration.govt.nz/new-zealand-visas/preparing-a-visa-application/your-journey-to-new-zealand/before-you-travel-to-new-zealand/visa-waiver-countri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2023-02-14</a:t>
            </a:r>
          </a:p>
        </p:txBody>
      </p:sp>
      <p:sp>
        <p:nvSpPr>
          <p:cNvPr id="6" name="Date Placeholder 3"/>
          <p:cNvSpPr>
            <a:spLocks noGrp="1"/>
          </p:cNvSpPr>
          <p:nvPr>
            <p:ph type="dt" idx="10"/>
          </p:nvPr>
        </p:nvSpPr>
        <p:spPr/>
        <p:txBody>
          <a:bodyPr/>
          <a:lstStyle/>
          <a:p>
            <a:r>
              <a:rPr lang="en-US"/>
              <a:t>February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6811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361084" cy="1447799"/>
          </a:xfrm>
        </p:spPr>
        <p:txBody>
          <a:bodyPr/>
          <a:lstStyle/>
          <a:p>
            <a:r>
              <a:rPr lang="en-US" sz="3200" dirty="0"/>
              <a:t>3. Motion to approve Site Visit for </a:t>
            </a:r>
            <a:br>
              <a:rPr lang="en-US" sz="3200" dirty="0"/>
            </a:br>
            <a:r>
              <a:rPr lang="en-US" sz="3200" dirty="0"/>
              <a:t>2025 May 802W Interim - </a:t>
            </a:r>
            <a:br>
              <a:rPr lang="en-US" sz="3200" dirty="0"/>
            </a:br>
            <a:r>
              <a:rPr lang="en-US" sz="3200" dirty="0"/>
              <a:t>Hilton Prague, Prague, Czech Republic</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70696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RFP for 802W Interims Status – as of Jan 19, 2024</a:t>
            </a:r>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762492"/>
            <a:ext cx="10703985"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held nominally on the week with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Remaining Potential Open Dates</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Jan 11-16  -- Targeting Americas</a:t>
            </a:r>
            <a:endParaRPr lang="en-US" altLang="en-US" dirty="0">
              <a:solidFill>
                <a:schemeClr val="tx1"/>
              </a:solidFill>
              <a:latin typeface="Arial" panose="020B0604020202020204" pitchFamily="34" charset="0"/>
            </a:endParaRP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2027 Jan 10-15  -- Targeting Americas</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29218" y="2896393"/>
            <a:ext cx="10361084" cy="1370807"/>
          </a:xfrm>
        </p:spPr>
        <p:txBody>
          <a:bodyPr spcFirstLastPara="1" vert="horz" wrap="square" lIns="121900" tIns="121900" rIns="121900" bIns="121900" numCol="1" anchor="ctr" anchorCtr="0" compatLnSpc="1">
            <a:prstTxWarp prst="textNoShape">
              <a:avLst/>
            </a:prstTxWarp>
            <a:noAutofit/>
          </a:bodyPr>
          <a:lstStyle/>
          <a:p>
            <a:pPr>
              <a:lnSpc>
                <a:spcPct val="90000"/>
              </a:lnSpc>
              <a:spcBef>
                <a:spcPts val="0"/>
              </a:spcBef>
              <a:spcAft>
                <a:spcPts val="0"/>
              </a:spcAft>
            </a:pPr>
            <a:r>
              <a:rPr lang="en-US" dirty="0"/>
              <a:t>IEEE 802 INTERIM MEETINGS</a:t>
            </a:r>
          </a:p>
          <a:p>
            <a:pPr>
              <a:lnSpc>
                <a:spcPct val="90000"/>
              </a:lnSpc>
              <a:spcBef>
                <a:spcPts val="0"/>
              </a:spcBef>
              <a:spcAft>
                <a:spcPts val="0"/>
              </a:spcAft>
            </a:pPr>
            <a:br>
              <a:rPr lang="en-US" dirty="0"/>
            </a:br>
            <a:r>
              <a:rPr lang="en-US" dirty="0"/>
              <a:t>MTG Events RFP SUMMARY</a:t>
            </a:r>
          </a:p>
        </p:txBody>
      </p:sp>
      <p:sp>
        <p:nvSpPr>
          <p:cNvPr id="61" name="Date Placeholder 2">
            <a:extLst>
              <a:ext uri="{FF2B5EF4-FFF2-40B4-BE49-F238E27FC236}">
                <a16:creationId xmlns:a16="http://schemas.microsoft.com/office/drawing/2014/main" id="{999EB8B3-0E5A-8ECC-914C-EFDDB41B66AC}"/>
              </a:ext>
            </a:extLst>
          </p:cNvPr>
          <p:cNvSpPr>
            <a:spLocks noGrp="1"/>
          </p:cNvSpPr>
          <p:nvPr>
            <p:ph type="dt" idx="10"/>
          </p:nvPr>
        </p:nvSpPr>
        <p:spPr/>
        <p:txBody>
          <a:bodyPr/>
          <a:lstStyle/>
          <a:p>
            <a:pPr>
              <a:spcAft>
                <a:spcPts val="600"/>
              </a:spcAft>
            </a:pPr>
            <a:r>
              <a:rPr lang="en-US"/>
              <a:t>February 2024</a:t>
            </a:r>
            <a:endParaRPr lang="en-GB"/>
          </a:p>
        </p:txBody>
      </p:sp>
      <p:sp>
        <p:nvSpPr>
          <p:cNvPr id="63" name="Footer Placeholder 3">
            <a:extLst>
              <a:ext uri="{FF2B5EF4-FFF2-40B4-BE49-F238E27FC236}">
                <a16:creationId xmlns:a16="http://schemas.microsoft.com/office/drawing/2014/main" id="{381146A8-05E6-C4E6-B56A-D2F6371BBEC0}"/>
              </a:ext>
            </a:extLst>
          </p:cNvPr>
          <p:cNvSpPr>
            <a:spLocks noGrp="1"/>
          </p:cNvSpPr>
          <p:nvPr>
            <p:ph type="ftr" idx="11"/>
          </p:nvPr>
        </p:nvSpPr>
        <p:spPr/>
        <p:txBody>
          <a:bodyPr/>
          <a:lstStyle/>
          <a:p>
            <a:pPr>
              <a:spcAft>
                <a:spcPts val="600"/>
              </a:spcAft>
            </a:pPr>
            <a:r>
              <a:rPr lang="en-GB"/>
              <a:t>Jon Rosdahl, Qualcomm</a:t>
            </a:r>
          </a:p>
        </p:txBody>
      </p:sp>
      <p:sp>
        <p:nvSpPr>
          <p:cNvPr id="65" name="Slide Number Placeholder 4">
            <a:extLst>
              <a:ext uri="{FF2B5EF4-FFF2-40B4-BE49-F238E27FC236}">
                <a16:creationId xmlns:a16="http://schemas.microsoft.com/office/drawing/2014/main" id="{31F85882-8436-B9F3-0A82-B2944851D68F}"/>
              </a:ext>
            </a:extLst>
          </p:cNvPr>
          <p:cNvSpPr>
            <a:spLocks noGrp="1"/>
          </p:cNvSpPr>
          <p:nvPr>
            <p:ph type="sldNum" idx="12"/>
          </p:nvPr>
        </p:nvSpPr>
        <p:spPr/>
        <p:txBody>
          <a:bodyPr/>
          <a:lstStyle/>
          <a:p>
            <a:pPr>
              <a:spcAft>
                <a:spcPts val="600"/>
              </a:spcAft>
            </a:pPr>
            <a:r>
              <a:rPr lang="en-GB"/>
              <a:t>Slide </a:t>
            </a:r>
            <a:fld id="{06B781AF-4CCF-49B0-A572-DE54FBE5D942}" type="slidenum">
              <a:rPr lang="en-GB" smtClean="0"/>
              <a:pPr>
                <a:spcAft>
                  <a:spcPts val="600"/>
                </a:spcAft>
              </a:pPr>
              <a:t>13</a:t>
            </a:fld>
            <a:endParaRPr lang="en-GB"/>
          </a:p>
        </p:txBody>
      </p:sp>
      <p:sp>
        <p:nvSpPr>
          <p:cNvPr id="56" name="Google Shape;56;p13"/>
          <p:cNvSpPr txBox="1"/>
          <p:nvPr/>
        </p:nvSpPr>
        <p:spPr>
          <a:xfrm>
            <a:off x="274367" y="6136100"/>
            <a:ext cx="7608800" cy="512857"/>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1733">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3110971" y="657224"/>
            <a:ext cx="5970058" cy="1095375"/>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Autofit/>
          </a:bodyPr>
          <a:lstStyle/>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IEEE 802 Interim  </a:t>
            </a:r>
          </a:p>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May 10 – 15,  2026</a:t>
            </a:r>
          </a:p>
        </p:txBody>
      </p:sp>
      <p:sp>
        <p:nvSpPr>
          <p:cNvPr id="79" name="Google Shape;79;p16"/>
          <p:cNvSpPr txBox="1"/>
          <p:nvPr/>
        </p:nvSpPr>
        <p:spPr bwMode="auto">
          <a:xfrm>
            <a:off x="1278467" y="1981200"/>
            <a:ext cx="10303933" cy="4468814"/>
          </a:xfrm>
          <a:prstGeom prst="rect">
            <a:avLst/>
          </a:prstGeom>
          <a:noFill/>
          <a:ln w="9525">
            <a:noFill/>
            <a:round/>
            <a:headEnd/>
            <a:tailEnd/>
          </a:ln>
        </p:spPr>
        <p:txBody>
          <a:bodyPr spcFirstLastPara="1" vert="horz" wrap="square" lIns="92160" tIns="46080" rIns="92160" bIns="46080" numCol="1" anchor="b" anchorCtr="0" compatLnSpc="1">
            <a:prstTxWarp prst="textNoShape">
              <a:avLst/>
            </a:prstTxWarp>
            <a:noAutofit/>
          </a:bodyPr>
          <a:lstStyle/>
          <a:p>
            <a:pPr algn="ctr">
              <a:lnSpc>
                <a:spcPct val="90000"/>
              </a:lnSpc>
              <a:spcBef>
                <a:spcPts val="600"/>
              </a:spcBef>
              <a:buClr>
                <a:srgbClr val="000000"/>
              </a:buClr>
              <a:buSzPct val="100000"/>
            </a:pPr>
            <a:r>
              <a:rPr lang="en-US" sz="2800" b="1" dirty="0">
                <a:solidFill>
                  <a:srgbClr val="000000"/>
                </a:solidFill>
                <a:latin typeface="+mn-lt"/>
                <a:ea typeface="+mn-ea"/>
                <a:cs typeface="MS Gothic"/>
              </a:rPr>
              <a:t>NOTES/SUMMARY:</a:t>
            </a:r>
          </a:p>
          <a:p>
            <a:pPr>
              <a:lnSpc>
                <a:spcPct val="90000"/>
              </a:lnSpc>
              <a:spcBef>
                <a:spcPts val="600"/>
              </a:spcBef>
              <a:buClr>
                <a:srgbClr val="000000"/>
              </a:buClr>
              <a:buSzPct val="100000"/>
            </a:pPr>
            <a:r>
              <a:rPr lang="en-US" sz="2800" b="1" dirty="0">
                <a:solidFill>
                  <a:srgbClr val="000000"/>
                </a:solidFill>
                <a:latin typeface="+mn-lt"/>
                <a:ea typeface="+mn-ea"/>
                <a:cs typeface="MS Gothic"/>
              </a:rPr>
              <a:t>Hilton Antwerp, Belgium:  USD$235 (only 180 hotel rooms) </a:t>
            </a:r>
          </a:p>
          <a:p>
            <a:pPr>
              <a:lnSpc>
                <a:spcPct val="90000"/>
              </a:lnSpc>
              <a:spcBef>
                <a:spcPts val="600"/>
              </a:spcBef>
              <a:buClr>
                <a:srgbClr val="000000"/>
              </a:buClr>
              <a:buSzPct val="100000"/>
            </a:pPr>
            <a:r>
              <a:rPr lang="en-US" sz="2800" b="1" dirty="0">
                <a:solidFill>
                  <a:srgbClr val="000000"/>
                </a:solidFill>
                <a:latin typeface="+mn-lt"/>
                <a:ea typeface="+mn-ea"/>
              </a:rPr>
              <a:t>	</a:t>
            </a:r>
            <a:r>
              <a:rPr lang="en-US" sz="2800" b="1" dirty="0">
                <a:solidFill>
                  <a:srgbClr val="000000"/>
                </a:solidFill>
                <a:latin typeface="+mn-lt"/>
                <a:ea typeface="+mn-ea"/>
                <a:cs typeface="MS Gothic"/>
              </a:rPr>
              <a:t>– Venue Hire/F&amp;B: $170,000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 Le Meridien, Dubai: USD$170 </a:t>
            </a:r>
          </a:p>
          <a:p>
            <a:pPr>
              <a:lnSpc>
                <a:spcPct val="90000"/>
              </a:lnSpc>
              <a:spcBef>
                <a:spcPts val="600"/>
              </a:spcBef>
              <a:buClr>
                <a:srgbClr val="000000"/>
              </a:buClr>
              <a:buSzPct val="100000"/>
            </a:pPr>
            <a:r>
              <a:rPr lang="en-US" sz="2800" b="1" dirty="0">
                <a:solidFill>
                  <a:srgbClr val="000000"/>
                </a:solidFill>
                <a:latin typeface="+mn-lt"/>
                <a:ea typeface="+mn-ea"/>
                <a:cs typeface="MS Gothic"/>
              </a:rPr>
              <a:t>	– Venue Hire/F&amp;B: $360,000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ABU DHABI only available: May 17-22, 2026 </a:t>
            </a:r>
          </a:p>
          <a:p>
            <a:pPr>
              <a:lnSpc>
                <a:spcPct val="90000"/>
              </a:lnSpc>
              <a:spcBef>
                <a:spcPts val="600"/>
              </a:spcBef>
              <a:buClr>
                <a:srgbClr val="000000"/>
              </a:buClr>
              <a:buSzPct val="100000"/>
            </a:pPr>
            <a:r>
              <a:rPr lang="en-US" sz="2800" b="1" dirty="0">
                <a:solidFill>
                  <a:srgbClr val="000000"/>
                </a:solidFill>
                <a:latin typeface="+mn-lt"/>
                <a:ea typeface="+mn-ea"/>
                <a:cs typeface="MS Gothic"/>
              </a:rPr>
              <a:t>Edinburgh, Scotland: only available: May 17-22, 2026 </a:t>
            </a:r>
          </a:p>
          <a:p>
            <a:pPr>
              <a:lnSpc>
                <a:spcPct val="90000"/>
              </a:lnSpc>
              <a:spcBef>
                <a:spcPts val="600"/>
              </a:spcBef>
              <a:buClr>
                <a:srgbClr val="000000"/>
              </a:buClr>
              <a:buSzPct val="100000"/>
            </a:pPr>
            <a:endParaRPr lang="en-US" sz="2800" b="1" dirty="0">
              <a:solidFill>
                <a:srgbClr val="000000"/>
              </a:solidFill>
              <a:latin typeface="+mn-lt"/>
              <a:ea typeface="+mn-ea"/>
              <a:cs typeface="MS Gothic"/>
            </a:endParaRPr>
          </a:p>
          <a:p>
            <a:pPr>
              <a:lnSpc>
                <a:spcPct val="90000"/>
              </a:lnSpc>
              <a:spcBef>
                <a:spcPts val="600"/>
              </a:spcBef>
              <a:buClr>
                <a:srgbClr val="000000"/>
              </a:buClr>
              <a:buSzPct val="100000"/>
            </a:pPr>
            <a:r>
              <a:rPr lang="en-US" sz="2800" b="1" dirty="0">
                <a:solidFill>
                  <a:srgbClr val="000000"/>
                </a:solidFill>
                <a:latin typeface="+mn-lt"/>
                <a:ea typeface="+mn-ea"/>
                <a:cs typeface="MS Gothic"/>
              </a:rPr>
              <a:t>Possible other location:  Hilton Vienna Park – </a:t>
            </a:r>
          </a:p>
          <a:p>
            <a:pPr>
              <a:lnSpc>
                <a:spcPct val="90000"/>
              </a:lnSpc>
              <a:spcBef>
                <a:spcPts val="600"/>
              </a:spcBef>
              <a:buClr>
                <a:srgbClr val="000000"/>
              </a:buClr>
              <a:buSzPct val="100000"/>
            </a:pPr>
            <a:r>
              <a:rPr lang="en-US" sz="2800" b="1" dirty="0">
                <a:solidFill>
                  <a:srgbClr val="000000"/>
                </a:solidFill>
                <a:latin typeface="+mn-lt"/>
                <a:ea typeface="+mn-ea"/>
              </a:rPr>
              <a:t>	</a:t>
            </a:r>
            <a:r>
              <a:rPr lang="en-US" sz="2800" b="1" dirty="0">
                <a:solidFill>
                  <a:srgbClr val="000000"/>
                </a:solidFill>
                <a:latin typeface="+mn-lt"/>
                <a:ea typeface="+mn-ea"/>
                <a:cs typeface="MS Gothic"/>
              </a:rPr>
              <a:t>TBC if they can bid on 2026</a:t>
            </a:r>
          </a:p>
        </p:txBody>
      </p:sp>
      <p:sp>
        <p:nvSpPr>
          <p:cNvPr id="84" name="Date Placeholder 3">
            <a:extLst>
              <a:ext uri="{FF2B5EF4-FFF2-40B4-BE49-F238E27FC236}">
                <a16:creationId xmlns:a16="http://schemas.microsoft.com/office/drawing/2014/main" id="{75A2C473-5432-1DC9-189F-EA3DB75A26F9}"/>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86" name="Footer Placeholder 4">
            <a:extLst>
              <a:ext uri="{FF2B5EF4-FFF2-40B4-BE49-F238E27FC236}">
                <a16:creationId xmlns:a16="http://schemas.microsoft.com/office/drawing/2014/main" id="{961B21D7-CD1F-8A00-7D5A-E28B602B09F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02762A0B-9AB5-D7C0-7DD8-9FEAC7495853}"/>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EE08BD00-2DE3-4C2D-044E-A39B040C2EF5}"/>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755DB9FE-071D-5769-8F0D-7338054596C9}"/>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Belgium -  Hilton Antwerp Old Town</a:t>
            </a:r>
          </a:p>
        </p:txBody>
      </p:sp>
      <p:sp>
        <p:nvSpPr>
          <p:cNvPr id="90" name="Date Placeholder 3">
            <a:extLst>
              <a:ext uri="{FF2B5EF4-FFF2-40B4-BE49-F238E27FC236}">
                <a16:creationId xmlns:a16="http://schemas.microsoft.com/office/drawing/2014/main" id="{8E29193F-65BF-56FF-7270-A3D9EAA83B1D}"/>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D24D8B03-9622-4E51-4387-B882E7C8BA8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880216F2-E53B-ED4F-A47F-917249C9B3B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15</a:t>
            </a:fld>
            <a:endParaRPr lang="en-GB"/>
          </a:p>
        </p:txBody>
      </p:sp>
      <p:graphicFrame>
        <p:nvGraphicFramePr>
          <p:cNvPr id="2" name="Table 1">
            <a:extLst>
              <a:ext uri="{FF2B5EF4-FFF2-40B4-BE49-F238E27FC236}">
                <a16:creationId xmlns:a16="http://schemas.microsoft.com/office/drawing/2014/main" id="{34412C2C-C26A-DE87-A0B1-A21B5A18B334}"/>
              </a:ext>
            </a:extLst>
          </p:cNvPr>
          <p:cNvGraphicFramePr>
            <a:graphicFrameLocks noGrp="1"/>
          </p:cNvGraphicFramePr>
          <p:nvPr>
            <p:extLst>
              <p:ext uri="{D42A27DB-BD31-4B8C-83A1-F6EECF244321}">
                <p14:modId xmlns:p14="http://schemas.microsoft.com/office/powerpoint/2010/main" val="1747180097"/>
              </p:ext>
            </p:extLst>
          </p:nvPr>
        </p:nvGraphicFramePr>
        <p:xfrm>
          <a:off x="1184933" y="1714919"/>
          <a:ext cx="10090552" cy="4387374"/>
        </p:xfrm>
        <a:graphic>
          <a:graphicData uri="http://schemas.openxmlformats.org/drawingml/2006/table">
            <a:tbl>
              <a:tblPr firstRow="1" bandRow="1">
                <a:tableStyleId>{5C22544A-7EE6-4342-B048-85BDC9FD1C3A}</a:tableStyleId>
              </a:tblPr>
              <a:tblGrid>
                <a:gridCol w="1218638">
                  <a:extLst>
                    <a:ext uri="{9D8B030D-6E8A-4147-A177-3AD203B41FA5}">
                      <a16:colId xmlns:a16="http://schemas.microsoft.com/office/drawing/2014/main" val="1052098276"/>
                    </a:ext>
                  </a:extLst>
                </a:gridCol>
                <a:gridCol w="3724169">
                  <a:extLst>
                    <a:ext uri="{9D8B030D-6E8A-4147-A177-3AD203B41FA5}">
                      <a16:colId xmlns:a16="http://schemas.microsoft.com/office/drawing/2014/main" val="3996096665"/>
                    </a:ext>
                  </a:extLst>
                </a:gridCol>
                <a:gridCol w="5147745">
                  <a:extLst>
                    <a:ext uri="{9D8B030D-6E8A-4147-A177-3AD203B41FA5}">
                      <a16:colId xmlns:a16="http://schemas.microsoft.com/office/drawing/2014/main" val="3683693897"/>
                    </a:ext>
                  </a:extLst>
                </a:gridCol>
              </a:tblGrid>
              <a:tr h="353558">
                <a:tc>
                  <a:txBody>
                    <a:bodyPr/>
                    <a:lstStyle/>
                    <a:p>
                      <a:pPr algn="ctr"/>
                      <a:r>
                        <a:rPr lang="en-AU" sz="1800" b="0">
                          <a:solidFill>
                            <a:schemeClr val="tx1"/>
                          </a:solidFill>
                        </a:rPr>
                        <a:t>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Dates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1800" b="0">
                          <a:solidFill>
                            <a:schemeClr val="tx1"/>
                          </a:solidFill>
                        </a:rPr>
                        <a:t>May 10-15, 2026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3558">
                <a:tc>
                  <a:txBody>
                    <a:bodyPr/>
                    <a:lstStyle/>
                    <a:p>
                      <a:pPr algn="ctr"/>
                      <a:r>
                        <a:rPr lang="en-AU" sz="1800">
                          <a:solidFill>
                            <a:schemeClr val="tx1"/>
                          </a:solidFill>
                        </a:rPr>
                        <a:t>2</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Venue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Hilton Antwerp – old town</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3558">
                <a:tc>
                  <a:txBody>
                    <a:bodyPr/>
                    <a:lstStyle/>
                    <a:p>
                      <a:pPr algn="ctr"/>
                      <a:r>
                        <a:rPr lang="en-AU" sz="1800">
                          <a:solidFill>
                            <a:schemeClr val="tx1"/>
                          </a:solidFill>
                        </a:rPr>
                        <a:t>3</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Internet Speed/Cost (&lt;$7k)</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Price &amp; speed TBC  </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577643">
                <a:tc>
                  <a:txBody>
                    <a:bodyPr/>
                    <a:lstStyle/>
                    <a:p>
                      <a:pPr algn="ctr"/>
                      <a:r>
                        <a:rPr lang="en-AU" sz="1800">
                          <a:solidFill>
                            <a:schemeClr val="tx1"/>
                          </a:solidFill>
                        </a:rPr>
                        <a:t>4</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Hotel Room Rate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US$215 (44 rooms)  US$235 (60 rooms) – US$265 (70 rooms)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3558">
                <a:tc>
                  <a:txBody>
                    <a:bodyPr/>
                    <a:lstStyle/>
                    <a:p>
                      <a:pPr algn="ctr"/>
                      <a:r>
                        <a:rPr lang="en-AU" sz="1800">
                          <a:solidFill>
                            <a:schemeClr val="tx1"/>
                          </a:solidFill>
                        </a:rPr>
                        <a:t>5</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Space Type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Hotel</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3558">
                <a:tc>
                  <a:txBody>
                    <a:bodyPr/>
                    <a:lstStyle/>
                    <a:p>
                      <a:pPr algn="ctr"/>
                      <a:r>
                        <a:rPr lang="en-AU" sz="1800">
                          <a:solidFill>
                            <a:schemeClr val="tx1"/>
                          </a:solidFill>
                        </a:rPr>
                        <a:t>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Name of AV Comp.</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TBC</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3558">
                <a:tc>
                  <a:txBody>
                    <a:bodyPr/>
                    <a:lstStyle/>
                    <a:p>
                      <a:pPr algn="ctr"/>
                      <a:r>
                        <a:rPr lang="en-AU" sz="1800">
                          <a:solidFill>
                            <a:schemeClr val="tx1"/>
                          </a:solidFill>
                        </a:rPr>
                        <a:t>7</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Airport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Brussels – 30 min by train from Brussels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3558">
                <a:tc>
                  <a:txBody>
                    <a:bodyPr/>
                    <a:lstStyle/>
                    <a:p>
                      <a:pPr algn="ctr"/>
                      <a:r>
                        <a:rPr lang="en-AU" sz="1800">
                          <a:solidFill>
                            <a:schemeClr val="tx1"/>
                          </a:solidFill>
                        </a:rPr>
                        <a:t>8</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Visas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90 day visa</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3558">
                <a:tc>
                  <a:txBody>
                    <a:bodyPr/>
                    <a:lstStyle/>
                    <a:p>
                      <a:pPr algn="ctr"/>
                      <a:r>
                        <a:rPr lang="en-AU" sz="1800">
                          <a:solidFill>
                            <a:schemeClr val="tx1"/>
                          </a:solidFill>
                        </a:rPr>
                        <a:t>9</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Cost of Mtg Space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US$46,760 approx</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3558">
                <a:tc>
                  <a:txBody>
                    <a:bodyPr/>
                    <a:lstStyle/>
                    <a:p>
                      <a:pPr algn="ctr"/>
                      <a:r>
                        <a:rPr lang="en-AU" sz="1800">
                          <a:solidFill>
                            <a:schemeClr val="tx1"/>
                          </a:solidFill>
                        </a:rPr>
                        <a:t>10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F&amp;B Min + Cost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$120,000 based on 250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3558">
                <a:tc>
                  <a:txBody>
                    <a:bodyPr/>
                    <a:lstStyle/>
                    <a:p>
                      <a:pPr algn="ctr"/>
                      <a:r>
                        <a:rPr lang="en-AU" sz="1800">
                          <a:solidFill>
                            <a:schemeClr val="tx1"/>
                          </a:solidFill>
                        </a:rPr>
                        <a:t>11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Other</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800" dirty="0">
                        <a:solidFill>
                          <a:schemeClr val="tx1"/>
                        </a:solidFill>
                      </a:endParaRP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373854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66938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Dubai -  Le Meridien Hotel</a:t>
            </a:r>
          </a:p>
        </p:txBody>
      </p:sp>
      <p:sp>
        <p:nvSpPr>
          <p:cNvPr id="90" name="Date Placeholder 3">
            <a:extLst>
              <a:ext uri="{FF2B5EF4-FFF2-40B4-BE49-F238E27FC236}">
                <a16:creationId xmlns:a16="http://schemas.microsoft.com/office/drawing/2014/main" id="{D2880482-354F-02B8-7490-DFE406330041}"/>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ED507A81-2826-8784-5E20-EDCC5629C0A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73C3D4AA-B5CF-BF14-1A90-593ABA0CFE3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16</a:t>
            </a:fld>
            <a:endParaRPr lang="en-GB"/>
          </a:p>
        </p:txBody>
      </p:sp>
      <p:graphicFrame>
        <p:nvGraphicFramePr>
          <p:cNvPr id="2" name="Table 1">
            <a:extLst>
              <a:ext uri="{FF2B5EF4-FFF2-40B4-BE49-F238E27FC236}">
                <a16:creationId xmlns:a16="http://schemas.microsoft.com/office/drawing/2014/main" id="{FF14197C-4C73-E94A-2F62-E73372E57513}"/>
              </a:ext>
            </a:extLst>
          </p:cNvPr>
          <p:cNvGraphicFramePr>
            <a:graphicFrameLocks noGrp="1"/>
          </p:cNvGraphicFramePr>
          <p:nvPr>
            <p:extLst>
              <p:ext uri="{D42A27DB-BD31-4B8C-83A1-F6EECF244321}">
                <p14:modId xmlns:p14="http://schemas.microsoft.com/office/powerpoint/2010/main" val="1378282550"/>
              </p:ext>
            </p:extLst>
          </p:nvPr>
        </p:nvGraphicFramePr>
        <p:xfrm>
          <a:off x="1259308" y="1484342"/>
          <a:ext cx="10052272" cy="4861914"/>
        </p:xfrm>
        <a:graphic>
          <a:graphicData uri="http://schemas.openxmlformats.org/drawingml/2006/table">
            <a:tbl>
              <a:tblPr firstRow="1" bandRow="1">
                <a:tableStyleId>{5C22544A-7EE6-4342-B048-85BDC9FD1C3A}</a:tableStyleId>
              </a:tblPr>
              <a:tblGrid>
                <a:gridCol w="1214027">
                  <a:extLst>
                    <a:ext uri="{9D8B030D-6E8A-4147-A177-3AD203B41FA5}">
                      <a16:colId xmlns:a16="http://schemas.microsoft.com/office/drawing/2014/main" val="1052098276"/>
                    </a:ext>
                  </a:extLst>
                </a:gridCol>
                <a:gridCol w="3667424">
                  <a:extLst>
                    <a:ext uri="{9D8B030D-6E8A-4147-A177-3AD203B41FA5}">
                      <a16:colId xmlns:a16="http://schemas.microsoft.com/office/drawing/2014/main" val="3996096665"/>
                    </a:ext>
                  </a:extLst>
                </a:gridCol>
                <a:gridCol w="5170821">
                  <a:extLst>
                    <a:ext uri="{9D8B030D-6E8A-4147-A177-3AD203B41FA5}">
                      <a16:colId xmlns:a16="http://schemas.microsoft.com/office/drawing/2014/main" val="3683693897"/>
                    </a:ext>
                  </a:extLst>
                </a:gridCol>
              </a:tblGrid>
              <a:tr h="351627">
                <a:tc>
                  <a:txBody>
                    <a:bodyPr/>
                    <a:lstStyle/>
                    <a:p>
                      <a:pPr algn="ctr"/>
                      <a:r>
                        <a:rPr lang="en-AU" sz="2000" b="0">
                          <a:solidFill>
                            <a:schemeClr val="tx1"/>
                          </a:solidFill>
                        </a:rPr>
                        <a:t>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Dates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10-15, 2026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1627">
                <a:tc>
                  <a:txBody>
                    <a:bodyPr/>
                    <a:lstStyle/>
                    <a:p>
                      <a:pPr algn="ctr"/>
                      <a:r>
                        <a:rPr lang="en-AU" sz="2000">
                          <a:solidFill>
                            <a:schemeClr val="tx1"/>
                          </a:solidFill>
                        </a:rPr>
                        <a:t>2</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0" i="0" u="none" strike="noStrike" cap="none">
                          <a:solidFill>
                            <a:schemeClr val="dk1"/>
                          </a:solidFill>
                          <a:effectLst/>
                          <a:latin typeface="+mn-lt"/>
                          <a:ea typeface="+mn-ea"/>
                          <a:cs typeface="+mn-cs"/>
                          <a:sym typeface="Arial"/>
                        </a:rPr>
                        <a:t>Le Méridien Dubai Hotel &amp; Conference Centre – 5 Star</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1627">
                <a:tc>
                  <a:txBody>
                    <a:bodyPr/>
                    <a:lstStyle/>
                    <a:p>
                      <a:pPr algn="ctr"/>
                      <a:r>
                        <a:rPr lang="en-AU" sz="2000">
                          <a:solidFill>
                            <a:schemeClr val="tx1"/>
                          </a:solidFill>
                        </a:rPr>
                        <a:t>3</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1627">
                <a:tc>
                  <a:txBody>
                    <a:bodyPr/>
                    <a:lstStyle/>
                    <a:p>
                      <a:pPr algn="ctr"/>
                      <a:r>
                        <a:rPr lang="en-AU" sz="2000">
                          <a:solidFill>
                            <a:schemeClr val="tx1"/>
                          </a:solidFill>
                        </a:rPr>
                        <a:t>4</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US$175.00   ($640.00 UAE Dirhams)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1627">
                <a:tc>
                  <a:txBody>
                    <a:bodyPr/>
                    <a:lstStyle/>
                    <a:p>
                      <a:pPr algn="ctr"/>
                      <a:r>
                        <a:rPr lang="en-AU" sz="2000">
                          <a:solidFill>
                            <a:schemeClr val="tx1"/>
                          </a:solidFill>
                        </a:rPr>
                        <a:t>5</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Hotel</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1627">
                <a:tc>
                  <a:txBody>
                    <a:bodyPr/>
                    <a:lstStyle/>
                    <a:p>
                      <a:pPr algn="ctr"/>
                      <a:r>
                        <a:rPr lang="en-AU" sz="2000">
                          <a:solidFill>
                            <a:schemeClr val="tx1"/>
                          </a:solidFill>
                        </a:rPr>
                        <a:t>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1627">
                <a:tc>
                  <a:txBody>
                    <a:bodyPr/>
                    <a:lstStyle/>
                    <a:p>
                      <a:pPr algn="ctr"/>
                      <a:r>
                        <a:rPr lang="en-AU" sz="2000">
                          <a:solidFill>
                            <a:schemeClr val="tx1"/>
                          </a:solidFill>
                        </a:rPr>
                        <a:t>7</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Dubai International 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1627">
                <a:tc>
                  <a:txBody>
                    <a:bodyPr/>
                    <a:lstStyle/>
                    <a:p>
                      <a:pPr algn="ctr"/>
                      <a:r>
                        <a:rPr lang="en-AU" sz="2000">
                          <a:solidFill>
                            <a:schemeClr val="tx1"/>
                          </a:solidFill>
                        </a:rPr>
                        <a:t>8</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E-Visa’s. Most countries Free Visa</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1627">
                <a:tc>
                  <a:txBody>
                    <a:bodyPr/>
                    <a:lstStyle/>
                    <a:p>
                      <a:pPr algn="ctr"/>
                      <a:r>
                        <a:rPr lang="en-AU" sz="2000">
                          <a:solidFill>
                            <a:schemeClr val="tx1"/>
                          </a:solidFill>
                        </a:rPr>
                        <a:t>9</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FOC</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596948">
                <a:tc>
                  <a:txBody>
                    <a:bodyPr/>
                    <a:lstStyle/>
                    <a:p>
                      <a:pPr algn="ctr"/>
                      <a:r>
                        <a:rPr lang="en-AU" sz="2000">
                          <a:solidFill>
                            <a:schemeClr val="tx1"/>
                          </a:solidFill>
                        </a:rPr>
                        <a:t>10</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US$340,000 – </a:t>
                      </a:r>
                      <a:r>
                        <a:rPr lang="en-AU" sz="2000">
                          <a:solidFill>
                            <a:srgbClr val="FF0000"/>
                          </a:solidFill>
                        </a:rPr>
                        <a:t>to be reduced as based on large meeting rooms</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1627">
                <a:tc>
                  <a:txBody>
                    <a:bodyPr/>
                    <a:lstStyle/>
                    <a:p>
                      <a:pPr algn="ctr"/>
                      <a:r>
                        <a:rPr lang="en-AU" sz="2000">
                          <a:solidFill>
                            <a:schemeClr val="tx1"/>
                          </a:solidFill>
                        </a:rPr>
                        <a:t>11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53371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550B230F-3F3B-295E-93C6-BE3C9B008228}"/>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0BAEA6C5-6A3B-F8BA-E402-42856E816CE9}"/>
              </a:ext>
            </a:extLst>
          </p:cNvPr>
          <p:cNvSpPr txBox="1"/>
          <p:nvPr/>
        </p:nvSpPr>
        <p:spPr bwMode="auto">
          <a:xfrm>
            <a:off x="914401" y="685801"/>
            <a:ext cx="10361084" cy="60959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Abu Dhabi UAE -  National Convention Centre</a:t>
            </a:r>
          </a:p>
        </p:txBody>
      </p:sp>
      <p:sp>
        <p:nvSpPr>
          <p:cNvPr id="90" name="Date Placeholder 3">
            <a:extLst>
              <a:ext uri="{FF2B5EF4-FFF2-40B4-BE49-F238E27FC236}">
                <a16:creationId xmlns:a16="http://schemas.microsoft.com/office/drawing/2014/main" id="{BE0E01CE-372C-9C42-9EFE-6104774D9E3E}"/>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AD330F30-1B23-26C9-A44A-C6B54227B55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3326611C-9E45-33B9-714A-3B030A4DE0A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17</a:t>
            </a:fld>
            <a:endParaRPr lang="en-GB"/>
          </a:p>
        </p:txBody>
      </p:sp>
      <p:graphicFrame>
        <p:nvGraphicFramePr>
          <p:cNvPr id="2" name="Table 1">
            <a:extLst>
              <a:ext uri="{FF2B5EF4-FFF2-40B4-BE49-F238E27FC236}">
                <a16:creationId xmlns:a16="http://schemas.microsoft.com/office/drawing/2014/main" id="{E64A8DA5-E8AA-C1F4-F773-3A0EA981E40F}"/>
              </a:ext>
            </a:extLst>
          </p:cNvPr>
          <p:cNvGraphicFramePr>
            <a:graphicFrameLocks noGrp="1"/>
          </p:cNvGraphicFramePr>
          <p:nvPr>
            <p:extLst>
              <p:ext uri="{D42A27DB-BD31-4B8C-83A1-F6EECF244321}">
                <p14:modId xmlns:p14="http://schemas.microsoft.com/office/powerpoint/2010/main" val="3736102562"/>
              </p:ext>
            </p:extLst>
          </p:nvPr>
        </p:nvGraphicFramePr>
        <p:xfrm>
          <a:off x="914399" y="1460041"/>
          <a:ext cx="10361086" cy="4874796"/>
        </p:xfrm>
        <a:graphic>
          <a:graphicData uri="http://schemas.openxmlformats.org/drawingml/2006/table">
            <a:tbl>
              <a:tblPr firstRow="1" bandRow="1">
                <a:tableStyleId>{5C22544A-7EE6-4342-B048-85BDC9FD1C3A}</a:tableStyleId>
              </a:tblPr>
              <a:tblGrid>
                <a:gridCol w="1248157">
                  <a:extLst>
                    <a:ext uri="{9D8B030D-6E8A-4147-A177-3AD203B41FA5}">
                      <a16:colId xmlns:a16="http://schemas.microsoft.com/office/drawing/2014/main" val="1052098276"/>
                    </a:ext>
                  </a:extLst>
                </a:gridCol>
                <a:gridCol w="4113324">
                  <a:extLst>
                    <a:ext uri="{9D8B030D-6E8A-4147-A177-3AD203B41FA5}">
                      <a16:colId xmlns:a16="http://schemas.microsoft.com/office/drawing/2014/main" val="3996096665"/>
                    </a:ext>
                  </a:extLst>
                </a:gridCol>
                <a:gridCol w="4999605">
                  <a:extLst>
                    <a:ext uri="{9D8B030D-6E8A-4147-A177-3AD203B41FA5}">
                      <a16:colId xmlns:a16="http://schemas.microsoft.com/office/drawing/2014/main" val="3683693897"/>
                    </a:ext>
                  </a:extLst>
                </a:gridCol>
              </a:tblGrid>
              <a:tr h="349792">
                <a:tc>
                  <a:txBody>
                    <a:bodyPr/>
                    <a:lstStyle/>
                    <a:p>
                      <a:pPr algn="ctr"/>
                      <a:r>
                        <a:rPr lang="en-AU" sz="2000" b="0">
                          <a:solidFill>
                            <a:schemeClr val="tx1"/>
                          </a:solidFill>
                        </a:rPr>
                        <a:t>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AU" sz="2000" b="1">
                          <a:solidFill>
                            <a:schemeClr val="tx1"/>
                          </a:solidFill>
                          <a:latin typeface="+mj-lt"/>
                        </a:rPr>
                        <a:t>Dates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pPr>
                      <a:r>
                        <a:rPr lang="en-GB" sz="2000" b="0" dirty="0">
                          <a:solidFill>
                            <a:schemeClr val="tx1"/>
                          </a:solidFill>
                          <a:effectLst/>
                          <a:latin typeface="+mj-lt"/>
                          <a:ea typeface="Calibri" panose="020F0502020204030204" pitchFamily="34" charset="0"/>
                          <a:cs typeface="Calibri" panose="020F0502020204030204" pitchFamily="34" charset="0"/>
                        </a:rPr>
                        <a:t>May 1</a:t>
                      </a:r>
                      <a:r>
                        <a:rPr lang="en-GB" sz="2000" b="0" dirty="0">
                          <a:solidFill>
                            <a:schemeClr val="tx1"/>
                          </a:solidFill>
                          <a:latin typeface="+mj-lt"/>
                          <a:ea typeface="Calibri" panose="020F0502020204030204" pitchFamily="34" charset="0"/>
                          <a:cs typeface="Calibri" panose="020F0502020204030204" pitchFamily="34" charset="0"/>
                        </a:rPr>
                        <a:t>7</a:t>
                      </a:r>
                      <a:r>
                        <a:rPr lang="en-GB" sz="2000" b="0" dirty="0">
                          <a:solidFill>
                            <a:schemeClr val="tx1"/>
                          </a:solidFill>
                          <a:effectLst/>
                          <a:latin typeface="+mj-lt"/>
                          <a:ea typeface="Calibri" panose="020F0502020204030204" pitchFamily="34" charset="0"/>
                          <a:cs typeface="Calibri" panose="020F0502020204030204" pitchFamily="34" charset="0"/>
                        </a:rPr>
                        <a:t> – 2</a:t>
                      </a:r>
                      <a:r>
                        <a:rPr lang="en-GB" sz="2000" b="0" dirty="0">
                          <a:solidFill>
                            <a:schemeClr val="tx1"/>
                          </a:solidFill>
                          <a:latin typeface="+mj-lt"/>
                          <a:ea typeface="Calibri" panose="020F0502020204030204" pitchFamily="34" charset="0"/>
                          <a:cs typeface="Calibri" panose="020F0502020204030204" pitchFamily="34" charset="0"/>
                        </a:rPr>
                        <a:t>2,</a:t>
                      </a:r>
                      <a:r>
                        <a:rPr lang="en-GB" sz="2000" b="0" dirty="0">
                          <a:solidFill>
                            <a:schemeClr val="tx1"/>
                          </a:solidFill>
                          <a:effectLst/>
                          <a:latin typeface="+mj-lt"/>
                          <a:ea typeface="Calibri" panose="020F0502020204030204" pitchFamily="34" charset="0"/>
                          <a:cs typeface="Calibri" panose="020F0502020204030204" pitchFamily="34" charset="0"/>
                        </a:rPr>
                        <a:t> 2026 </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9792">
                <a:tc>
                  <a:txBody>
                    <a:bodyPr/>
                    <a:lstStyle/>
                    <a:p>
                      <a:pPr algn="ctr"/>
                      <a:r>
                        <a:rPr lang="en-AU" sz="2000">
                          <a:solidFill>
                            <a:schemeClr val="tx1"/>
                          </a:solidFill>
                        </a:rPr>
                        <a:t>2</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Venue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Abu Dhabi – National 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9792">
                <a:tc>
                  <a:txBody>
                    <a:bodyPr/>
                    <a:lstStyle/>
                    <a:p>
                      <a:pPr algn="ctr"/>
                      <a:r>
                        <a:rPr lang="en-AU" sz="2000">
                          <a:solidFill>
                            <a:schemeClr val="tx1"/>
                          </a:solidFill>
                        </a:rPr>
                        <a:t>3</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9792">
                <a:tc>
                  <a:txBody>
                    <a:bodyPr/>
                    <a:lstStyle/>
                    <a:p>
                      <a:pPr algn="ctr"/>
                      <a:r>
                        <a:rPr lang="en-AU" sz="2000">
                          <a:solidFill>
                            <a:schemeClr val="tx1"/>
                          </a:solidFill>
                        </a:rPr>
                        <a:t>4</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$140-235 USD – within walking distance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9792">
                <a:tc>
                  <a:txBody>
                    <a:bodyPr/>
                    <a:lstStyle/>
                    <a:p>
                      <a:pPr algn="ctr"/>
                      <a:r>
                        <a:rPr lang="en-AU" sz="2000">
                          <a:solidFill>
                            <a:schemeClr val="tx1"/>
                          </a:solidFill>
                        </a:rPr>
                        <a:t>5</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49792">
                <a:tc>
                  <a:txBody>
                    <a:bodyPr/>
                    <a:lstStyle/>
                    <a:p>
                      <a:pPr algn="ctr"/>
                      <a:r>
                        <a:rPr lang="en-AU" sz="2000">
                          <a:solidFill>
                            <a:schemeClr val="tx1"/>
                          </a:solidFill>
                        </a:rPr>
                        <a:t>6</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9792">
                <a:tc>
                  <a:txBody>
                    <a:bodyPr/>
                    <a:lstStyle/>
                    <a:p>
                      <a:pPr algn="ctr"/>
                      <a:r>
                        <a:rPr lang="en-AU" sz="2000">
                          <a:solidFill>
                            <a:schemeClr val="tx1"/>
                          </a:solidFill>
                        </a:rPr>
                        <a:t>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Zayed International Airport, UAE is 7</a:t>
                      </a:r>
                      <a:r>
                        <a:rPr lang="en-AU" sz="2000" baseline="30000">
                          <a:solidFill>
                            <a:schemeClr val="tx1"/>
                          </a:solidFill>
                        </a:rPr>
                        <a:t>th</a:t>
                      </a:r>
                      <a:r>
                        <a:rPr lang="en-AU" sz="2000">
                          <a:solidFill>
                            <a:schemeClr val="tx1"/>
                          </a:solidFill>
                        </a:rPr>
                        <a:t> safest in world</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93833">
                <a:tc>
                  <a:txBody>
                    <a:bodyPr/>
                    <a:lstStyle/>
                    <a:p>
                      <a:pPr algn="ctr"/>
                      <a:r>
                        <a:rPr lang="en-AU" sz="2000">
                          <a:solidFill>
                            <a:schemeClr val="tx1"/>
                          </a:solidFill>
                        </a:rPr>
                        <a:t>8</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Required for specific countries – 70 countries offered 30 day 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9792">
                <a:tc>
                  <a:txBody>
                    <a:bodyPr/>
                    <a:lstStyle/>
                    <a:p>
                      <a:pPr algn="ctr"/>
                      <a:r>
                        <a:rPr lang="en-AU" sz="2000">
                          <a:solidFill>
                            <a:schemeClr val="tx1"/>
                          </a:solidFill>
                        </a:rPr>
                        <a:t>9</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US$55,650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9792">
                <a:tc>
                  <a:txBody>
                    <a:bodyPr/>
                    <a:lstStyle/>
                    <a:p>
                      <a:pPr algn="ctr"/>
                      <a:r>
                        <a:rPr lang="en-AU" sz="2000">
                          <a:solidFill>
                            <a:schemeClr val="tx1"/>
                          </a:solidFill>
                        </a:rPr>
                        <a:t>10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US$67,620 based on 250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49792">
                <a:tc>
                  <a:txBody>
                    <a:bodyPr/>
                    <a:lstStyle/>
                    <a:p>
                      <a:pPr algn="ctr"/>
                      <a:r>
                        <a:rPr lang="en-AU" sz="2000">
                          <a:solidFill>
                            <a:schemeClr val="tx1"/>
                          </a:solidFill>
                        </a:rPr>
                        <a:t>11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Data projectors included &amp; US$20k funding</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639587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89842F66-8D6B-D19E-917E-23163810C130}"/>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44645D37-A508-0F5A-5601-2EB00E0C1D5A}"/>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Scotland -  Edinburgh Int Conv. Centre</a:t>
            </a:r>
          </a:p>
        </p:txBody>
      </p:sp>
      <p:sp>
        <p:nvSpPr>
          <p:cNvPr id="90" name="Date Placeholder 3">
            <a:extLst>
              <a:ext uri="{FF2B5EF4-FFF2-40B4-BE49-F238E27FC236}">
                <a16:creationId xmlns:a16="http://schemas.microsoft.com/office/drawing/2014/main" id="{8BF6CDF2-B6E8-FE7F-21D5-7EE3CC20C9F7}"/>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CD3A5D3B-9237-5C6C-E3BA-C7AD8D104BB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B85053D1-C816-C58B-7ABA-2614EAB8604D}"/>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18</a:t>
            </a:fld>
            <a:endParaRPr lang="en-GB"/>
          </a:p>
        </p:txBody>
      </p:sp>
      <p:graphicFrame>
        <p:nvGraphicFramePr>
          <p:cNvPr id="2" name="Table 1">
            <a:extLst>
              <a:ext uri="{FF2B5EF4-FFF2-40B4-BE49-F238E27FC236}">
                <a16:creationId xmlns:a16="http://schemas.microsoft.com/office/drawing/2014/main" id="{30555270-AD15-447A-1B3D-54B8AF213CBE}"/>
              </a:ext>
            </a:extLst>
          </p:cNvPr>
          <p:cNvGraphicFramePr>
            <a:graphicFrameLocks noGrp="1"/>
          </p:cNvGraphicFramePr>
          <p:nvPr>
            <p:extLst>
              <p:ext uri="{D42A27DB-BD31-4B8C-83A1-F6EECF244321}">
                <p14:modId xmlns:p14="http://schemas.microsoft.com/office/powerpoint/2010/main" val="468343529"/>
              </p:ext>
            </p:extLst>
          </p:nvPr>
        </p:nvGraphicFramePr>
        <p:xfrm>
          <a:off x="914399" y="1751014"/>
          <a:ext cx="10361086" cy="4554144"/>
        </p:xfrm>
        <a:graphic>
          <a:graphicData uri="http://schemas.openxmlformats.org/drawingml/2006/table">
            <a:tbl>
              <a:tblPr firstRow="1" bandRow="1">
                <a:tableStyleId>{5C22544A-7EE6-4342-B048-85BDC9FD1C3A}</a:tableStyleId>
              </a:tblPr>
              <a:tblGrid>
                <a:gridCol w="1239225">
                  <a:extLst>
                    <a:ext uri="{9D8B030D-6E8A-4147-A177-3AD203B41FA5}">
                      <a16:colId xmlns:a16="http://schemas.microsoft.com/office/drawing/2014/main" val="1052098276"/>
                    </a:ext>
                  </a:extLst>
                </a:gridCol>
                <a:gridCol w="3919410">
                  <a:extLst>
                    <a:ext uri="{9D8B030D-6E8A-4147-A177-3AD203B41FA5}">
                      <a16:colId xmlns:a16="http://schemas.microsoft.com/office/drawing/2014/main" val="3996096665"/>
                    </a:ext>
                  </a:extLst>
                </a:gridCol>
                <a:gridCol w="5202451">
                  <a:extLst>
                    <a:ext uri="{9D8B030D-6E8A-4147-A177-3AD203B41FA5}">
                      <a16:colId xmlns:a16="http://schemas.microsoft.com/office/drawing/2014/main" val="3683693897"/>
                    </a:ext>
                  </a:extLst>
                </a:gridCol>
              </a:tblGrid>
              <a:tr h="594980">
                <a:tc>
                  <a:txBody>
                    <a:bodyPr/>
                    <a:lstStyle/>
                    <a:p>
                      <a:pPr algn="ctr"/>
                      <a:r>
                        <a:rPr lang="en-AU" sz="2000" b="0">
                          <a:solidFill>
                            <a:schemeClr val="tx1"/>
                          </a:solidFill>
                        </a:rPr>
                        <a:t>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Dates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15-21, 2026  </a:t>
                      </a:r>
                      <a:r>
                        <a:rPr lang="en-AU" sz="2000" b="0" i="1">
                          <a:solidFill>
                            <a:schemeClr val="tx1"/>
                          </a:solidFill>
                        </a:rPr>
                        <a:t>(dates can’t be moved to </a:t>
                      </a:r>
                      <a:r>
                        <a:rPr lang="en-AU" sz="2000" b="0">
                          <a:solidFill>
                            <a:schemeClr val="tx1"/>
                          </a:solidFill>
                        </a:rPr>
                        <a:t>May 7-16, 2026</a:t>
                      </a:r>
                      <a:r>
                        <a:rPr lang="en-AU" sz="2000" b="0" i="1">
                          <a:solidFill>
                            <a:schemeClr val="tx1"/>
                          </a:solidFill>
                        </a:rPr>
                        <a:t> as they have another client booked)</a:t>
                      </a:r>
                      <a:endParaRPr lang="en-AU" sz="2000" b="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0468">
                <a:tc>
                  <a:txBody>
                    <a:bodyPr/>
                    <a:lstStyle/>
                    <a:p>
                      <a:pPr algn="ctr"/>
                      <a:r>
                        <a:rPr lang="en-AU" sz="2000">
                          <a:solidFill>
                            <a:schemeClr val="tx1"/>
                          </a:solidFill>
                        </a:rPr>
                        <a:t>2</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International 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0468">
                <a:tc>
                  <a:txBody>
                    <a:bodyPr/>
                    <a:lstStyle/>
                    <a:p>
                      <a:pPr algn="ctr"/>
                      <a:r>
                        <a:rPr lang="en-AU" sz="2000">
                          <a:solidFill>
                            <a:schemeClr val="tx1"/>
                          </a:solidFill>
                        </a:rPr>
                        <a:t>3</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Internet Speed/Cost (&lt;$7k)</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0468">
                <a:tc>
                  <a:txBody>
                    <a:bodyPr/>
                    <a:lstStyle/>
                    <a:p>
                      <a:pPr algn="ctr"/>
                      <a:r>
                        <a:rPr lang="en-AU" sz="2000">
                          <a:solidFill>
                            <a:schemeClr val="tx1"/>
                          </a:solidFill>
                        </a:rPr>
                        <a:t>4</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US$150- US$250 - hotels nearby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0468">
                <a:tc>
                  <a:txBody>
                    <a:bodyPr/>
                    <a:lstStyle/>
                    <a:p>
                      <a:pPr algn="ctr"/>
                      <a:r>
                        <a:rPr lang="en-AU" sz="2000">
                          <a:solidFill>
                            <a:schemeClr val="tx1"/>
                          </a:solidFill>
                        </a:rPr>
                        <a:t>5</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0468">
                <a:tc>
                  <a:txBody>
                    <a:bodyPr/>
                    <a:lstStyle/>
                    <a:p>
                      <a:pPr algn="ctr"/>
                      <a:r>
                        <a:rPr lang="en-AU" sz="2000">
                          <a:solidFill>
                            <a:schemeClr val="tx1"/>
                          </a:solidFill>
                        </a:rPr>
                        <a:t>6</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0468">
                <a:tc>
                  <a:txBody>
                    <a:bodyPr/>
                    <a:lstStyle/>
                    <a:p>
                      <a:pPr algn="ctr"/>
                      <a:r>
                        <a:rPr lang="en-AU" sz="2000">
                          <a:solidFill>
                            <a:schemeClr val="tx1"/>
                          </a:solidFill>
                        </a:rPr>
                        <a:t>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Turnhouse 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0468">
                <a:tc>
                  <a:txBody>
                    <a:bodyPr/>
                    <a:lstStyle/>
                    <a:p>
                      <a:pPr algn="ctr"/>
                      <a:r>
                        <a:rPr lang="en-AU" sz="2000">
                          <a:solidFill>
                            <a:schemeClr val="tx1"/>
                          </a:solidFill>
                        </a:rPr>
                        <a:t>8</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200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0468">
                <a:tc>
                  <a:txBody>
                    <a:bodyPr/>
                    <a:lstStyle/>
                    <a:p>
                      <a:pPr algn="ctr"/>
                      <a:r>
                        <a:rPr lang="en-AU" sz="2000">
                          <a:solidFill>
                            <a:schemeClr val="tx1"/>
                          </a:solidFill>
                        </a:rPr>
                        <a:t>9</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US$190,000 inc VAT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0468">
                <a:tc>
                  <a:txBody>
                    <a:bodyPr/>
                    <a:lstStyle/>
                    <a:p>
                      <a:pPr algn="ctr"/>
                      <a:r>
                        <a:rPr lang="en-AU" sz="2000">
                          <a:solidFill>
                            <a:schemeClr val="tx1"/>
                          </a:solidFill>
                        </a:rPr>
                        <a:t>10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US$45,000 based on 250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0468">
                <a:tc>
                  <a:txBody>
                    <a:bodyPr/>
                    <a:lstStyle/>
                    <a:p>
                      <a:pPr algn="ctr"/>
                      <a:r>
                        <a:rPr lang="en-AU" sz="2000">
                          <a:solidFill>
                            <a:schemeClr val="tx1"/>
                          </a:solidFill>
                        </a:rPr>
                        <a:t>11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15% discount for 2027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104078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3B86-C0EC-8BA4-7697-3D3A5F1771EA}"/>
              </a:ext>
            </a:extLst>
          </p:cNvPr>
          <p:cNvSpPr>
            <a:spLocks noGrp="1"/>
          </p:cNvSpPr>
          <p:nvPr>
            <p:ph type="title"/>
          </p:nvPr>
        </p:nvSpPr>
        <p:spPr/>
        <p:txBody>
          <a:bodyPr/>
          <a:lstStyle/>
          <a:p>
            <a:r>
              <a:rPr lang="en-US" dirty="0"/>
              <a:t>2024 February Telcon Discussion/Decision</a:t>
            </a:r>
            <a:br>
              <a:rPr lang="en-US" dirty="0"/>
            </a:br>
            <a:r>
              <a:rPr lang="en-US" dirty="0"/>
              <a:t>2026 May 802W Interim</a:t>
            </a:r>
          </a:p>
        </p:txBody>
      </p:sp>
      <p:sp>
        <p:nvSpPr>
          <p:cNvPr id="3" name="Content Placeholder 2">
            <a:extLst>
              <a:ext uri="{FF2B5EF4-FFF2-40B4-BE49-F238E27FC236}">
                <a16:creationId xmlns:a16="http://schemas.microsoft.com/office/drawing/2014/main" id="{A5D49FD7-780B-FF71-4D60-FD8415CD6355}"/>
              </a:ext>
            </a:extLst>
          </p:cNvPr>
          <p:cNvSpPr>
            <a:spLocks noGrp="1"/>
          </p:cNvSpPr>
          <p:nvPr>
            <p:ph idx="1"/>
          </p:nvPr>
        </p:nvSpPr>
        <p:spPr/>
        <p:txBody>
          <a:bodyPr/>
          <a:lstStyle/>
          <a:p>
            <a:r>
              <a:rPr lang="en-US" dirty="0"/>
              <a:t>Updated report will be provided at the upcoming March Meeting.</a:t>
            </a:r>
          </a:p>
          <a:p>
            <a:endParaRPr lang="en-US" dirty="0"/>
          </a:p>
          <a:p>
            <a:r>
              <a:rPr lang="en-US" dirty="0"/>
              <a:t>Belgium also considered for Plenary in 2027 July but was not available.</a:t>
            </a:r>
          </a:p>
          <a:p>
            <a:endParaRPr lang="en-US" dirty="0"/>
          </a:p>
          <a:p>
            <a:r>
              <a:rPr lang="en-US" dirty="0"/>
              <a:t>No objection to any of the 4 potential cities for 2026 May.</a:t>
            </a:r>
          </a:p>
          <a:p>
            <a:endParaRPr lang="en-US" dirty="0"/>
          </a:p>
          <a:p>
            <a:r>
              <a:rPr lang="en-US" dirty="0"/>
              <a:t>No objection to either the 2</a:t>
            </a:r>
            <a:r>
              <a:rPr lang="en-US" baseline="30000" dirty="0"/>
              <a:t>nd</a:t>
            </a:r>
            <a:r>
              <a:rPr lang="en-US" dirty="0"/>
              <a:t> or 3</a:t>
            </a:r>
            <a:r>
              <a:rPr lang="en-US" baseline="30000" dirty="0"/>
              <a:t>rd</a:t>
            </a:r>
            <a:r>
              <a:rPr lang="en-US" dirty="0"/>
              <a:t> week 2026 May for the specific quotes.</a:t>
            </a:r>
          </a:p>
          <a:p>
            <a:endParaRPr lang="en-US" dirty="0"/>
          </a:p>
        </p:txBody>
      </p:sp>
      <p:sp>
        <p:nvSpPr>
          <p:cNvPr id="4" name="Date Placeholder 3">
            <a:extLst>
              <a:ext uri="{FF2B5EF4-FFF2-40B4-BE49-F238E27FC236}">
                <a16:creationId xmlns:a16="http://schemas.microsoft.com/office/drawing/2014/main" id="{2BDF47B4-FB44-21B7-0A4D-28943AB5A8FE}"/>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4FA4CF6-C2FC-4312-6B0E-BF453E06B1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18E990-531F-1DA9-B08A-1C441BC5DAA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4267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February 14, 2024, as presented to the IEEE 802 Wireless Chairs Standing Committee during the 2024 February Telecon and posted link to Mentor to IEEE 802 Wireless Chairs Standing Committee reflector.</a:t>
            </a:r>
          </a:p>
        </p:txBody>
      </p:sp>
      <p:sp>
        <p:nvSpPr>
          <p:cNvPr id="4" name="Date Placeholder 3"/>
          <p:cNvSpPr>
            <a:spLocks noGrp="1"/>
          </p:cNvSpPr>
          <p:nvPr>
            <p:ph type="dt" idx="10"/>
          </p:nvPr>
        </p:nvSpPr>
        <p:spPr/>
        <p:txBody>
          <a:bodyPr/>
          <a:lstStyle/>
          <a:p>
            <a:r>
              <a:rPr lang="en-US"/>
              <a:t>February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914400" y="1312864"/>
            <a:ext cx="10363200" cy="1362075"/>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IEEE 802 Interim  </a:t>
            </a:r>
          </a:p>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May 2027</a:t>
            </a:r>
          </a:p>
        </p:txBody>
      </p:sp>
      <p:sp>
        <p:nvSpPr>
          <p:cNvPr id="79" name="Google Shape;79;p16"/>
          <p:cNvSpPr txBox="1"/>
          <p:nvPr/>
        </p:nvSpPr>
        <p:spPr bwMode="auto">
          <a:xfrm>
            <a:off x="963084" y="2906713"/>
            <a:ext cx="10363200" cy="1500187"/>
          </a:xfrm>
          <a:prstGeom prst="rect">
            <a:avLst/>
          </a:prstGeom>
          <a:noFill/>
          <a:ln w="9525">
            <a:noFill/>
            <a:round/>
            <a:headEnd/>
            <a:tailEnd/>
          </a:ln>
        </p:spPr>
        <p:txBody>
          <a:bodyPr spcFirstLastPara="1" vert="horz" wrap="square" lIns="92160" tIns="46080" rIns="92160" bIns="46080" numCol="1" anchor="b" anchorCtr="0" compatLnSpc="1">
            <a:prstTxWarp prst="textNoShape">
              <a:avLst/>
            </a:prstTxWarp>
            <a:normAutofit/>
          </a:bodyPr>
          <a:lstStyle/>
          <a:p>
            <a:pPr algn="ctr">
              <a:spcBef>
                <a:spcPts val="600"/>
              </a:spcBef>
              <a:buClr>
                <a:srgbClr val="000000"/>
              </a:buClr>
              <a:buSzPct val="100000"/>
            </a:pPr>
            <a:r>
              <a:rPr lang="en-US" b="1" dirty="0">
                <a:solidFill>
                  <a:srgbClr val="000000"/>
                </a:solidFill>
                <a:latin typeface="+mn-lt"/>
                <a:ea typeface="+mn-ea"/>
                <a:cs typeface="MS Gothic"/>
              </a:rPr>
              <a:t>Top Two Initial Choices:</a:t>
            </a:r>
          </a:p>
          <a:p>
            <a:pPr algn="ctr">
              <a:spcBef>
                <a:spcPts val="600"/>
              </a:spcBef>
              <a:buClr>
                <a:srgbClr val="000000"/>
              </a:buClr>
              <a:buSzPct val="100000"/>
            </a:pPr>
            <a:r>
              <a:rPr lang="en-US" b="1" dirty="0">
                <a:solidFill>
                  <a:srgbClr val="000000"/>
                </a:solidFill>
                <a:latin typeface="+mn-lt"/>
                <a:ea typeface="+mn-ea"/>
                <a:cs typeface="MS Gothic"/>
              </a:rPr>
              <a:t>New </a:t>
            </a:r>
            <a:r>
              <a:rPr lang="en-US" sz="2800" b="1" dirty="0">
                <a:solidFill>
                  <a:srgbClr val="000000"/>
                </a:solidFill>
                <a:latin typeface="+mn-lt"/>
                <a:ea typeface="+mn-ea"/>
                <a:cs typeface="MS Gothic"/>
              </a:rPr>
              <a:t>Zealand</a:t>
            </a:r>
            <a:r>
              <a:rPr lang="en-US" b="1" dirty="0">
                <a:solidFill>
                  <a:srgbClr val="000000"/>
                </a:solidFill>
                <a:latin typeface="+mn-lt"/>
                <a:ea typeface="+mn-ea"/>
                <a:cs typeface="MS Gothic"/>
              </a:rPr>
              <a:t> (Jan or May)</a:t>
            </a:r>
          </a:p>
          <a:p>
            <a:pPr algn="ctr">
              <a:spcBef>
                <a:spcPts val="600"/>
              </a:spcBef>
              <a:buClr>
                <a:srgbClr val="000000"/>
              </a:buClr>
              <a:buSzPct val="100000"/>
            </a:pPr>
            <a:r>
              <a:rPr lang="en-US" b="1" dirty="0">
                <a:solidFill>
                  <a:srgbClr val="000000"/>
                </a:solidFill>
                <a:latin typeface="+mn-lt"/>
                <a:ea typeface="+mn-ea"/>
                <a:cs typeface="MS Gothic"/>
              </a:rPr>
              <a:t>Abu Dhabi</a:t>
            </a:r>
          </a:p>
        </p:txBody>
      </p:sp>
      <p:sp>
        <p:nvSpPr>
          <p:cNvPr id="84" name="Date Placeholder 3">
            <a:extLst>
              <a:ext uri="{FF2B5EF4-FFF2-40B4-BE49-F238E27FC236}">
                <a16:creationId xmlns:a16="http://schemas.microsoft.com/office/drawing/2014/main" id="{36629848-130B-60F7-D8EB-833C22E6560A}"/>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86" name="Footer Placeholder 4">
            <a:extLst>
              <a:ext uri="{FF2B5EF4-FFF2-40B4-BE49-F238E27FC236}">
                <a16:creationId xmlns:a16="http://schemas.microsoft.com/office/drawing/2014/main" id="{AD8FC8AE-CE92-CB2D-5740-913ECDBA547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0A95B39C-1AB6-C8A5-640E-4D62A00E68B9}"/>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20</a:t>
            </a:fld>
            <a:endParaRPr lang="en-GB"/>
          </a:p>
        </p:txBody>
      </p:sp>
    </p:spTree>
    <p:extLst>
      <p:ext uri="{BB962C8B-B14F-4D97-AF65-F5344CB8AC3E}">
        <p14:creationId xmlns:p14="http://schemas.microsoft.com/office/powerpoint/2010/main" val="3961416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highlight>
                  <a:srgbClr val="00FF00"/>
                </a:highlight>
                <a:latin typeface="+mj-lt"/>
                <a:ea typeface="+mj-ea"/>
              </a:rPr>
              <a:t>New Zealand -  Auckland – Cordis Hotel</a:t>
            </a:r>
          </a:p>
        </p:txBody>
      </p:sp>
      <p:sp>
        <p:nvSpPr>
          <p:cNvPr id="90" name="Date Placeholder 3">
            <a:extLst>
              <a:ext uri="{FF2B5EF4-FFF2-40B4-BE49-F238E27FC236}">
                <a16:creationId xmlns:a16="http://schemas.microsoft.com/office/drawing/2014/main" id="{3C389099-8175-9C1E-1DC5-578E49B50003}"/>
              </a:ext>
            </a:extLst>
          </p:cNvPr>
          <p:cNvSpPr>
            <a:spLocks noGrp="1"/>
          </p:cNvSpPr>
          <p:nvPr>
            <p:ph type="dt" idx="10"/>
          </p:nvPr>
        </p:nvSpPr>
        <p:spPr>
          <a:xfrm>
            <a:off x="929218" y="333375"/>
            <a:ext cx="2499783" cy="273050"/>
          </a:xfrm>
        </p:spPr>
        <p:txBody>
          <a:bodyPr vert="horz" wrap="square" lIns="0" tIns="0" rIns="0" bIns="0" numCol="1" anchor="b" anchorCtr="0" compatLnSpc="1">
            <a:prstTxWarp prst="textNoShape">
              <a:avLst/>
            </a:prstTxWarp>
            <a:normAutofit/>
          </a:bodyPr>
          <a:lstStyle/>
          <a:p>
            <a:pPr>
              <a:lnSpc>
                <a:spcPct val="90000"/>
              </a:lnSpc>
              <a:spcAft>
                <a:spcPts val="600"/>
              </a:spcAft>
            </a:pPr>
            <a:r>
              <a:rPr lang="en-US"/>
              <a:t>February 2024</a:t>
            </a:r>
            <a:endParaRPr lang="en-GB"/>
          </a:p>
        </p:txBody>
      </p:sp>
      <p:sp>
        <p:nvSpPr>
          <p:cNvPr id="92" name="Footer Placeholder 4">
            <a:extLst>
              <a:ext uri="{FF2B5EF4-FFF2-40B4-BE49-F238E27FC236}">
                <a16:creationId xmlns:a16="http://schemas.microsoft.com/office/drawing/2014/main" id="{86EEFCA9-FB0D-F61C-607B-727D8E1BC28A}"/>
              </a:ext>
            </a:extLst>
          </p:cNvPr>
          <p:cNvSpPr>
            <a:spLocks noGrp="1"/>
          </p:cNvSpPr>
          <p:nvPr>
            <p:ph type="ftr" idx="11"/>
          </p:nvPr>
        </p:nvSpPr>
        <p:spPr>
          <a:xfrm>
            <a:off x="7143752" y="6475414"/>
            <a:ext cx="4246033" cy="180975"/>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kern="1200">
                <a:latin typeface="Times New Roman" pitchFamily="18" charset="0"/>
                <a:ea typeface="Arial Unicode MS" pitchFamily="34" charset="-128"/>
                <a:cs typeface="Arial Unicode MS" pitchFamily="34" charset="-128"/>
              </a:rPr>
              <a:t>Jon Rosdahl, Qualcomm</a:t>
            </a:r>
          </a:p>
        </p:txBody>
      </p:sp>
      <p:sp>
        <p:nvSpPr>
          <p:cNvPr id="94" name="Slide Number Placeholder 5">
            <a:extLst>
              <a:ext uri="{FF2B5EF4-FFF2-40B4-BE49-F238E27FC236}">
                <a16:creationId xmlns:a16="http://schemas.microsoft.com/office/drawing/2014/main" id="{A3505D50-EB31-0C37-7BD3-213BD98E922F}"/>
              </a:ext>
            </a:extLst>
          </p:cNvPr>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a:t>Slide </a:t>
            </a:r>
            <a:fld id="{440F5867-744E-4AA6-B0ED-4C44D2DFBB7B}" type="slidenum">
              <a:rPr lang="en-GB" smtClean="0"/>
              <a:pPr>
                <a:spcAft>
                  <a:spcPts val="600"/>
                </a:spcAft>
              </a:pPr>
              <a:t>21</a:t>
            </a:fld>
            <a:endParaRPr lang="en-GB"/>
          </a:p>
        </p:txBody>
      </p:sp>
      <p:graphicFrame>
        <p:nvGraphicFramePr>
          <p:cNvPr id="4" name="Table 3">
            <a:extLst>
              <a:ext uri="{FF2B5EF4-FFF2-40B4-BE49-F238E27FC236}">
                <a16:creationId xmlns:a16="http://schemas.microsoft.com/office/drawing/2014/main" id="{DE94AD80-6BA9-7BC4-FFE2-7BE63C700DC9}"/>
              </a:ext>
            </a:extLst>
          </p:cNvPr>
          <p:cNvGraphicFramePr>
            <a:graphicFrameLocks noGrp="1"/>
          </p:cNvGraphicFramePr>
          <p:nvPr>
            <p:extLst>
              <p:ext uri="{D42A27DB-BD31-4B8C-83A1-F6EECF244321}">
                <p14:modId xmlns:p14="http://schemas.microsoft.com/office/powerpoint/2010/main" val="1696167658"/>
              </p:ext>
            </p:extLst>
          </p:nvPr>
        </p:nvGraphicFramePr>
        <p:xfrm>
          <a:off x="914401" y="1992545"/>
          <a:ext cx="10361085" cy="4090530"/>
        </p:xfrm>
        <a:graphic>
          <a:graphicData uri="http://schemas.openxmlformats.org/drawingml/2006/table">
            <a:tbl>
              <a:tblPr firstRow="1" bandRow="1">
                <a:tableStyleId>{5C22544A-7EE6-4342-B048-85BDC9FD1C3A}</a:tableStyleId>
              </a:tblPr>
              <a:tblGrid>
                <a:gridCol w="1005148">
                  <a:extLst>
                    <a:ext uri="{9D8B030D-6E8A-4147-A177-3AD203B41FA5}">
                      <a16:colId xmlns:a16="http://schemas.microsoft.com/office/drawing/2014/main" val="1052098276"/>
                    </a:ext>
                  </a:extLst>
                </a:gridCol>
                <a:gridCol w="4003212">
                  <a:extLst>
                    <a:ext uri="{9D8B030D-6E8A-4147-A177-3AD203B41FA5}">
                      <a16:colId xmlns:a16="http://schemas.microsoft.com/office/drawing/2014/main" val="3996096665"/>
                    </a:ext>
                  </a:extLst>
                </a:gridCol>
                <a:gridCol w="5352725">
                  <a:extLst>
                    <a:ext uri="{9D8B030D-6E8A-4147-A177-3AD203B41FA5}">
                      <a16:colId xmlns:a16="http://schemas.microsoft.com/office/drawing/2014/main" val="3683693897"/>
                    </a:ext>
                  </a:extLst>
                </a:gridCol>
              </a:tblGrid>
              <a:tr h="567528">
                <a:tc>
                  <a:txBody>
                    <a:bodyPr/>
                    <a:lstStyle/>
                    <a:p>
                      <a:pPr algn="ctr"/>
                      <a:r>
                        <a:rPr lang="en-AU" sz="1600" b="0">
                          <a:solidFill>
                            <a:schemeClr val="tx1"/>
                          </a:solidFill>
                        </a:rPr>
                        <a:t>1</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0" dirty="0">
                          <a:solidFill>
                            <a:schemeClr val="tx1"/>
                          </a:solidFill>
                        </a:rPr>
                        <a:t>January 10-15, 2027  or</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NZ" sz="1600" b="1" i="0" u="none" strike="noStrike" cap="none" dirty="0">
                          <a:solidFill>
                            <a:schemeClr val="tx1"/>
                          </a:solidFill>
                          <a:effectLst/>
                          <a:latin typeface="+mn-lt"/>
                          <a:ea typeface="+mn-ea"/>
                          <a:cs typeface="+mn-cs"/>
                          <a:sym typeface="Arial"/>
                        </a:rPr>
                        <a:t> </a:t>
                      </a:r>
                      <a:r>
                        <a:rPr lang="en-AU" sz="1600" b="0" dirty="0">
                          <a:solidFill>
                            <a:schemeClr val="tx1"/>
                          </a:solidFill>
                          <a:highlight>
                            <a:srgbClr val="00FF00"/>
                          </a:highlight>
                        </a:rPr>
                        <a:t>May 9-14, 2027</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28386">
                <a:tc>
                  <a:txBody>
                    <a:bodyPr/>
                    <a:lstStyle/>
                    <a:p>
                      <a:pPr algn="ctr"/>
                      <a:r>
                        <a:rPr lang="en-AU" sz="1600">
                          <a:solidFill>
                            <a:schemeClr val="tx1"/>
                          </a:solidFill>
                        </a:rPr>
                        <a:t>2</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New Zealand, Auckland – The Cordis Hotel</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28386">
                <a:tc>
                  <a:txBody>
                    <a:bodyPr/>
                    <a:lstStyle/>
                    <a:p>
                      <a:pPr algn="ctr"/>
                      <a:r>
                        <a:rPr lang="en-AU" sz="1600">
                          <a:solidFill>
                            <a:schemeClr val="tx1"/>
                          </a:solidFill>
                        </a:rPr>
                        <a:t>3</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Price &amp; speed TBC  </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28386">
                <a:tc>
                  <a:txBody>
                    <a:bodyPr/>
                    <a:lstStyle/>
                    <a:p>
                      <a:pPr algn="ctr"/>
                      <a:r>
                        <a:rPr lang="en-AU" sz="1600">
                          <a:solidFill>
                            <a:schemeClr val="tx1"/>
                          </a:solidFill>
                        </a:rPr>
                        <a:t>4</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$236 USD  - TBC will be slightly higher than this</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28386">
                <a:tc>
                  <a:txBody>
                    <a:bodyPr/>
                    <a:lstStyle/>
                    <a:p>
                      <a:pPr algn="ctr"/>
                      <a:r>
                        <a:rPr lang="en-AU" sz="1600">
                          <a:solidFill>
                            <a:schemeClr val="tx1"/>
                          </a:solidFill>
                        </a:rPr>
                        <a:t>5</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Hotel</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28386">
                <a:tc>
                  <a:txBody>
                    <a:bodyPr/>
                    <a:lstStyle/>
                    <a:p>
                      <a:pPr algn="ctr"/>
                      <a:r>
                        <a:rPr lang="en-AU" sz="1600">
                          <a:solidFill>
                            <a:schemeClr val="tx1"/>
                          </a:solidFill>
                        </a:rPr>
                        <a:t>6</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Encore – US$57,000</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28386">
                <a:tc>
                  <a:txBody>
                    <a:bodyPr/>
                    <a:lstStyle/>
                    <a:p>
                      <a:pPr algn="ctr"/>
                      <a:r>
                        <a:rPr lang="en-AU" sz="1600">
                          <a:solidFill>
                            <a:schemeClr val="tx1"/>
                          </a:solidFill>
                        </a:rPr>
                        <a:t>7</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Auckland</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28386">
                <a:tc>
                  <a:txBody>
                    <a:bodyPr/>
                    <a:lstStyle/>
                    <a:p>
                      <a:pPr algn="ctr"/>
                      <a:r>
                        <a:rPr lang="en-AU" sz="1600">
                          <a:solidFill>
                            <a:schemeClr val="tx1"/>
                          </a:solidFill>
                        </a:rPr>
                        <a:t>8</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rgbClr val="0D0D0D"/>
                          </a:solidFill>
                        </a:rPr>
                        <a:t>Visa waivered for these </a:t>
                      </a:r>
                      <a:r>
                        <a:rPr lang="en-AU" sz="1600">
                          <a:solidFill>
                            <a:srgbClr val="0D0D0D"/>
                          </a:solidFill>
                          <a:hlinkClick r:id="rId3"/>
                        </a:rPr>
                        <a:t>countries</a:t>
                      </a:r>
                      <a:endParaRPr lang="en-AU" sz="1600">
                        <a:solidFill>
                          <a:schemeClr val="tx1"/>
                        </a:solidFill>
                      </a:endParaRP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567528">
                <a:tc>
                  <a:txBody>
                    <a:bodyPr/>
                    <a:lstStyle/>
                    <a:p>
                      <a:pPr algn="ctr"/>
                      <a:r>
                        <a:rPr lang="en-AU" sz="1600">
                          <a:solidFill>
                            <a:schemeClr val="tx1"/>
                          </a:solidFill>
                        </a:rPr>
                        <a:t>9</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US$16,000 – TBC – factor in increase for 2027, proposal based on 2026</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28386">
                <a:tc>
                  <a:txBody>
                    <a:bodyPr/>
                    <a:lstStyle/>
                    <a:p>
                      <a:pPr algn="ctr"/>
                      <a:r>
                        <a:rPr lang="en-AU" sz="1600">
                          <a:solidFill>
                            <a:schemeClr val="tx1"/>
                          </a:solidFill>
                        </a:rPr>
                        <a:t>10</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US$42,000 min 250</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28386">
                <a:tc>
                  <a:txBody>
                    <a:bodyPr/>
                    <a:lstStyle/>
                    <a:p>
                      <a:pPr algn="ctr"/>
                      <a:r>
                        <a:rPr lang="en-AU" sz="1600">
                          <a:solidFill>
                            <a:schemeClr val="tx1"/>
                          </a:solidFill>
                        </a:rPr>
                        <a:t>11</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600" dirty="0">
                        <a:solidFill>
                          <a:schemeClr val="tx1"/>
                        </a:solidFill>
                      </a:endParaRPr>
                    </a:p>
                  </a:txBody>
                  <a:tcPr marL="60547" marR="60547" marT="30273" marB="30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58117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Abu Dhabi UAE -  National Convention Centre</a:t>
            </a:r>
          </a:p>
        </p:txBody>
      </p:sp>
      <p:sp>
        <p:nvSpPr>
          <p:cNvPr id="96" name="Date Placeholder 3">
            <a:extLst>
              <a:ext uri="{FF2B5EF4-FFF2-40B4-BE49-F238E27FC236}">
                <a16:creationId xmlns:a16="http://schemas.microsoft.com/office/drawing/2014/main" id="{0BDE670B-FA83-418C-365C-285B5FE03082}"/>
              </a:ext>
            </a:extLst>
          </p:cNvPr>
          <p:cNvSpPr>
            <a:spLocks noGrp="1"/>
          </p:cNvSpPr>
          <p:nvPr>
            <p:ph type="dt" idx="10"/>
          </p:nvPr>
        </p:nvSpPr>
        <p:spPr>
          <a:xfrm>
            <a:off x="929218" y="333375"/>
            <a:ext cx="2499783" cy="273050"/>
          </a:xfrm>
        </p:spPr>
        <p:txBody>
          <a:bodyPr vert="horz" wrap="square" lIns="0" tIns="0" rIns="0" bIns="0" numCol="1" anchor="b" anchorCtr="0" compatLnSpc="1">
            <a:prstTxWarp prst="textNoShape">
              <a:avLst/>
            </a:prstTxWarp>
            <a:normAutofit/>
          </a:bodyPr>
          <a:lstStyle/>
          <a:p>
            <a:pPr>
              <a:lnSpc>
                <a:spcPct val="90000"/>
              </a:lnSpc>
              <a:spcAft>
                <a:spcPts val="600"/>
              </a:spcAft>
            </a:pPr>
            <a:r>
              <a:rPr lang="en-US"/>
              <a:t>February 2024</a:t>
            </a:r>
            <a:endParaRPr lang="en-GB"/>
          </a:p>
        </p:txBody>
      </p:sp>
      <p:sp>
        <p:nvSpPr>
          <p:cNvPr id="97" name="Footer Placeholder 4">
            <a:extLst>
              <a:ext uri="{FF2B5EF4-FFF2-40B4-BE49-F238E27FC236}">
                <a16:creationId xmlns:a16="http://schemas.microsoft.com/office/drawing/2014/main" id="{2D18F606-67D0-9F46-DA9E-009AE9CFF7E4}"/>
              </a:ext>
            </a:extLst>
          </p:cNvPr>
          <p:cNvSpPr>
            <a:spLocks noGrp="1"/>
          </p:cNvSpPr>
          <p:nvPr>
            <p:ph type="ftr" idx="11"/>
          </p:nvPr>
        </p:nvSpPr>
        <p:spPr>
          <a:xfrm>
            <a:off x="7143752" y="6475414"/>
            <a:ext cx="4246033" cy="180975"/>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kern="1200">
                <a:latin typeface="Times New Roman" pitchFamily="18" charset="0"/>
                <a:ea typeface="Arial Unicode MS" pitchFamily="34" charset="-128"/>
                <a:cs typeface="Arial Unicode MS" pitchFamily="34" charset="-128"/>
              </a:rPr>
              <a:t>Jon Rosdahl, Qualcomm</a:t>
            </a:r>
          </a:p>
        </p:txBody>
      </p:sp>
      <p:sp>
        <p:nvSpPr>
          <p:cNvPr id="98" name="Slide Number Placeholder 5">
            <a:extLst>
              <a:ext uri="{FF2B5EF4-FFF2-40B4-BE49-F238E27FC236}">
                <a16:creationId xmlns:a16="http://schemas.microsoft.com/office/drawing/2014/main" id="{57999D20-0F48-158A-5F17-46F192DC7930}"/>
              </a:ext>
            </a:extLst>
          </p:cNvPr>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a:t>Slide </a:t>
            </a:r>
            <a:fld id="{440F5867-744E-4AA6-B0ED-4C44D2DFBB7B}" type="slidenum">
              <a:rPr lang="en-GB" smtClean="0"/>
              <a:pPr>
                <a:spcAft>
                  <a:spcPts val="600"/>
                </a:spcAft>
              </a:pPr>
              <a:t>22</a:t>
            </a:fld>
            <a:endParaRPr lang="en-GB"/>
          </a:p>
        </p:txBody>
      </p:sp>
      <p:graphicFrame>
        <p:nvGraphicFramePr>
          <p:cNvPr id="2" name="Table 1">
            <a:extLst>
              <a:ext uri="{FF2B5EF4-FFF2-40B4-BE49-F238E27FC236}">
                <a16:creationId xmlns:a16="http://schemas.microsoft.com/office/drawing/2014/main" id="{DF74555F-DE48-5E32-71D7-5E36318CE6C3}"/>
              </a:ext>
            </a:extLst>
          </p:cNvPr>
          <p:cNvGraphicFramePr>
            <a:graphicFrameLocks noGrp="1"/>
          </p:cNvGraphicFramePr>
          <p:nvPr>
            <p:extLst>
              <p:ext uri="{D42A27DB-BD31-4B8C-83A1-F6EECF244321}">
                <p14:modId xmlns:p14="http://schemas.microsoft.com/office/powerpoint/2010/main" val="781247946"/>
              </p:ext>
            </p:extLst>
          </p:nvPr>
        </p:nvGraphicFramePr>
        <p:xfrm>
          <a:off x="914401" y="2115681"/>
          <a:ext cx="10361085" cy="3844255"/>
        </p:xfrm>
        <a:graphic>
          <a:graphicData uri="http://schemas.openxmlformats.org/drawingml/2006/table">
            <a:tbl>
              <a:tblPr firstRow="1" bandRow="1">
                <a:tableStyleId>{5C22544A-7EE6-4342-B048-85BDC9FD1C3A}</a:tableStyleId>
              </a:tblPr>
              <a:tblGrid>
                <a:gridCol w="1012510">
                  <a:extLst>
                    <a:ext uri="{9D8B030D-6E8A-4147-A177-3AD203B41FA5}">
                      <a16:colId xmlns:a16="http://schemas.microsoft.com/office/drawing/2014/main" val="1052098276"/>
                    </a:ext>
                  </a:extLst>
                </a:gridCol>
                <a:gridCol w="4231965">
                  <a:extLst>
                    <a:ext uri="{9D8B030D-6E8A-4147-A177-3AD203B41FA5}">
                      <a16:colId xmlns:a16="http://schemas.microsoft.com/office/drawing/2014/main" val="3996096665"/>
                    </a:ext>
                  </a:extLst>
                </a:gridCol>
                <a:gridCol w="5116610">
                  <a:extLst>
                    <a:ext uri="{9D8B030D-6E8A-4147-A177-3AD203B41FA5}">
                      <a16:colId xmlns:a16="http://schemas.microsoft.com/office/drawing/2014/main" val="3683693897"/>
                    </a:ext>
                  </a:extLst>
                </a:gridCol>
              </a:tblGrid>
              <a:tr h="327979">
                <a:tc>
                  <a:txBody>
                    <a:bodyPr/>
                    <a:lstStyle/>
                    <a:p>
                      <a:pPr algn="ctr"/>
                      <a:r>
                        <a:rPr lang="en-AU" sz="1600" b="0">
                          <a:solidFill>
                            <a:schemeClr val="tx1"/>
                          </a:solidFill>
                        </a:rPr>
                        <a:t>1</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0">
                          <a:solidFill>
                            <a:schemeClr val="tx1"/>
                          </a:solidFill>
                        </a:rPr>
                        <a:t>May 9-14, 2027</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27979">
                <a:tc>
                  <a:txBody>
                    <a:bodyPr/>
                    <a:lstStyle/>
                    <a:p>
                      <a:pPr algn="ctr"/>
                      <a:r>
                        <a:rPr lang="en-AU" sz="1600">
                          <a:solidFill>
                            <a:schemeClr val="tx1"/>
                          </a:solidFill>
                        </a:rPr>
                        <a:t>2</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Abu Dhabi – National Convention Centre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27979">
                <a:tc>
                  <a:txBody>
                    <a:bodyPr/>
                    <a:lstStyle/>
                    <a:p>
                      <a:pPr algn="ctr"/>
                      <a:r>
                        <a:rPr lang="en-AU" sz="1600">
                          <a:solidFill>
                            <a:schemeClr val="tx1"/>
                          </a:solidFill>
                        </a:rPr>
                        <a:t>3</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27979">
                <a:tc>
                  <a:txBody>
                    <a:bodyPr/>
                    <a:lstStyle/>
                    <a:p>
                      <a:pPr algn="ctr"/>
                      <a:r>
                        <a:rPr lang="en-AU" sz="1600">
                          <a:solidFill>
                            <a:schemeClr val="tx1"/>
                          </a:solidFill>
                        </a:rPr>
                        <a:t>4</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$140-235 USD – within walking distance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27979">
                <a:tc>
                  <a:txBody>
                    <a:bodyPr/>
                    <a:lstStyle/>
                    <a:p>
                      <a:pPr algn="ctr"/>
                      <a:r>
                        <a:rPr lang="en-AU" sz="1600">
                          <a:solidFill>
                            <a:schemeClr val="tx1"/>
                          </a:solidFill>
                        </a:rPr>
                        <a:t>5</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Convention Centre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27979">
                <a:tc>
                  <a:txBody>
                    <a:bodyPr/>
                    <a:lstStyle/>
                    <a:p>
                      <a:pPr algn="ctr"/>
                      <a:r>
                        <a:rPr lang="en-AU" sz="1600">
                          <a:solidFill>
                            <a:schemeClr val="tx1"/>
                          </a:solidFill>
                        </a:rPr>
                        <a:t>6</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In house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27979">
                <a:tc>
                  <a:txBody>
                    <a:bodyPr/>
                    <a:lstStyle/>
                    <a:p>
                      <a:pPr algn="ctr"/>
                      <a:r>
                        <a:rPr lang="en-AU" sz="1600">
                          <a:solidFill>
                            <a:schemeClr val="tx1"/>
                          </a:solidFill>
                        </a:rPr>
                        <a:t>7</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Zayed International Airport, UAE is 7</a:t>
                      </a:r>
                      <a:r>
                        <a:rPr lang="en-AU" sz="1600" baseline="30000">
                          <a:solidFill>
                            <a:schemeClr val="tx1"/>
                          </a:solidFill>
                        </a:rPr>
                        <a:t>th</a:t>
                      </a:r>
                      <a:r>
                        <a:rPr lang="en-AU" sz="1600">
                          <a:solidFill>
                            <a:schemeClr val="tx1"/>
                          </a:solidFill>
                        </a:rPr>
                        <a:t> safest in world</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64465">
                <a:tc>
                  <a:txBody>
                    <a:bodyPr/>
                    <a:lstStyle/>
                    <a:p>
                      <a:pPr algn="ctr"/>
                      <a:r>
                        <a:rPr lang="en-AU" sz="1600">
                          <a:solidFill>
                            <a:schemeClr val="tx1"/>
                          </a:solidFill>
                        </a:rPr>
                        <a:t>8</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Required for specific countries – 70 countries offered 30 day visas</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27979">
                <a:tc>
                  <a:txBody>
                    <a:bodyPr/>
                    <a:lstStyle/>
                    <a:p>
                      <a:pPr algn="ctr"/>
                      <a:r>
                        <a:rPr lang="en-AU" sz="1600">
                          <a:solidFill>
                            <a:schemeClr val="tx1"/>
                          </a:solidFill>
                        </a:rPr>
                        <a:t>9</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US$55,650</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27979">
                <a:tc>
                  <a:txBody>
                    <a:bodyPr/>
                    <a:lstStyle/>
                    <a:p>
                      <a:pPr algn="ctr"/>
                      <a:r>
                        <a:rPr lang="en-AU" sz="1600">
                          <a:solidFill>
                            <a:schemeClr val="tx1"/>
                          </a:solidFill>
                        </a:rPr>
                        <a:t>10</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US$67,620 based on 250</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27979">
                <a:tc>
                  <a:txBody>
                    <a:bodyPr/>
                    <a:lstStyle/>
                    <a:p>
                      <a:pPr algn="ctr"/>
                      <a:r>
                        <a:rPr lang="en-AU" sz="1600">
                          <a:solidFill>
                            <a:schemeClr val="tx1"/>
                          </a:solidFill>
                        </a:rPr>
                        <a:t>11</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Data projectors included &amp; US$20k funding</a:t>
                      </a:r>
                    </a:p>
                  </a:txBody>
                  <a:tcPr marL="63115" marR="63115" marT="31557" marB="315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517160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3B86-C0EC-8BA4-7697-3D3A5F1771EA}"/>
              </a:ext>
            </a:extLst>
          </p:cNvPr>
          <p:cNvSpPr>
            <a:spLocks noGrp="1"/>
          </p:cNvSpPr>
          <p:nvPr>
            <p:ph type="title"/>
          </p:nvPr>
        </p:nvSpPr>
        <p:spPr/>
        <p:txBody>
          <a:bodyPr wrap="square" anchor="ctr">
            <a:normAutofit/>
          </a:bodyPr>
          <a:lstStyle/>
          <a:p>
            <a:pPr>
              <a:lnSpc>
                <a:spcPct val="90000"/>
              </a:lnSpc>
            </a:pPr>
            <a:r>
              <a:rPr lang="en-US" dirty="0"/>
              <a:t>2024 February Telcon Discussion/Decision</a:t>
            </a:r>
            <a:br>
              <a:rPr lang="en-US" dirty="0"/>
            </a:br>
            <a:r>
              <a:rPr lang="en-US" dirty="0"/>
              <a:t>2027 May 802W Interim</a:t>
            </a:r>
          </a:p>
        </p:txBody>
      </p:sp>
      <p:sp>
        <p:nvSpPr>
          <p:cNvPr id="8" name="Content Placeholder 7">
            <a:extLst>
              <a:ext uri="{FF2B5EF4-FFF2-40B4-BE49-F238E27FC236}">
                <a16:creationId xmlns:a16="http://schemas.microsoft.com/office/drawing/2014/main" id="{C4CFD965-5A16-69D7-E4AD-2F76860FB72B}"/>
              </a:ext>
            </a:extLst>
          </p:cNvPr>
          <p:cNvSpPr>
            <a:spLocks noGrp="1"/>
          </p:cNvSpPr>
          <p:nvPr>
            <p:ph idx="1"/>
          </p:nvPr>
        </p:nvSpPr>
        <p:spPr/>
        <p:txBody>
          <a:bodyPr/>
          <a:lstStyle/>
          <a:p>
            <a:r>
              <a:rPr lang="en-US" dirty="0"/>
              <a:t>1.Which Venue would you prefer?</a:t>
            </a:r>
          </a:p>
          <a:p>
            <a:r>
              <a:rPr lang="en-US" dirty="0"/>
              <a:t>        A. New Zealand    12/19 ( 63%)</a:t>
            </a:r>
          </a:p>
          <a:p>
            <a:r>
              <a:rPr lang="en-US" dirty="0"/>
              <a:t>        B. Abu Dhabi UAE  4/19 ( 21%)</a:t>
            </a:r>
          </a:p>
          <a:p>
            <a:pPr lvl="2"/>
            <a:r>
              <a:rPr lang="en-US" sz="2400" b="1" dirty="0"/>
              <a:t>No Answer       3/19 ( 16%)</a:t>
            </a:r>
          </a:p>
        </p:txBody>
      </p:sp>
      <p:sp>
        <p:nvSpPr>
          <p:cNvPr id="4" name="Date Placeholder 3">
            <a:extLst>
              <a:ext uri="{FF2B5EF4-FFF2-40B4-BE49-F238E27FC236}">
                <a16:creationId xmlns:a16="http://schemas.microsoft.com/office/drawing/2014/main" id="{2BDF47B4-FB44-21B7-0A4D-28943AB5A8FE}"/>
              </a:ext>
            </a:extLst>
          </p:cNvPr>
          <p:cNvSpPr>
            <a:spLocks noGrp="1"/>
          </p:cNvSpPr>
          <p:nvPr>
            <p:ph type="dt" idx="10"/>
          </p:nvPr>
        </p:nvSpPr>
        <p:spPr/>
        <p:txBody>
          <a:bodyPr wrap="square" anchor="b">
            <a:normAutofit/>
          </a:bodyPr>
          <a:lstStyle/>
          <a:p>
            <a:pPr>
              <a:lnSpc>
                <a:spcPct val="90000"/>
              </a:lnSpc>
              <a:spcAft>
                <a:spcPts val="600"/>
              </a:spcAft>
            </a:pPr>
            <a:r>
              <a:rPr lang="en-US"/>
              <a:t>February 2024</a:t>
            </a:r>
            <a:endParaRPr lang="en-GB"/>
          </a:p>
        </p:txBody>
      </p:sp>
      <p:sp>
        <p:nvSpPr>
          <p:cNvPr id="5" name="Footer Placeholder 4">
            <a:extLst>
              <a:ext uri="{FF2B5EF4-FFF2-40B4-BE49-F238E27FC236}">
                <a16:creationId xmlns:a16="http://schemas.microsoft.com/office/drawing/2014/main" id="{04FA4CF6-C2FC-4312-6B0E-BF453E06B1C9}"/>
              </a:ext>
            </a:extLst>
          </p:cNvPr>
          <p:cNvSpPr>
            <a:spLocks noGrp="1"/>
          </p:cNvSpPr>
          <p:nvPr>
            <p:ph type="ftr" idx="11"/>
          </p:nvPr>
        </p:nvSpPr>
        <p:spPr/>
        <p:txBody>
          <a:bodyPr wrap="square" anchor="t">
            <a:normAutofit/>
          </a:bodyPr>
          <a:lstStyle/>
          <a:p>
            <a:pPr>
              <a:lnSpc>
                <a:spcPct val="90000"/>
              </a:lnSpc>
              <a:spcAft>
                <a:spcPts val="600"/>
              </a:spcAft>
            </a:pPr>
            <a:r>
              <a:rPr lang="en-GB"/>
              <a:t>Jon Rosdahl, Qualcomm</a:t>
            </a:r>
          </a:p>
        </p:txBody>
      </p:sp>
      <p:sp>
        <p:nvSpPr>
          <p:cNvPr id="6" name="Slide Number Placeholder 5">
            <a:extLst>
              <a:ext uri="{FF2B5EF4-FFF2-40B4-BE49-F238E27FC236}">
                <a16:creationId xmlns:a16="http://schemas.microsoft.com/office/drawing/2014/main" id="{F018E990-531F-1DA9-B08A-1C441BC5DAA6}"/>
              </a:ext>
            </a:extLst>
          </p:cNvPr>
          <p:cNvSpPr>
            <a:spLocks noGrp="1"/>
          </p:cNvSpPr>
          <p:nvPr>
            <p:ph type="sldNum" idx="12"/>
          </p:nvPr>
        </p:nvSpPr>
        <p:spPr/>
        <p:txBody>
          <a:bodyPr wrap="square" anchor="t">
            <a:normAutofit/>
          </a:bodyPr>
          <a:lstStyle/>
          <a:p>
            <a:pPr>
              <a:spcAft>
                <a:spcPts val="600"/>
              </a:spcAft>
            </a:pPr>
            <a:r>
              <a:rPr lang="en-GB"/>
              <a:t>Slide </a:t>
            </a:r>
            <a:fld id="{440F5867-744E-4AA6-B0ED-4C44D2DFBB7B}" type="slidenum">
              <a:rPr lang="en-GB" smtClean="0"/>
              <a:pPr>
                <a:spcAft>
                  <a:spcPts val="600"/>
                </a:spcAft>
              </a:pPr>
              <a:t>23</a:t>
            </a:fld>
            <a:endParaRPr lang="en-GB"/>
          </a:p>
        </p:txBody>
      </p:sp>
    </p:spTree>
    <p:extLst>
      <p:ext uri="{BB962C8B-B14F-4D97-AF65-F5344CB8AC3E}">
        <p14:creationId xmlns:p14="http://schemas.microsoft.com/office/powerpoint/2010/main" val="1616760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p:txBody>
          <a:bodyPr/>
          <a:lstStyle/>
          <a:p>
            <a:r>
              <a:rPr lang="en-US" dirty="0"/>
              <a:t>4. Motion approve location for the 2027 May IEEE 802W Interim: Auckland, New Zealand</a:t>
            </a:r>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276136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2" name="Title 1">
            <a:extLst>
              <a:ext uri="{FF2B5EF4-FFF2-40B4-BE49-F238E27FC236}">
                <a16:creationId xmlns:a16="http://schemas.microsoft.com/office/drawing/2014/main" id="{8CF0E6C1-3979-5090-E54C-EAD95CFD3DDF}"/>
              </a:ext>
            </a:extLst>
          </p:cNvPr>
          <p:cNvSpPr>
            <a:spLocks noGrp="1"/>
          </p:cNvSpPr>
          <p:nvPr>
            <p:ph type="ctrTitle"/>
          </p:nvPr>
        </p:nvSpPr>
        <p:spPr>
          <a:xfrm>
            <a:off x="1524000" y="1149873"/>
            <a:ext cx="9067800" cy="1183210"/>
          </a:xfrm>
        </p:spPr>
        <p:txBody>
          <a:bodyPr/>
          <a:lstStyle/>
          <a:p>
            <a:pPr>
              <a:lnSpc>
                <a:spcPct val="90000"/>
              </a:lnSpc>
              <a:spcAft>
                <a:spcPts val="600"/>
              </a:spcAft>
            </a:pPr>
            <a:r>
              <a:rPr lang="en-US" sz="4400" b="1" cap="all" dirty="0">
                <a:solidFill>
                  <a:schemeClr val="accent1">
                    <a:lumMod val="50000"/>
                  </a:schemeClr>
                </a:solidFill>
                <a:latin typeface="+mj-lt"/>
                <a:ea typeface="+mj-ea"/>
              </a:rPr>
              <a:t>IEEE 802 Wireless Interim </a:t>
            </a:r>
            <a:br>
              <a:rPr lang="en-US" sz="4400" b="1" cap="all" dirty="0">
                <a:solidFill>
                  <a:schemeClr val="accent1">
                    <a:lumMod val="50000"/>
                  </a:schemeClr>
                </a:solidFill>
                <a:latin typeface="+mj-lt"/>
                <a:ea typeface="+mj-ea"/>
              </a:rPr>
            </a:br>
            <a:r>
              <a:rPr lang="en-US" sz="4400" b="1" cap="all" dirty="0">
                <a:solidFill>
                  <a:schemeClr val="accent1">
                    <a:lumMod val="50000"/>
                  </a:schemeClr>
                </a:solidFill>
                <a:latin typeface="+mj-lt"/>
                <a:ea typeface="+mj-ea"/>
              </a:rPr>
              <a:t>2028 January 16 -21</a:t>
            </a:r>
            <a:endParaRPr lang="en-US" sz="4400" dirty="0">
              <a:solidFill>
                <a:schemeClr val="accent1">
                  <a:lumMod val="50000"/>
                </a:schemeClr>
              </a:solidFill>
            </a:endParaRPr>
          </a:p>
        </p:txBody>
      </p:sp>
      <p:sp>
        <p:nvSpPr>
          <p:cNvPr id="3" name="Subtitle 2">
            <a:extLst>
              <a:ext uri="{FF2B5EF4-FFF2-40B4-BE49-F238E27FC236}">
                <a16:creationId xmlns:a16="http://schemas.microsoft.com/office/drawing/2014/main" id="{3BDD2844-DF66-CF63-97AE-121868451CC1}"/>
              </a:ext>
            </a:extLst>
          </p:cNvPr>
          <p:cNvSpPr>
            <a:spLocks noGrp="1"/>
          </p:cNvSpPr>
          <p:nvPr>
            <p:ph type="subTitle" idx="1"/>
          </p:nvPr>
        </p:nvSpPr>
        <p:spPr>
          <a:xfrm>
            <a:off x="1878542" y="3527948"/>
            <a:ext cx="8534400" cy="1752600"/>
          </a:xfrm>
        </p:spPr>
        <p:txBody>
          <a:bodyPr/>
          <a:lstStyle/>
          <a:p>
            <a:pPr>
              <a:spcBef>
                <a:spcPts val="600"/>
              </a:spcBef>
              <a:buClr>
                <a:srgbClr val="000000"/>
              </a:buClr>
              <a:buSzPct val="100000"/>
            </a:pPr>
            <a:r>
              <a:rPr lang="en-US" sz="4000" b="1" dirty="0">
                <a:solidFill>
                  <a:srgbClr val="000000"/>
                </a:solidFill>
                <a:latin typeface="+mn-lt"/>
                <a:ea typeface="+mn-ea"/>
                <a:cs typeface="MS Gothic"/>
              </a:rPr>
              <a:t>Top Choice:</a:t>
            </a:r>
          </a:p>
          <a:p>
            <a:pPr>
              <a:spcBef>
                <a:spcPts val="600"/>
              </a:spcBef>
              <a:buClr>
                <a:srgbClr val="000000"/>
              </a:buClr>
              <a:buSzPct val="100000"/>
            </a:pPr>
            <a:r>
              <a:rPr lang="en-US" sz="4000" b="1" dirty="0">
                <a:solidFill>
                  <a:srgbClr val="000000"/>
                </a:solidFill>
                <a:latin typeface="+mn-lt"/>
                <a:ea typeface="+mn-ea"/>
                <a:cs typeface="MS Gothic"/>
              </a:rPr>
              <a:t>Panama Hilton</a:t>
            </a:r>
          </a:p>
          <a:p>
            <a:endParaRPr lang="en-US" sz="4000" dirty="0"/>
          </a:p>
        </p:txBody>
      </p:sp>
      <p:sp>
        <p:nvSpPr>
          <p:cNvPr id="84" name="Date Placeholder 3">
            <a:extLst>
              <a:ext uri="{FF2B5EF4-FFF2-40B4-BE49-F238E27FC236}">
                <a16:creationId xmlns:a16="http://schemas.microsoft.com/office/drawing/2014/main" id="{3F22F6F8-3F5E-4496-1461-6B6A278D9E85}"/>
              </a:ext>
            </a:extLst>
          </p:cNvPr>
          <p:cNvSpPr>
            <a:spLocks noGrp="1"/>
          </p:cNvSpPr>
          <p:nvPr>
            <p:ph type="dt" idx="10"/>
          </p:nvPr>
        </p:nvSpPr>
        <p:spPr/>
        <p:txBody>
          <a:bodyPr/>
          <a:lstStyle/>
          <a:p>
            <a:pPr>
              <a:spcAft>
                <a:spcPts val="600"/>
              </a:spcAft>
            </a:pPr>
            <a:r>
              <a:rPr lang="en-US"/>
              <a:t>February 2024</a:t>
            </a:r>
            <a:endParaRPr lang="en-GB"/>
          </a:p>
        </p:txBody>
      </p:sp>
      <p:sp>
        <p:nvSpPr>
          <p:cNvPr id="86" name="Footer Placeholder 4">
            <a:extLst>
              <a:ext uri="{FF2B5EF4-FFF2-40B4-BE49-F238E27FC236}">
                <a16:creationId xmlns:a16="http://schemas.microsoft.com/office/drawing/2014/main" id="{86D4BD9F-BED8-6A26-50B2-7CDB978F009D}"/>
              </a:ext>
            </a:extLst>
          </p:cNvPr>
          <p:cNvSpPr>
            <a:spLocks noGrp="1"/>
          </p:cNvSpPr>
          <p:nvPr>
            <p:ph type="ftr" idx="11"/>
          </p:nvPr>
        </p:nvSpPr>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E65D9FE4-2AAA-BBAD-BB8F-59BB668A3F93}"/>
              </a:ext>
            </a:extLst>
          </p:cNvPr>
          <p:cNvSpPr>
            <a:spLocks noGrp="1"/>
          </p:cNvSpPr>
          <p:nvPr>
            <p:ph type="sldNum" idx="12"/>
          </p:nvPr>
        </p:nvSpPr>
        <p:spPr/>
        <p:txBody>
          <a:bodyPr/>
          <a:lstStyle/>
          <a:p>
            <a:pPr>
              <a:spcAft>
                <a:spcPts val="600"/>
              </a:spcAft>
            </a:pPr>
            <a:r>
              <a:rPr lang="en-GB"/>
              <a:t>Slide </a:t>
            </a:r>
            <a:fld id="{3ABCC52B-A3F7-440B-BBF2-55191E6E7773}" type="slidenum">
              <a:rPr lang="en-GB" smtClean="0"/>
              <a:pPr>
                <a:spcAft>
                  <a:spcPts val="600"/>
                </a:spcAft>
              </a:pPr>
              <a:t>25</a:t>
            </a:fld>
            <a:endParaRPr lang="en-GB"/>
          </a:p>
        </p:txBody>
      </p:sp>
    </p:spTree>
    <p:extLst>
      <p:ext uri="{BB962C8B-B14F-4D97-AF65-F5344CB8AC3E}">
        <p14:creationId xmlns:p14="http://schemas.microsoft.com/office/powerpoint/2010/main" val="2961494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91440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lnSpc>
                <a:spcPct val="90000"/>
              </a:lnSpc>
              <a:spcAft>
                <a:spcPts val="600"/>
              </a:spcAft>
              <a:buClr>
                <a:srgbClr val="000000"/>
              </a:buClr>
              <a:buSzPct val="100000"/>
              <a:buFont typeface="Times New Roman" pitchFamily="18" charset="0"/>
            </a:pPr>
            <a:r>
              <a:rPr lang="en-US" sz="2700" b="1" dirty="0">
                <a:solidFill>
                  <a:srgbClr val="0070C0"/>
                </a:solidFill>
                <a:highlight>
                  <a:srgbClr val="00FF00"/>
                </a:highlight>
                <a:latin typeface="+mj-lt"/>
                <a:ea typeface="+mj-ea"/>
              </a:rPr>
              <a:t>Panama -  </a:t>
            </a:r>
            <a:r>
              <a:rPr lang="en-US" sz="2700" b="1" dirty="0">
                <a:solidFill>
                  <a:srgbClr val="000000"/>
                </a:solidFill>
                <a:highlight>
                  <a:srgbClr val="00FF00"/>
                </a:highlight>
                <a:latin typeface="+mj-lt"/>
                <a:ea typeface="+mj-ea"/>
              </a:rPr>
              <a:t>Hilton Panama</a:t>
            </a:r>
          </a:p>
          <a:p>
            <a:pPr algn="ctr">
              <a:lnSpc>
                <a:spcPct val="90000"/>
              </a:lnSpc>
              <a:spcAft>
                <a:spcPts val="600"/>
              </a:spcAft>
              <a:buClr>
                <a:srgbClr val="000000"/>
              </a:buClr>
              <a:buSzPct val="100000"/>
              <a:buFont typeface="Times New Roman" pitchFamily="18" charset="0"/>
            </a:pPr>
            <a:r>
              <a:rPr lang="en-US" sz="2700" b="1" dirty="0">
                <a:solidFill>
                  <a:srgbClr val="000000"/>
                </a:solidFill>
                <a:latin typeface="+mj-lt"/>
                <a:ea typeface="+mj-ea"/>
              </a:rPr>
              <a:t>Repeat Venue</a:t>
            </a:r>
          </a:p>
        </p:txBody>
      </p:sp>
      <p:sp>
        <p:nvSpPr>
          <p:cNvPr id="90" name="Date Placeholder 3">
            <a:extLst>
              <a:ext uri="{FF2B5EF4-FFF2-40B4-BE49-F238E27FC236}">
                <a16:creationId xmlns:a16="http://schemas.microsoft.com/office/drawing/2014/main" id="{7B9AB4ED-504E-ED57-2277-31D6FE2DFE18}"/>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3C84923E-E4C9-E61A-01FE-38E0ADA920AB}"/>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92B4E94E-914D-8F68-F5F8-53F57B8F0C07}"/>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26</a:t>
            </a:fld>
            <a:endParaRPr lang="en-GB"/>
          </a:p>
        </p:txBody>
      </p:sp>
      <p:graphicFrame>
        <p:nvGraphicFramePr>
          <p:cNvPr id="2" name="Table 1">
            <a:extLst>
              <a:ext uri="{FF2B5EF4-FFF2-40B4-BE49-F238E27FC236}">
                <a16:creationId xmlns:a16="http://schemas.microsoft.com/office/drawing/2014/main" id="{53CE9549-0207-8873-355C-21EE756260E4}"/>
              </a:ext>
            </a:extLst>
          </p:cNvPr>
          <p:cNvGraphicFramePr>
            <a:graphicFrameLocks noGrp="1"/>
          </p:cNvGraphicFramePr>
          <p:nvPr>
            <p:extLst>
              <p:ext uri="{D42A27DB-BD31-4B8C-83A1-F6EECF244321}">
                <p14:modId xmlns:p14="http://schemas.microsoft.com/office/powerpoint/2010/main" val="940637505"/>
              </p:ext>
            </p:extLst>
          </p:nvPr>
        </p:nvGraphicFramePr>
        <p:xfrm>
          <a:off x="1449971" y="1600210"/>
          <a:ext cx="9817493" cy="4811270"/>
        </p:xfrm>
        <a:graphic>
          <a:graphicData uri="http://schemas.openxmlformats.org/drawingml/2006/table">
            <a:tbl>
              <a:tblPr firstRow="1" bandRow="1">
                <a:tableStyleId>{5C22544A-7EE6-4342-B048-85BDC9FD1C3A}</a:tableStyleId>
              </a:tblPr>
              <a:tblGrid>
                <a:gridCol w="1203283">
                  <a:extLst>
                    <a:ext uri="{9D8B030D-6E8A-4147-A177-3AD203B41FA5}">
                      <a16:colId xmlns:a16="http://schemas.microsoft.com/office/drawing/2014/main" val="1052098276"/>
                    </a:ext>
                  </a:extLst>
                </a:gridCol>
                <a:gridCol w="3815541">
                  <a:extLst>
                    <a:ext uri="{9D8B030D-6E8A-4147-A177-3AD203B41FA5}">
                      <a16:colId xmlns:a16="http://schemas.microsoft.com/office/drawing/2014/main" val="3996096665"/>
                    </a:ext>
                  </a:extLst>
                </a:gridCol>
                <a:gridCol w="4798669">
                  <a:extLst>
                    <a:ext uri="{9D8B030D-6E8A-4147-A177-3AD203B41FA5}">
                      <a16:colId xmlns:a16="http://schemas.microsoft.com/office/drawing/2014/main" val="3683693897"/>
                    </a:ext>
                  </a:extLst>
                </a:gridCol>
              </a:tblGrid>
              <a:tr h="344131">
                <a:tc>
                  <a:txBody>
                    <a:bodyPr/>
                    <a:lstStyle/>
                    <a:p>
                      <a:pPr algn="ctr"/>
                      <a:r>
                        <a:rPr lang="en-AU" sz="2000" b="0">
                          <a:solidFill>
                            <a:schemeClr val="tx1"/>
                          </a:solidFill>
                        </a:rPr>
                        <a:t>1</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Dates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accent1">
                              <a:lumMod val="50000"/>
                            </a:schemeClr>
                          </a:solidFill>
                        </a:rPr>
                        <a:t>16 -21 </a:t>
                      </a:r>
                      <a:r>
                        <a:rPr lang="en" sz="2000" b="1" dirty="0">
                          <a:solidFill>
                            <a:schemeClr val="accent1">
                              <a:lumMod val="50000"/>
                            </a:schemeClr>
                          </a:solidFill>
                        </a:rPr>
                        <a:t>Jan 2028</a:t>
                      </a:r>
                      <a:endParaRPr lang="en-AU" sz="2000" b="0" dirty="0">
                        <a:solidFill>
                          <a:schemeClr val="tx1"/>
                        </a:solidFill>
                      </a:endParaRP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4131">
                <a:tc>
                  <a:txBody>
                    <a:bodyPr/>
                    <a:lstStyle/>
                    <a:p>
                      <a:pPr algn="ctr"/>
                      <a:r>
                        <a:rPr lang="en-AU" sz="2000">
                          <a:solidFill>
                            <a:schemeClr val="tx1"/>
                          </a:solidFill>
                        </a:rPr>
                        <a:t>2</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Hilton Panama</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4131">
                <a:tc>
                  <a:txBody>
                    <a:bodyPr/>
                    <a:lstStyle/>
                    <a:p>
                      <a:pPr algn="ctr"/>
                      <a:r>
                        <a:rPr lang="en-AU" sz="2000">
                          <a:solidFill>
                            <a:schemeClr val="tx1"/>
                          </a:solidFill>
                        </a:rPr>
                        <a:t>3</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US$6,500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4131">
                <a:tc>
                  <a:txBody>
                    <a:bodyPr/>
                    <a:lstStyle/>
                    <a:p>
                      <a:pPr algn="ctr"/>
                      <a:r>
                        <a:rPr lang="en-AU" sz="2000">
                          <a:solidFill>
                            <a:schemeClr val="tx1"/>
                          </a:solidFill>
                        </a:rPr>
                        <a:t>4</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US$179 Standard  US$199 premium</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4131">
                <a:tc>
                  <a:txBody>
                    <a:bodyPr/>
                    <a:lstStyle/>
                    <a:p>
                      <a:pPr algn="ctr"/>
                      <a:r>
                        <a:rPr lang="en-AU" sz="2000">
                          <a:solidFill>
                            <a:schemeClr val="tx1"/>
                          </a:solidFill>
                        </a:rPr>
                        <a:t>5</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Hotel – most on one floor</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584222">
                <a:tc>
                  <a:txBody>
                    <a:bodyPr/>
                    <a:lstStyle/>
                    <a:p>
                      <a:pPr algn="ctr"/>
                      <a:r>
                        <a:rPr lang="en-AU" sz="2000">
                          <a:solidFill>
                            <a:schemeClr val="tx1"/>
                          </a:solidFill>
                        </a:rPr>
                        <a:t>6</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Ingentronics – approx. $70k</a:t>
                      </a:r>
                    </a:p>
                    <a:p>
                      <a:r>
                        <a:rPr lang="en-AU" sz="2000">
                          <a:solidFill>
                            <a:schemeClr val="tx1"/>
                          </a:solidFill>
                        </a:rPr>
                        <a:t>Powerboards TBC</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4131">
                <a:tc>
                  <a:txBody>
                    <a:bodyPr/>
                    <a:lstStyle/>
                    <a:p>
                      <a:pPr algn="ctr"/>
                      <a:r>
                        <a:rPr lang="en-AU" sz="2000">
                          <a:solidFill>
                            <a:schemeClr val="tx1"/>
                          </a:solidFill>
                        </a:rPr>
                        <a:t>7</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PTY – Tocumen International Airport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44131">
                <a:tc>
                  <a:txBody>
                    <a:bodyPr/>
                    <a:lstStyle/>
                    <a:p>
                      <a:pPr algn="ctr"/>
                      <a:r>
                        <a:rPr lang="en-AU" sz="2000">
                          <a:solidFill>
                            <a:schemeClr val="tx1"/>
                          </a:solidFill>
                        </a:rPr>
                        <a:t>8</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a:solidFill>
                            <a:schemeClr val="tx1"/>
                          </a:solidFill>
                        </a:rPr>
                        <a:t>Required for specific countries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4131">
                <a:tc>
                  <a:txBody>
                    <a:bodyPr/>
                    <a:lstStyle/>
                    <a:p>
                      <a:pPr algn="ctr"/>
                      <a:r>
                        <a:rPr lang="en-AU" sz="2000">
                          <a:solidFill>
                            <a:schemeClr val="tx1"/>
                          </a:solidFill>
                        </a:rPr>
                        <a:t>9</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FOC</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4131">
                <a:tc>
                  <a:txBody>
                    <a:bodyPr/>
                    <a:lstStyle/>
                    <a:p>
                      <a:pPr algn="ctr"/>
                      <a:r>
                        <a:rPr lang="en-AU" sz="2000">
                          <a:solidFill>
                            <a:schemeClr val="tx1"/>
                          </a:solidFill>
                        </a:rPr>
                        <a:t>10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US$97,000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584222">
                <a:tc>
                  <a:txBody>
                    <a:bodyPr/>
                    <a:lstStyle/>
                    <a:p>
                      <a:pPr algn="ctr"/>
                      <a:r>
                        <a:rPr lang="en-AU" sz="2000">
                          <a:solidFill>
                            <a:schemeClr val="tx1"/>
                          </a:solidFill>
                        </a:rPr>
                        <a:t>11</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Comp = 1 per 75, no concessions </a:t>
                      </a:r>
                    </a:p>
                    <a:p>
                      <a:r>
                        <a:rPr lang="en-AU" sz="2000" dirty="0">
                          <a:solidFill>
                            <a:schemeClr val="tx1"/>
                          </a:solidFill>
                        </a:rPr>
                        <a:t>May be cheaper in May</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621053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446147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2" name="Google Shape;212;p35"/>
          <p:cNvSpPr txBox="1"/>
          <p:nvPr/>
        </p:nvSpPr>
        <p:spPr>
          <a:xfrm>
            <a:off x="2715200" y="1402711"/>
            <a:ext cx="7500400" cy="1520376"/>
          </a:xfrm>
          <a:prstGeom prst="rect">
            <a:avLst/>
          </a:prstGeom>
          <a:noFill/>
          <a:ln>
            <a:noFill/>
          </a:ln>
        </p:spPr>
        <p:txBody>
          <a:bodyPr spcFirstLastPara="1" wrap="square" lIns="121900" tIns="121900" rIns="121900" bIns="121900" anchor="t" anchorCtr="0">
            <a:spAutoFit/>
          </a:bodyPr>
          <a:lstStyle/>
          <a:p>
            <a:pPr marL="914400">
              <a:lnSpc>
                <a:spcPct val="115000"/>
              </a:lnSpc>
              <a:spcBef>
                <a:spcPts val="0"/>
              </a:spcBef>
              <a:spcAft>
                <a:spcPts val="0"/>
              </a:spcAft>
              <a:buClr>
                <a:schemeClr val="dk1"/>
              </a:buClr>
              <a:buSzPts val="1100"/>
            </a:pPr>
            <a:r>
              <a:rPr lang="it-IT" b="1" dirty="0">
                <a:solidFill>
                  <a:srgbClr val="0D0D0D"/>
                </a:solidFill>
              </a:rPr>
              <a:t>Asia:</a:t>
            </a:r>
            <a:r>
              <a:rPr lang="it-IT" dirty="0">
                <a:solidFill>
                  <a:srgbClr val="0D0D0D"/>
                </a:solidFill>
              </a:rPr>
              <a:t> </a:t>
            </a:r>
          </a:p>
          <a:p>
            <a:pPr marL="914400">
              <a:lnSpc>
                <a:spcPct val="115000"/>
              </a:lnSpc>
              <a:spcBef>
                <a:spcPts val="0"/>
              </a:spcBef>
              <a:spcAft>
                <a:spcPts val="0"/>
              </a:spcAft>
              <a:buClr>
                <a:schemeClr val="dk1"/>
              </a:buClr>
              <a:buSzPts val="1100"/>
            </a:pPr>
            <a:r>
              <a:rPr lang="it-IT" b="1" dirty="0">
                <a:solidFill>
                  <a:srgbClr val="0D0D0D"/>
                </a:solidFill>
              </a:rPr>
              <a:t>Europe:</a:t>
            </a:r>
            <a:r>
              <a:rPr lang="it-IT" dirty="0">
                <a:solidFill>
                  <a:srgbClr val="0D0D0D"/>
                </a:solidFill>
              </a:rPr>
              <a:t> </a:t>
            </a:r>
            <a:r>
              <a:rPr lang="it-IT" dirty="0">
                <a:solidFill>
                  <a:schemeClr val="accent5">
                    <a:lumMod val="75000"/>
                  </a:schemeClr>
                </a:solidFill>
                <a:highlight>
                  <a:srgbClr val="FFFFFF"/>
                </a:highlight>
              </a:rPr>
              <a:t>Vienna</a:t>
            </a:r>
            <a:r>
              <a:rPr lang="it-IT" dirty="0">
                <a:solidFill>
                  <a:srgbClr val="1F1F1F"/>
                </a:solidFill>
                <a:highlight>
                  <a:srgbClr val="FFFFFF"/>
                </a:highlight>
              </a:rPr>
              <a:t>, Belgium</a:t>
            </a:r>
            <a:endParaRPr lang="it-IT" dirty="0">
              <a:solidFill>
                <a:srgbClr val="0D0D0D"/>
              </a:solidFill>
            </a:endParaRPr>
          </a:p>
          <a:p>
            <a:pPr marL="914400">
              <a:lnSpc>
                <a:spcPct val="115000"/>
              </a:lnSpc>
              <a:spcBef>
                <a:spcPts val="0"/>
              </a:spcBef>
              <a:spcAft>
                <a:spcPts val="0"/>
              </a:spcAft>
            </a:pPr>
            <a:r>
              <a:rPr lang="it-IT" b="1" dirty="0">
                <a:solidFill>
                  <a:srgbClr val="0D0D0D"/>
                </a:solidFill>
              </a:rPr>
              <a:t>Africa:</a:t>
            </a:r>
            <a:r>
              <a:rPr lang="it-IT" dirty="0">
                <a:solidFill>
                  <a:srgbClr val="0D0D0D"/>
                </a:solidFill>
              </a:rPr>
              <a:t> Egypt</a:t>
            </a:r>
          </a:p>
        </p:txBody>
      </p:sp>
      <p:sp>
        <p:nvSpPr>
          <p:cNvPr id="2" name="Google Shape;211;p35">
            <a:extLst>
              <a:ext uri="{FF2B5EF4-FFF2-40B4-BE49-F238E27FC236}">
                <a16:creationId xmlns:a16="http://schemas.microsoft.com/office/drawing/2014/main" id="{569C9791-106B-4E68-3886-75490CD664D7}"/>
              </a:ext>
            </a:extLst>
          </p:cNvPr>
          <p:cNvSpPr txBox="1"/>
          <p:nvPr/>
        </p:nvSpPr>
        <p:spPr>
          <a:xfrm>
            <a:off x="1600200" y="3454400"/>
            <a:ext cx="8332000" cy="1272167"/>
          </a:xfrm>
          <a:prstGeom prst="rect">
            <a:avLst/>
          </a:prstGeom>
          <a:noFill/>
          <a:ln>
            <a:noFill/>
          </a:ln>
        </p:spPr>
        <p:txBody>
          <a:bodyPr spcFirstLastPara="1" wrap="square" lIns="121900" tIns="121900" rIns="121900" bIns="121900" anchor="t" anchorCtr="0">
            <a:spAutoFit/>
          </a:bodyPr>
          <a:lstStyle/>
          <a:p>
            <a:pPr algn="ctr">
              <a:spcBef>
                <a:spcPts val="0"/>
              </a:spcBef>
              <a:spcAft>
                <a:spcPts val="0"/>
              </a:spcAft>
            </a:pPr>
            <a:r>
              <a:rPr lang="en-US" sz="4000" b="1" dirty="0">
                <a:solidFill>
                  <a:schemeClr val="dk1"/>
                </a:solidFill>
              </a:rPr>
              <a:t>Other Locations Approached:</a:t>
            </a:r>
          </a:p>
          <a:p>
            <a:pPr algn="ctr">
              <a:spcBef>
                <a:spcPts val="0"/>
              </a:spcBef>
              <a:spcAft>
                <a:spcPts val="0"/>
              </a:spcAft>
            </a:pPr>
            <a:r>
              <a:rPr lang="en-US" dirty="0">
                <a:solidFill>
                  <a:schemeClr val="dk1"/>
                </a:solidFill>
                <a:latin typeface="Roboto"/>
                <a:ea typeface="Roboto"/>
                <a:cs typeface="Roboto"/>
                <a:sym typeface="Roboto"/>
              </a:rPr>
              <a:t>not in budget</a:t>
            </a:r>
            <a:endParaRPr lang="en-US" dirty="0">
              <a:solidFill>
                <a:srgbClr val="1F1F1F"/>
              </a:solidFill>
              <a:latin typeface="Roboto"/>
              <a:ea typeface="Roboto"/>
              <a:cs typeface="Roboto"/>
              <a:sym typeface="Roboto"/>
            </a:endParaRPr>
          </a:p>
        </p:txBody>
      </p:sp>
      <p:sp>
        <p:nvSpPr>
          <p:cNvPr id="3" name="Google Shape;212;p35">
            <a:extLst>
              <a:ext uri="{FF2B5EF4-FFF2-40B4-BE49-F238E27FC236}">
                <a16:creationId xmlns:a16="http://schemas.microsoft.com/office/drawing/2014/main" id="{40BDFAA5-2302-5C4A-28E3-1D9FFCB367EF}"/>
              </a:ext>
            </a:extLst>
          </p:cNvPr>
          <p:cNvSpPr txBox="1"/>
          <p:nvPr/>
        </p:nvSpPr>
        <p:spPr>
          <a:xfrm>
            <a:off x="1371600" y="4599487"/>
            <a:ext cx="9448799" cy="984845"/>
          </a:xfrm>
          <a:prstGeom prst="rect">
            <a:avLst/>
          </a:prstGeom>
          <a:noFill/>
          <a:ln>
            <a:noFill/>
          </a:ln>
        </p:spPr>
        <p:txBody>
          <a:bodyPr spcFirstLastPara="1" wrap="square" lIns="121900" tIns="121900" rIns="121900" bIns="121900" anchor="t" anchorCtr="0">
            <a:spAutoFit/>
          </a:bodyPr>
          <a:lstStyle/>
          <a:p>
            <a:pPr marL="914400">
              <a:spcBef>
                <a:spcPts val="0"/>
              </a:spcBef>
              <a:spcAft>
                <a:spcPts val="0"/>
              </a:spcAft>
              <a:buClr>
                <a:schemeClr val="dk1"/>
              </a:buClr>
              <a:buSzPts val="1100"/>
            </a:pPr>
            <a:r>
              <a:rPr lang="en-US" b="1" dirty="0">
                <a:solidFill>
                  <a:srgbClr val="0D0D0D"/>
                </a:solidFill>
              </a:rPr>
              <a:t>Asia:</a:t>
            </a:r>
            <a:r>
              <a:rPr lang="en-US" dirty="0">
                <a:solidFill>
                  <a:srgbClr val="0D0D0D"/>
                </a:solidFill>
              </a:rPr>
              <a:t> Singapore, Wellington, Dubai – Grand Hyatt</a:t>
            </a:r>
          </a:p>
          <a:p>
            <a:pPr marL="914400">
              <a:spcBef>
                <a:spcPts val="0"/>
              </a:spcBef>
              <a:spcAft>
                <a:spcPts val="0"/>
              </a:spcAft>
              <a:buClr>
                <a:schemeClr val="dk1"/>
              </a:buClr>
              <a:buSzPts val="1100"/>
            </a:pPr>
            <a:r>
              <a:rPr lang="en-US" b="1" dirty="0">
                <a:solidFill>
                  <a:srgbClr val="0D0D0D"/>
                </a:solidFill>
              </a:rPr>
              <a:t>Europe:</a:t>
            </a:r>
            <a:r>
              <a:rPr lang="en-US" dirty="0">
                <a:solidFill>
                  <a:srgbClr val="0D0D0D"/>
                </a:solidFill>
              </a:rPr>
              <a:t> </a:t>
            </a:r>
            <a:r>
              <a:rPr lang="en-US" dirty="0">
                <a:solidFill>
                  <a:schemeClr val="tx1"/>
                </a:solidFill>
                <a:highlight>
                  <a:srgbClr val="FFFFFF"/>
                </a:highlight>
              </a:rPr>
              <a:t>Dublin, Turkey Hilton, London Metropole, London Excel</a:t>
            </a:r>
            <a:endParaRPr lang="en-US" dirty="0">
              <a:solidFill>
                <a:schemeClr val="tx1"/>
              </a:solidFill>
            </a:endParaRPr>
          </a:p>
        </p:txBody>
      </p:sp>
      <p:sp>
        <p:nvSpPr>
          <p:cNvPr id="4" name="Title 3">
            <a:extLst>
              <a:ext uri="{FF2B5EF4-FFF2-40B4-BE49-F238E27FC236}">
                <a16:creationId xmlns:a16="http://schemas.microsoft.com/office/drawing/2014/main" id="{37FD1FA9-B7DD-1FFA-7FFB-7695B0E8F058}"/>
              </a:ext>
            </a:extLst>
          </p:cNvPr>
          <p:cNvSpPr>
            <a:spLocks noGrp="1"/>
          </p:cNvSpPr>
          <p:nvPr>
            <p:ph type="title"/>
          </p:nvPr>
        </p:nvSpPr>
        <p:spPr>
          <a:xfrm>
            <a:off x="1600200" y="685801"/>
            <a:ext cx="9207226" cy="685799"/>
          </a:xfrm>
        </p:spPr>
        <p:txBody>
          <a:bodyPr/>
          <a:lstStyle/>
          <a:p>
            <a:r>
              <a:rPr lang="en-US" sz="4000" dirty="0">
                <a:solidFill>
                  <a:schemeClr val="dk1"/>
                </a:solidFill>
              </a:rPr>
              <a:t>Other Locations Considered</a:t>
            </a: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84206-EDE7-24B0-498D-C86F6FC94535}"/>
              </a:ext>
            </a:extLst>
          </p:cNvPr>
          <p:cNvSpPr>
            <a:spLocks noGrp="1"/>
          </p:cNvSpPr>
          <p:nvPr>
            <p:ph type="title"/>
          </p:nvPr>
        </p:nvSpPr>
        <p:spPr/>
        <p:txBody>
          <a:bodyPr/>
          <a:lstStyle/>
          <a:p>
            <a:r>
              <a:rPr lang="en-US" dirty="0"/>
              <a:t>Face to Face Events</a:t>
            </a:r>
          </a:p>
        </p:txBody>
      </p:sp>
      <p:sp>
        <p:nvSpPr>
          <p:cNvPr id="3" name="Content Placeholder 2">
            <a:extLst>
              <a:ext uri="{FF2B5EF4-FFF2-40B4-BE49-F238E27FC236}">
                <a16:creationId xmlns:a16="http://schemas.microsoft.com/office/drawing/2014/main" id="{C1655A1A-7B1E-092B-0B93-C891906DF101}"/>
              </a:ext>
            </a:extLst>
          </p:cNvPr>
          <p:cNvSpPr>
            <a:spLocks noGrp="1"/>
          </p:cNvSpPr>
          <p:nvPr>
            <p:ph idx="1"/>
          </p:nvPr>
        </p:nvSpPr>
        <p:spPr>
          <a:xfrm>
            <a:off x="914401" y="1981201"/>
            <a:ext cx="10361084" cy="2666999"/>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b="0" i="0" u="none" strike="noStrike" kern="0" cap="none" spc="0" normalizeH="0" baseline="0" noProof="0" dirty="0">
                <a:ln>
                  <a:noFill/>
                </a:ln>
                <a:solidFill>
                  <a:srgbClr val="000000"/>
                </a:solidFill>
                <a:effectLst/>
                <a:uLnTx/>
                <a:uFillTx/>
                <a:latin typeface="Arial" panose="020B0604020202020204" pitchFamily="34" charset="0"/>
                <a:ea typeface="MS Gothic"/>
              </a:rPr>
              <a:t>Potential Open Dates:</a:t>
            </a:r>
          </a:p>
          <a:p>
            <a:pPr marL="400050" marR="0" lvl="1" indent="0" algn="ctr" defTabSz="914400" rtl="0" eaLnBrk="0" fontAlgn="base" latinLnBrk="0" hangingPunct="0">
              <a:lnSpc>
                <a:spcPct val="100000"/>
              </a:lnSpc>
              <a:spcBef>
                <a:spcPct val="0"/>
              </a:spcBef>
              <a:spcAft>
                <a:spcPct val="0"/>
              </a:spcAft>
              <a:buClrTx/>
              <a:buSzTx/>
              <a:tabLst/>
              <a:defRPr/>
            </a:pPr>
            <a:r>
              <a:rPr kumimoji="0" lang="en-US"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2026 Jan 11-16  -- Targeting America</a:t>
            </a:r>
          </a:p>
          <a:p>
            <a:pPr marL="400050" marR="0" lvl="1" indent="0" algn="ctr" defTabSz="914400" rtl="0" eaLnBrk="0" fontAlgn="base" latinLnBrk="0" hangingPunct="0">
              <a:lnSpc>
                <a:spcPct val="100000"/>
              </a:lnSpc>
              <a:spcBef>
                <a:spcPct val="0"/>
              </a:spcBef>
              <a:spcAft>
                <a:spcPct val="0"/>
              </a:spcAft>
              <a:buClrTx/>
              <a:buSzTx/>
              <a:tabLst/>
              <a:defRPr/>
            </a:pPr>
            <a:r>
              <a:rPr kumimoji="0" lang="en-US"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2027 Jan 10-15  -- Targeting America</a:t>
            </a:r>
          </a:p>
          <a:p>
            <a:endParaRPr lang="en-US" sz="2800" dirty="0"/>
          </a:p>
        </p:txBody>
      </p:sp>
      <p:sp>
        <p:nvSpPr>
          <p:cNvPr id="4" name="Date Placeholder 3">
            <a:extLst>
              <a:ext uri="{FF2B5EF4-FFF2-40B4-BE49-F238E27FC236}">
                <a16:creationId xmlns:a16="http://schemas.microsoft.com/office/drawing/2014/main" id="{5AC0C34C-4EDC-788C-6599-663DBBB2CB26}"/>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73C2B819-DEFA-3D62-6C19-44F6B9858D3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385E01D-A0B8-E25E-A286-22BDBC1D97E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05744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472B-FFBA-E7D0-1A5B-3B90AF1CE20A}"/>
              </a:ext>
            </a:extLst>
          </p:cNvPr>
          <p:cNvSpPr>
            <a:spLocks noGrp="1"/>
          </p:cNvSpPr>
          <p:nvPr>
            <p:ph type="title"/>
          </p:nvPr>
        </p:nvSpPr>
        <p:spPr>
          <a:xfrm>
            <a:off x="914401" y="685801"/>
            <a:ext cx="10361084" cy="533401"/>
          </a:xfrm>
        </p:spPr>
        <p:txBody>
          <a:bodyPr/>
          <a:lstStyle/>
          <a:p>
            <a:r>
              <a:rPr lang="en-US" dirty="0"/>
              <a:t>Recap of 802 EC Decisions from 2023 November Plenary</a:t>
            </a:r>
          </a:p>
        </p:txBody>
      </p:sp>
      <p:sp>
        <p:nvSpPr>
          <p:cNvPr id="3" name="Content Placeholder 2">
            <a:extLst>
              <a:ext uri="{FF2B5EF4-FFF2-40B4-BE49-F238E27FC236}">
                <a16:creationId xmlns:a16="http://schemas.microsoft.com/office/drawing/2014/main" id="{6827D27E-B9FB-C4C3-DE9D-8E8606AEE03F}"/>
              </a:ext>
            </a:extLst>
          </p:cNvPr>
          <p:cNvSpPr>
            <a:spLocks noGrp="1"/>
          </p:cNvSpPr>
          <p:nvPr>
            <p:ph idx="1"/>
          </p:nvPr>
        </p:nvSpPr>
        <p:spPr>
          <a:xfrm>
            <a:off x="914401" y="1298578"/>
            <a:ext cx="10361084" cy="5176836"/>
          </a:xfrm>
        </p:spPr>
        <p:txBody>
          <a:bodyPr/>
          <a:lstStyle/>
          <a:p>
            <a:r>
              <a:rPr lang="en-US" dirty="0"/>
              <a:t>The following choices were selected by the 802 Executive committee:</a:t>
            </a:r>
          </a:p>
          <a:p>
            <a:pPr>
              <a:buFont typeface="Arial" panose="020B0604020202020204" pitchFamily="34" charset="0"/>
              <a:buChar char="•"/>
            </a:pPr>
            <a:r>
              <a:rPr lang="en-US" b="0" dirty="0"/>
              <a:t>2025 July - Melia Castilla Madrid, Madrid, Spain (Co located with IETF)</a:t>
            </a:r>
          </a:p>
          <a:p>
            <a:pPr>
              <a:buFont typeface="Arial" panose="020B0604020202020204" pitchFamily="34" charset="0"/>
              <a:buChar char="•"/>
            </a:pPr>
            <a:r>
              <a:rPr lang="en-US" b="0" dirty="0"/>
              <a:t>2025 November - Marriott Marquis Queen’s Park, Bangkok, Thailand</a:t>
            </a:r>
          </a:p>
          <a:p>
            <a:pPr>
              <a:buFont typeface="Arial" panose="020B0604020202020204" pitchFamily="34" charset="0"/>
              <a:buChar char="•"/>
            </a:pPr>
            <a:r>
              <a:rPr lang="en-US" b="0" dirty="0"/>
              <a:t>2026 March - Hyatt Regency Vancouver, Vancouver, Canada (part of the Covid rebooking)</a:t>
            </a:r>
          </a:p>
          <a:p>
            <a:pPr>
              <a:buFont typeface="Arial" panose="020B0604020202020204" pitchFamily="34" charset="0"/>
              <a:buChar char="•"/>
            </a:pPr>
            <a:r>
              <a:rPr lang="en-US" b="0" dirty="0"/>
              <a:t>2026 November - Marriott Marquis Queen’s Park, Bangkok, Thailand </a:t>
            </a:r>
          </a:p>
          <a:p>
            <a:pPr>
              <a:buFont typeface="Arial" panose="020B0604020202020204" pitchFamily="34" charset="0"/>
              <a:buChar char="•"/>
            </a:pPr>
            <a:r>
              <a:rPr lang="en-US" b="0" dirty="0"/>
              <a:t>2027 July - </a:t>
            </a:r>
            <a:r>
              <a:rPr lang="en-US" b="0" dirty="0" err="1"/>
              <a:t>Gothia</a:t>
            </a:r>
            <a:r>
              <a:rPr lang="en-US" b="0" dirty="0"/>
              <a:t> Towers, Gothenburg, Sweden</a:t>
            </a:r>
          </a:p>
          <a:p>
            <a:endParaRPr lang="en-US" dirty="0"/>
          </a:p>
          <a:p>
            <a:r>
              <a:rPr lang="en-US" b="0" dirty="0"/>
              <a:t>This leaves open dates beyond 2027.</a:t>
            </a:r>
          </a:p>
          <a:p>
            <a:pPr lvl="1"/>
            <a:r>
              <a:rPr lang="en-US" b="0" dirty="0"/>
              <a:t>The RFP was successfully filled.</a:t>
            </a:r>
            <a:endParaRPr lang="en-US" sz="1600" b="0" dirty="0"/>
          </a:p>
          <a:p>
            <a:pPr lvl="1"/>
            <a:r>
              <a:rPr lang="en-US" dirty="0"/>
              <a:t>IEEE 802 - (500+pax - 19 meeting rooms)</a:t>
            </a:r>
          </a:p>
          <a:p>
            <a:endParaRPr lang="en-US" b="0" dirty="0"/>
          </a:p>
          <a:p>
            <a:endParaRPr lang="en-US" dirty="0"/>
          </a:p>
          <a:p>
            <a:endParaRPr lang="en-US" dirty="0"/>
          </a:p>
        </p:txBody>
      </p:sp>
      <p:sp>
        <p:nvSpPr>
          <p:cNvPr id="4" name="Date Placeholder 3">
            <a:extLst>
              <a:ext uri="{FF2B5EF4-FFF2-40B4-BE49-F238E27FC236}">
                <a16:creationId xmlns:a16="http://schemas.microsoft.com/office/drawing/2014/main" id="{A16151AE-C3E0-4813-4443-168C7FB6610F}"/>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2CB164CD-C1C0-97B2-879D-F809F46F183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4298A1C-BE2F-0804-5AF6-4FAE84916A2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0278817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1" name="Google Shape;61;p14"/>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IEEE802 WIRELESS January 2026</a:t>
            </a:r>
          </a:p>
        </p:txBody>
      </p:sp>
      <p:sp>
        <p:nvSpPr>
          <p:cNvPr id="62" name="Google Shape;62;p14"/>
          <p:cNvSpPr txBox="1"/>
          <p:nvPr/>
        </p:nvSpPr>
        <p:spPr bwMode="auto">
          <a:xfrm>
            <a:off x="914401" y="1981202"/>
            <a:ext cx="10361084" cy="2333624"/>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Top Three Choices:</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Austin</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Victoria B.C.</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Irvine</a:t>
            </a:r>
          </a:p>
        </p:txBody>
      </p:sp>
      <p:sp>
        <p:nvSpPr>
          <p:cNvPr id="67" name="Date Placeholder 3">
            <a:extLst>
              <a:ext uri="{FF2B5EF4-FFF2-40B4-BE49-F238E27FC236}">
                <a16:creationId xmlns:a16="http://schemas.microsoft.com/office/drawing/2014/main" id="{AF2C35C3-0341-E094-A38B-D9277741824C}"/>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69" name="Footer Placeholder 4">
            <a:extLst>
              <a:ext uri="{FF2B5EF4-FFF2-40B4-BE49-F238E27FC236}">
                <a16:creationId xmlns:a16="http://schemas.microsoft.com/office/drawing/2014/main" id="{3B6603A3-BFBE-AB6B-5C66-33E3D029EEB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1" name="Slide Number Placeholder 5">
            <a:extLst>
              <a:ext uri="{FF2B5EF4-FFF2-40B4-BE49-F238E27FC236}">
                <a16:creationId xmlns:a16="http://schemas.microsoft.com/office/drawing/2014/main" id="{D6CBF264-F85E-E666-346E-34D9D3DE2E56}"/>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30</a:t>
            </a:fld>
            <a:endParaRPr lang="en-GB"/>
          </a:p>
        </p:txBody>
      </p:sp>
      <p:sp>
        <p:nvSpPr>
          <p:cNvPr id="60" name="Google Shape;60;p14"/>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Google Shape;68;p1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Austin</a:t>
            </a:r>
          </a:p>
        </p:txBody>
      </p:sp>
      <p:sp>
        <p:nvSpPr>
          <p:cNvPr id="69" name="Google Shape;69;p15"/>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January 11-16, 2026 Austin, Texas USA</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Internet speed/cost: $</a:t>
            </a:r>
            <a:r>
              <a:rPr lang="en-US" b="1" strike="sngStrike" dirty="0">
                <a:solidFill>
                  <a:srgbClr val="000000"/>
                </a:solidFill>
                <a:latin typeface="+mn-lt"/>
                <a:ea typeface="+mn-ea"/>
              </a:rPr>
              <a:t>5,000 </a:t>
            </a:r>
            <a:r>
              <a:rPr lang="en-US" b="1" dirty="0">
                <a:solidFill>
                  <a:srgbClr val="000000"/>
                </a:solidFill>
                <a:latin typeface="+mn-lt"/>
                <a:ea typeface="+mn-ea"/>
              </a:rPr>
              <a:t>$3600 USD 300Mbps</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Room Rate $229.00 USD</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Only No Conference Center</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Encore- AV &amp; Power: $52,000 USD </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Costs of the Meeting Space: Meeting room rental complimentary with satisfied F&amp;B Minimum</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F&amp;B Minimum- $200,000 USD</a:t>
            </a:r>
          </a:p>
        </p:txBody>
      </p:sp>
      <p:sp>
        <p:nvSpPr>
          <p:cNvPr id="74" name="Date Placeholder 3">
            <a:extLst>
              <a:ext uri="{FF2B5EF4-FFF2-40B4-BE49-F238E27FC236}">
                <a16:creationId xmlns:a16="http://schemas.microsoft.com/office/drawing/2014/main" id="{79DC496A-7A7E-00A7-9451-7DD296D7EB46}"/>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76" name="Footer Placeholder 4">
            <a:extLst>
              <a:ext uri="{FF2B5EF4-FFF2-40B4-BE49-F238E27FC236}">
                <a16:creationId xmlns:a16="http://schemas.microsoft.com/office/drawing/2014/main" id="{366E46AE-8F02-480D-A0AA-4E452E3C48FE}"/>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8" name="Slide Number Placeholder 5">
            <a:extLst>
              <a:ext uri="{FF2B5EF4-FFF2-40B4-BE49-F238E27FC236}">
                <a16:creationId xmlns:a16="http://schemas.microsoft.com/office/drawing/2014/main" id="{D721EC8A-DB15-C705-77FA-058457A43D70}"/>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31</a:t>
            </a:fld>
            <a:endParaRPr lang="en-GB"/>
          </a:p>
        </p:txBody>
      </p:sp>
      <p:sp>
        <p:nvSpPr>
          <p:cNvPr id="67" name="Google Shape;67;p15"/>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5" name="Google Shape;75;p16"/>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highlight>
                  <a:srgbClr val="00FF00"/>
                </a:highlight>
                <a:latin typeface="+mj-lt"/>
                <a:ea typeface="+mj-ea"/>
              </a:rPr>
              <a:t>Victoria Conference Centre &amp; Fairmont Empress</a:t>
            </a:r>
          </a:p>
        </p:txBody>
      </p:sp>
      <p:sp>
        <p:nvSpPr>
          <p:cNvPr id="76" name="Google Shape;76;p16"/>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January 11-16, 2026 Victoria, B.C. Canada </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Internet speed/cost: Complimentary 300Mbps</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Room Rate $</a:t>
            </a:r>
            <a:r>
              <a:rPr lang="en-US" b="1" dirty="0">
                <a:solidFill>
                  <a:srgbClr val="000000"/>
                </a:solidFill>
                <a:highlight>
                  <a:srgbClr val="FFFFFF"/>
                </a:highlight>
                <a:latin typeface="+mn-lt"/>
                <a:ea typeface="+mn-ea"/>
              </a:rPr>
              <a:t>249 CAN ( $186 USD)</a:t>
            </a:r>
            <a:endParaRPr lang="en-US" b="1" dirty="0">
              <a:solidFill>
                <a:srgbClr val="000000"/>
              </a:solidFill>
              <a:latin typeface="+mn-lt"/>
              <a:ea typeface="+mn-ea"/>
            </a:endParaRP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Victoria Conference Centre &amp; Fairmont Empress</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Encore</a:t>
            </a:r>
          </a:p>
          <a:p>
            <a:pPr marL="742950" lvl="2" indent="-342900">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AV: $47,000 CAN ($35,000 USD)</a:t>
            </a:r>
          </a:p>
          <a:p>
            <a:pPr marL="742950" lvl="2" indent="-342900">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Power: TBC- 3rd Party</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Costs of the Meeting Space: $21,000 CAN ($15,500 USD)</a:t>
            </a:r>
          </a:p>
          <a:p>
            <a:pPr marL="342900" indent="-342900">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F&amp;B Minimum: None</a:t>
            </a:r>
          </a:p>
        </p:txBody>
      </p:sp>
      <p:sp>
        <p:nvSpPr>
          <p:cNvPr id="81" name="Date Placeholder 3">
            <a:extLst>
              <a:ext uri="{FF2B5EF4-FFF2-40B4-BE49-F238E27FC236}">
                <a16:creationId xmlns:a16="http://schemas.microsoft.com/office/drawing/2014/main" id="{1008288F-3CD9-4D15-8F90-A6D1066956DC}"/>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83" name="Footer Placeholder 4">
            <a:extLst>
              <a:ext uri="{FF2B5EF4-FFF2-40B4-BE49-F238E27FC236}">
                <a16:creationId xmlns:a16="http://schemas.microsoft.com/office/drawing/2014/main" id="{FE384E90-8B53-2FC4-F6D2-00E50081014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5" name="Slide Number Placeholder 5">
            <a:extLst>
              <a:ext uri="{FF2B5EF4-FFF2-40B4-BE49-F238E27FC236}">
                <a16:creationId xmlns:a16="http://schemas.microsoft.com/office/drawing/2014/main" id="{90CC0278-E272-2A87-4157-EC5C2C21265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32</a:t>
            </a:fld>
            <a:endParaRPr lang="en-GB"/>
          </a:p>
        </p:txBody>
      </p:sp>
      <p:sp>
        <p:nvSpPr>
          <p:cNvPr id="74" name="Google Shape;74;p16"/>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Irvine</a:t>
            </a:r>
          </a:p>
        </p:txBody>
      </p:sp>
      <p:sp>
        <p:nvSpPr>
          <p:cNvPr id="83" name="Google Shape;83;p17"/>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January 11-16, 2026 Irvine, CA USA</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Internet speed/cost: $3,600 USD 300Mbps</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Room Rate: $249 USD</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Encore</a:t>
            </a:r>
          </a:p>
          <a:p>
            <a:pPr marL="742950" lvl="2" indent="-342900">
              <a:lnSpc>
                <a:spcPct val="90000"/>
              </a:lnSpc>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AV: $48,000 USD </a:t>
            </a:r>
          </a:p>
          <a:p>
            <a:pPr marL="742950" lvl="2" indent="-342900">
              <a:lnSpc>
                <a:spcPct val="90000"/>
              </a:lnSpc>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Power: $6,800 USD</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F&amp;B Minimum: $150,000 USD</a:t>
            </a:r>
          </a:p>
        </p:txBody>
      </p:sp>
      <p:sp>
        <p:nvSpPr>
          <p:cNvPr id="88" name="Date Placeholder 3">
            <a:extLst>
              <a:ext uri="{FF2B5EF4-FFF2-40B4-BE49-F238E27FC236}">
                <a16:creationId xmlns:a16="http://schemas.microsoft.com/office/drawing/2014/main" id="{B0D4325C-368A-0F73-C0F8-E4DB6DD8A2A4}"/>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0" name="Footer Placeholder 4">
            <a:extLst>
              <a:ext uri="{FF2B5EF4-FFF2-40B4-BE49-F238E27FC236}">
                <a16:creationId xmlns:a16="http://schemas.microsoft.com/office/drawing/2014/main" id="{38CA3260-C477-DE27-845C-6937A5D84888}"/>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2" name="Slide Number Placeholder 5">
            <a:extLst>
              <a:ext uri="{FF2B5EF4-FFF2-40B4-BE49-F238E27FC236}">
                <a16:creationId xmlns:a16="http://schemas.microsoft.com/office/drawing/2014/main" id="{9E6F2CC2-9EA7-1924-E6E7-74D3664F629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33</a:t>
            </a:fld>
            <a:endParaRPr lang="en-GB"/>
          </a:p>
        </p:txBody>
      </p:sp>
      <p:sp>
        <p:nvSpPr>
          <p:cNvPr id="81" name="Google Shape;81;p17"/>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BB1A-92B3-CA1F-4849-A7C22D2B0E44}"/>
              </a:ext>
            </a:extLst>
          </p:cNvPr>
          <p:cNvSpPr>
            <a:spLocks noGrp="1"/>
          </p:cNvSpPr>
          <p:nvPr>
            <p:ph type="title"/>
          </p:nvPr>
        </p:nvSpPr>
        <p:spPr/>
        <p:txBody>
          <a:bodyPr/>
          <a:lstStyle/>
          <a:p>
            <a:r>
              <a:rPr lang="en-US" dirty="0"/>
              <a:t>2024 February Telcon Discussion/Decision </a:t>
            </a:r>
            <a:br>
              <a:rPr lang="en-US" dirty="0"/>
            </a:br>
            <a:r>
              <a:rPr lang="en-US" dirty="0"/>
              <a:t>2026 January 802W Interim</a:t>
            </a:r>
          </a:p>
        </p:txBody>
      </p:sp>
      <p:sp>
        <p:nvSpPr>
          <p:cNvPr id="3" name="Content Placeholder 2">
            <a:extLst>
              <a:ext uri="{FF2B5EF4-FFF2-40B4-BE49-F238E27FC236}">
                <a16:creationId xmlns:a16="http://schemas.microsoft.com/office/drawing/2014/main" id="{6FFCD1F7-52E5-EA6F-96C1-23721C47A158}"/>
              </a:ext>
            </a:extLst>
          </p:cNvPr>
          <p:cNvSpPr>
            <a:spLocks noGrp="1"/>
          </p:cNvSpPr>
          <p:nvPr>
            <p:ph idx="1"/>
          </p:nvPr>
        </p:nvSpPr>
        <p:spPr/>
        <p:txBody>
          <a:bodyPr/>
          <a:lstStyle/>
          <a:p>
            <a:r>
              <a:rPr lang="en-US" dirty="0"/>
              <a:t>Meeting Space is being held but need to make decision soon.</a:t>
            </a:r>
          </a:p>
          <a:p>
            <a:r>
              <a:rPr lang="en-US" dirty="0"/>
              <a:t>Irvine offered a two-fer as an option to help reduce some costs.</a:t>
            </a:r>
          </a:p>
          <a:p>
            <a:r>
              <a:rPr lang="en-US" dirty="0"/>
              <a:t>Both 2026 and 2027. Price bid for 2027 is hopefully not tied to having both events.</a:t>
            </a:r>
          </a:p>
          <a:p>
            <a:endParaRPr lang="en-US" dirty="0"/>
          </a:p>
          <a:p>
            <a:r>
              <a:rPr lang="en-US" dirty="0"/>
              <a:t>Straw Poll: Which Venue would you prefer for January 2026?</a:t>
            </a:r>
          </a:p>
          <a:p>
            <a:pPr lvl="1"/>
            <a:r>
              <a:rPr lang="en-US" dirty="0"/>
              <a:t>5 Hyatt Regency Austin</a:t>
            </a:r>
          </a:p>
          <a:p>
            <a:pPr lvl="1"/>
            <a:r>
              <a:rPr lang="en-US" dirty="0"/>
              <a:t>9 Victoria</a:t>
            </a:r>
          </a:p>
          <a:p>
            <a:pPr lvl="1"/>
            <a:r>
              <a:rPr lang="en-US" dirty="0"/>
              <a:t>5 No Answer</a:t>
            </a:r>
          </a:p>
        </p:txBody>
      </p:sp>
      <p:sp>
        <p:nvSpPr>
          <p:cNvPr id="4" name="Date Placeholder 3">
            <a:extLst>
              <a:ext uri="{FF2B5EF4-FFF2-40B4-BE49-F238E27FC236}">
                <a16:creationId xmlns:a16="http://schemas.microsoft.com/office/drawing/2014/main" id="{2B7E80F9-9E28-B3CD-3E0F-082ABD6BC866}"/>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2258BDCE-878B-8D61-F927-8DAE2E821DE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60D5B00-AFFE-7BFC-8146-7307A69A4D8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316996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0010799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5" name="Google Shape;95;p19"/>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IEEE802 WIRELESS January 2027</a:t>
            </a:r>
          </a:p>
        </p:txBody>
      </p:sp>
      <p:sp>
        <p:nvSpPr>
          <p:cNvPr id="96" name="Google Shape;96;p19"/>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gn="ctr">
              <a:spcBef>
                <a:spcPts val="600"/>
              </a:spcBef>
              <a:buClr>
                <a:srgbClr val="000000"/>
              </a:buClr>
              <a:buSzPct val="100000"/>
              <a:buFont typeface="Times New Roman" pitchFamily="18" charset="0"/>
            </a:pPr>
            <a:r>
              <a:rPr lang="en-US" sz="3200" b="1" dirty="0">
                <a:solidFill>
                  <a:srgbClr val="000000"/>
                </a:solidFill>
                <a:latin typeface="+mn-lt"/>
                <a:ea typeface="+mn-ea"/>
              </a:rPr>
              <a:t>Top Choice:</a:t>
            </a:r>
          </a:p>
          <a:p>
            <a:pPr marL="342900" indent="-342900" algn="ctr">
              <a:spcBef>
                <a:spcPts val="600"/>
              </a:spcBef>
              <a:buClr>
                <a:srgbClr val="000000"/>
              </a:buClr>
              <a:buSzPct val="100000"/>
              <a:buFont typeface="Times New Roman" pitchFamily="18" charset="0"/>
            </a:pPr>
            <a:r>
              <a:rPr lang="en-US" sz="3200" b="1" dirty="0">
                <a:solidFill>
                  <a:schemeClr val="accent1">
                    <a:lumMod val="50000"/>
                  </a:schemeClr>
                </a:solidFill>
                <a:latin typeface="+mn-lt"/>
                <a:ea typeface="+mn-ea"/>
              </a:rPr>
              <a:t>Irvine</a:t>
            </a:r>
          </a:p>
        </p:txBody>
      </p:sp>
      <p:sp>
        <p:nvSpPr>
          <p:cNvPr id="101" name="Date Placeholder 3">
            <a:extLst>
              <a:ext uri="{FF2B5EF4-FFF2-40B4-BE49-F238E27FC236}">
                <a16:creationId xmlns:a16="http://schemas.microsoft.com/office/drawing/2014/main" id="{CF2F2B6B-F148-A962-ED91-87913F6F71A5}"/>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103" name="Footer Placeholder 4">
            <a:extLst>
              <a:ext uri="{FF2B5EF4-FFF2-40B4-BE49-F238E27FC236}">
                <a16:creationId xmlns:a16="http://schemas.microsoft.com/office/drawing/2014/main" id="{5874546D-6CEA-5301-BABB-2182E94982CE}"/>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05" name="Slide Number Placeholder 5">
            <a:extLst>
              <a:ext uri="{FF2B5EF4-FFF2-40B4-BE49-F238E27FC236}">
                <a16:creationId xmlns:a16="http://schemas.microsoft.com/office/drawing/2014/main" id="{747702E2-5101-C83B-155A-97776C4F3009}"/>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36</a:t>
            </a:fld>
            <a:endParaRPr lang="en-GB"/>
          </a:p>
        </p:txBody>
      </p:sp>
      <p:sp>
        <p:nvSpPr>
          <p:cNvPr id="94" name="Google Shape;94;p19"/>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2" name="Google Shape;102;p20"/>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highlight>
                  <a:srgbClr val="00FF00"/>
                </a:highlight>
                <a:latin typeface="+mj-lt"/>
                <a:ea typeface="+mj-ea"/>
              </a:rPr>
              <a:t>Hyatt Regency Irvine</a:t>
            </a:r>
          </a:p>
        </p:txBody>
      </p:sp>
      <p:sp>
        <p:nvSpPr>
          <p:cNvPr id="103" name="Google Shape;103;p20"/>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January 10-15, 2027, Irvine, CA USA</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Internet speed/cost: $3,600 USD 300Mbps</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Room Rate: $249 USD</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Encore</a:t>
            </a:r>
          </a:p>
          <a:p>
            <a:pPr marL="342900" lvl="1" indent="-342900">
              <a:lnSpc>
                <a:spcPct val="90000"/>
              </a:lnSpc>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AV: $48,000 USD </a:t>
            </a:r>
          </a:p>
          <a:p>
            <a:pPr marL="342900" lvl="1" indent="-342900">
              <a:lnSpc>
                <a:spcPct val="90000"/>
              </a:lnSpc>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Power: $6,800 USD</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F&amp;B Minimum: $150,000 USD</a:t>
            </a:r>
          </a:p>
        </p:txBody>
      </p:sp>
      <p:sp>
        <p:nvSpPr>
          <p:cNvPr id="108" name="Date Placeholder 3">
            <a:extLst>
              <a:ext uri="{FF2B5EF4-FFF2-40B4-BE49-F238E27FC236}">
                <a16:creationId xmlns:a16="http://schemas.microsoft.com/office/drawing/2014/main" id="{A31668E8-6758-0DAD-1F14-590B8A34070D}"/>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110" name="Footer Placeholder 4">
            <a:extLst>
              <a:ext uri="{FF2B5EF4-FFF2-40B4-BE49-F238E27FC236}">
                <a16:creationId xmlns:a16="http://schemas.microsoft.com/office/drawing/2014/main" id="{30B95B7C-5B3B-1FBF-2BDA-49B9219C210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12" name="Slide Number Placeholder 5">
            <a:extLst>
              <a:ext uri="{FF2B5EF4-FFF2-40B4-BE49-F238E27FC236}">
                <a16:creationId xmlns:a16="http://schemas.microsoft.com/office/drawing/2014/main" id="{F7AEAA5D-EA39-9150-C3B0-C8D6AB44F344}"/>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37</a:t>
            </a:fld>
            <a:endParaRPr lang="en-GB"/>
          </a:p>
        </p:txBody>
      </p:sp>
      <p:sp>
        <p:nvSpPr>
          <p:cNvPr id="101" name="Google Shape;101;p20"/>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56C92-DFEC-AF97-0B9A-37970B1E09A8}"/>
              </a:ext>
            </a:extLst>
          </p:cNvPr>
          <p:cNvSpPr>
            <a:spLocks noGrp="1"/>
          </p:cNvSpPr>
          <p:nvPr>
            <p:ph type="title"/>
          </p:nvPr>
        </p:nvSpPr>
        <p:spPr/>
        <p:txBody>
          <a:bodyPr/>
          <a:lstStyle/>
          <a:p>
            <a:r>
              <a:rPr lang="en-US" dirty="0"/>
              <a:t>2024 February Telcon Discussion/Decision </a:t>
            </a:r>
            <a:br>
              <a:rPr lang="en-US" dirty="0"/>
            </a:br>
            <a:r>
              <a:rPr lang="en-US" dirty="0"/>
              <a:t>2027 January 802W Interim</a:t>
            </a:r>
          </a:p>
        </p:txBody>
      </p:sp>
      <p:sp>
        <p:nvSpPr>
          <p:cNvPr id="3" name="Content Placeholder 2">
            <a:extLst>
              <a:ext uri="{FF2B5EF4-FFF2-40B4-BE49-F238E27FC236}">
                <a16:creationId xmlns:a16="http://schemas.microsoft.com/office/drawing/2014/main" id="{B6028471-7804-A4F2-6B7E-90619A6BEEC3}"/>
              </a:ext>
            </a:extLst>
          </p:cNvPr>
          <p:cNvSpPr>
            <a:spLocks noGrp="1"/>
          </p:cNvSpPr>
          <p:nvPr>
            <p:ph idx="1"/>
          </p:nvPr>
        </p:nvSpPr>
        <p:spPr/>
        <p:txBody>
          <a:bodyPr/>
          <a:lstStyle/>
          <a:p>
            <a:r>
              <a:rPr lang="en-US" dirty="0"/>
              <a:t>Following the discussion on the 2026 January option, it was determined that not have a repeat was the preference of the group.</a:t>
            </a:r>
          </a:p>
          <a:p>
            <a:r>
              <a:rPr lang="en-US" dirty="0"/>
              <a:t>Motion to approve 2027 January interim made.</a:t>
            </a:r>
          </a:p>
        </p:txBody>
      </p:sp>
      <p:sp>
        <p:nvSpPr>
          <p:cNvPr id="4" name="Date Placeholder 3">
            <a:extLst>
              <a:ext uri="{FF2B5EF4-FFF2-40B4-BE49-F238E27FC236}">
                <a16:creationId xmlns:a16="http://schemas.microsoft.com/office/drawing/2014/main" id="{830F90C5-0605-8601-BA67-FAE3BBD4E402}"/>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7CA968C-5013-79C1-0104-30BF9ECE85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A9EA3AE-2213-8890-B206-A41E75281D9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6645941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095875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6062246"/>
            <a:ext cx="1864785" cy="338554"/>
          </a:xfrm>
          <a:prstGeom prst="rect">
            <a:avLst/>
          </a:prstGeom>
          <a:noFill/>
        </p:spPr>
        <p:txBody>
          <a:bodyPr wrap="square" rtlCol="0">
            <a:spAutoFit/>
          </a:bodyPr>
          <a:lstStyle/>
          <a:p>
            <a:r>
              <a:rPr lang="en-US" sz="1600" dirty="0">
                <a:solidFill>
                  <a:schemeClr val="accent1">
                    <a:lumMod val="50000"/>
                  </a:schemeClr>
                </a:solidFill>
              </a:rPr>
              <a:t>As of Jan 19, 2023</a:t>
            </a:r>
          </a:p>
        </p:txBody>
      </p:sp>
    </p:spTree>
    <p:extLst>
      <p:ext uri="{BB962C8B-B14F-4D97-AF65-F5344CB8AC3E}">
        <p14:creationId xmlns:p14="http://schemas.microsoft.com/office/powerpoint/2010/main" val="813526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14401" y="1447800"/>
            <a:ext cx="10361084" cy="5027614"/>
          </a:xfrm>
          <a:ln/>
        </p:spPr>
        <p:txBody>
          <a:bodyPr/>
          <a:lstStyle/>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Hilton Prague, Prague, Czech Republic </a:t>
            </a:r>
            <a:r>
              <a:rPr lang="en-GB" sz="1200" dirty="0">
                <a:highlight>
                  <a:srgbClr val="00FF00"/>
                </a:highlight>
              </a:rPr>
              <a:t>(Contract TBC)</a:t>
            </a:r>
            <a:endParaRPr lang="en-GB" sz="1400" dirty="0">
              <a:highlight>
                <a:srgbClr val="00FF00"/>
              </a:highlight>
            </a:endParaRP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a:t>
            </a:r>
            <a:r>
              <a:rPr lang="en-US" sz="2000" b="1" dirty="0">
                <a:solidFill>
                  <a:srgbClr val="000000"/>
                </a:solidFill>
                <a:latin typeface="+mj-lt"/>
                <a:ea typeface="+mj-ea"/>
              </a:rPr>
              <a:t>Victoria Conference Centre &amp; Fairmont Empress, Canada </a:t>
            </a:r>
            <a:r>
              <a:rPr lang="en-GB" sz="1200" dirty="0">
                <a:highlight>
                  <a:srgbClr val="00FF00"/>
                </a:highlight>
              </a:rPr>
              <a:t>(Contract TBC)</a:t>
            </a:r>
            <a:endParaRPr lang="en-US" sz="2000" dirty="0">
              <a:highlight>
                <a:srgbClr val="FFFF00"/>
              </a:highlight>
            </a:endParaRP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b="1" dirty="0">
                <a:solidFill>
                  <a:schemeClr val="tx1"/>
                </a:solidFill>
                <a:latin typeface="Times New Roman" panose="02020603050405020304" pitchFamily="18" charset="0"/>
              </a:rPr>
              <a:t>Hyatt Regency Irvine, Irvine, CA, </a:t>
            </a:r>
            <a:r>
              <a:rPr lang="en-GB" sz="2000" dirty="0"/>
              <a:t>USA</a:t>
            </a:r>
            <a:r>
              <a:rPr lang="en-US" sz="1200" b="1" dirty="0">
                <a:solidFill>
                  <a:schemeClr val="tx1"/>
                </a:solidFill>
                <a:latin typeface="Times New Roman" panose="02020603050405020304" pitchFamily="18" charset="0"/>
              </a:rPr>
              <a:t> </a:t>
            </a:r>
            <a:r>
              <a:rPr lang="en-GB" sz="1200" dirty="0">
                <a:highlight>
                  <a:srgbClr val="00FF00"/>
                </a:highlight>
              </a:rPr>
              <a:t>(Contract TBC)</a:t>
            </a:r>
          </a:p>
          <a:p>
            <a:pPr>
              <a:buFont typeface="Wingdings" panose="05000000000000000000" pitchFamily="2" charset="2"/>
              <a:buChar char="v"/>
            </a:pPr>
            <a:r>
              <a:rPr lang="en-US" sz="2000" dirty="0"/>
              <a:t>2027-05 (9-14) </a:t>
            </a:r>
            <a:r>
              <a:rPr lang="en-US" sz="2000" b="1" dirty="0">
                <a:solidFill>
                  <a:srgbClr val="000000"/>
                </a:solidFill>
                <a:latin typeface="+mj-lt"/>
                <a:ea typeface="+mj-ea"/>
              </a:rPr>
              <a:t>Cordis Hotel, Auckland, New Zealand </a:t>
            </a:r>
            <a:r>
              <a:rPr lang="en-GB" sz="1200" dirty="0">
                <a:highlight>
                  <a:srgbClr val="00FF00"/>
                </a:highlight>
              </a:rPr>
              <a:t>(Contract TBC)</a:t>
            </a:r>
            <a:endParaRPr lang="en-US" sz="1200" b="1" dirty="0">
              <a:solidFill>
                <a:srgbClr val="000000"/>
              </a:solidFill>
              <a:latin typeface="+mj-lt"/>
              <a:ea typeface="+mj-ea"/>
            </a:endParaRPr>
          </a:p>
          <a:p>
            <a:pPr>
              <a:buFont typeface="Times New Roman" pitchFamily="16" charset="0"/>
              <a:buChar char="•"/>
            </a:pPr>
            <a:r>
              <a:rPr lang="en-US" sz="2000" dirty="0"/>
              <a:t>2027-09 (12-17) Grand Hyatt Atlanta, Buckhead, GA, USA </a:t>
            </a:r>
            <a:r>
              <a:rPr lang="en-GB" sz="1200" dirty="0">
                <a:highlight>
                  <a:srgbClr val="00FF00"/>
                </a:highlight>
              </a:rPr>
              <a:t>(Contract TBC)</a:t>
            </a:r>
          </a:p>
          <a:p>
            <a:pPr>
              <a:buFont typeface="Wingdings" panose="05000000000000000000" pitchFamily="2" charset="2"/>
              <a:buChar char="v"/>
            </a:pPr>
            <a:r>
              <a:rPr lang="en-US" sz="2000" dirty="0"/>
              <a:t>2028-01 </a:t>
            </a:r>
            <a:r>
              <a:rPr lang="en-GB" sz="2000" dirty="0"/>
              <a:t>(16-21) Hilton Panama, Panama City, Panama </a:t>
            </a:r>
            <a:r>
              <a:rPr lang="en-GB" sz="1200" dirty="0">
                <a:highlight>
                  <a:srgbClr val="00FF00"/>
                </a:highlight>
              </a:rPr>
              <a:t>(Contract TBC)</a:t>
            </a:r>
            <a:endParaRPr lang="en-GB" sz="120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February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40</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15870" y="5662138"/>
            <a:ext cx="3505200" cy="830997"/>
          </a:xfrm>
          <a:prstGeom prst="rect">
            <a:avLst/>
          </a:prstGeom>
          <a:noFill/>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Feb 14, 2024</a:t>
            </a:r>
          </a:p>
        </p:txBody>
      </p:sp>
    </p:spTree>
    <p:extLst>
      <p:ext uri="{BB962C8B-B14F-4D97-AF65-F5344CB8AC3E}">
        <p14:creationId xmlns:p14="http://schemas.microsoft.com/office/powerpoint/2010/main" val="491195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February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41</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802WCSC Decisions from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361084" cy="5026023"/>
          </a:xfrm>
        </p:spPr>
        <p:txBody>
          <a:bodyPr/>
          <a:lstStyle/>
          <a:p>
            <a:r>
              <a:rPr lang="en-US" sz="2000" dirty="0"/>
              <a:t>The 802 Wireless Chairs Committee determined that they would continue the review of the proposals submitted and make a decision on Dec 13, 2023.</a:t>
            </a:r>
          </a:p>
          <a:p>
            <a:endParaRPr lang="en-US" sz="2000" dirty="0"/>
          </a:p>
          <a:p>
            <a:r>
              <a:rPr lang="en-US" sz="2000" dirty="0"/>
              <a:t>However, They did make the following tentative two choices:</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endParaRPr lang="en-US" sz="2000" dirty="0"/>
          </a:p>
          <a:p>
            <a:r>
              <a:rPr lang="en-US" sz="2000" dirty="0"/>
              <a:t>This leaves the following open dates:</a:t>
            </a:r>
          </a:p>
          <a:p>
            <a:pPr lvl="1">
              <a:buFont typeface="Arial" panose="020B0604020202020204" pitchFamily="34" charset="0"/>
              <a:buChar char="•"/>
            </a:pPr>
            <a:r>
              <a:rPr lang="en-US" dirty="0"/>
              <a:t>IEEE802 Wireless - (300+pax - 11 meeting rooms)</a:t>
            </a:r>
          </a:p>
          <a:p>
            <a:pPr lvl="1">
              <a:buFont typeface="Arial" panose="020B0604020202020204" pitchFamily="34" charset="0"/>
              <a:buChar char="•"/>
            </a:pPr>
            <a:r>
              <a:rPr lang="en-US" dirty="0"/>
              <a:t>2026-01 (11-16) – Americas</a:t>
            </a:r>
          </a:p>
          <a:p>
            <a:pPr lvl="1">
              <a:buFont typeface="Arial" panose="020B0604020202020204" pitchFamily="34" charset="0"/>
              <a:buChar char="•"/>
            </a:pPr>
            <a:r>
              <a:rPr lang="en-US" dirty="0"/>
              <a:t>2026-05 (10-15) – Europe</a:t>
            </a:r>
          </a:p>
          <a:p>
            <a:pPr lvl="1">
              <a:buFont typeface="Arial" panose="020B0604020202020204" pitchFamily="34" charset="0"/>
              <a:buChar char="•"/>
            </a:pPr>
            <a:r>
              <a:rPr lang="en-US" dirty="0"/>
              <a:t>2027-01(10-15) - Americas</a:t>
            </a:r>
          </a:p>
          <a:p>
            <a:pPr lvl="1">
              <a:buFont typeface="Arial" panose="020B0604020202020204" pitchFamily="34" charset="0"/>
              <a:buChar char="•"/>
            </a:pPr>
            <a:r>
              <a:rPr lang="en-US" dirty="0"/>
              <a:t>2027-05 (9-14) – Asia</a:t>
            </a:r>
          </a:p>
          <a:p>
            <a:pPr lvl="1">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802W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00FFFF"/>
                </a:highlight>
              </a:rPr>
              <a:t>2024-01 (14-19) Hilton Panama, Panama, Panama (Rebooked from Jan 2022)</a:t>
            </a:r>
          </a:p>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 Hilton Prague, Prague, Czech Republic </a:t>
            </a:r>
            <a:r>
              <a:rPr lang="en-GB" sz="1400" dirty="0">
                <a:highlight>
                  <a:srgbClr val="00FF00"/>
                </a:highlight>
              </a:rPr>
              <a:t>(Contract TBC)</a:t>
            </a: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 </a:t>
            </a:r>
            <a:r>
              <a:rPr lang="en-US" sz="2000" dirty="0">
                <a:highlight>
                  <a:srgbClr val="FFFF00"/>
                </a:highlight>
              </a:rPr>
              <a:t>RFP - Americas</a:t>
            </a: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dirty="0">
                <a:highlight>
                  <a:srgbClr val="FFFF00"/>
                </a:highlight>
              </a:rPr>
              <a:t> RFP - Americas</a:t>
            </a:r>
            <a:r>
              <a:rPr lang="en-US" sz="2000" dirty="0"/>
              <a:t>	(could swap order J-M)</a:t>
            </a:r>
          </a:p>
          <a:p>
            <a:pPr>
              <a:buFont typeface="Wingdings" panose="05000000000000000000" pitchFamily="2" charset="2"/>
              <a:buChar char="v"/>
            </a:pPr>
            <a:r>
              <a:rPr lang="en-US" sz="2000" dirty="0"/>
              <a:t>2027-05 (9-14) </a:t>
            </a:r>
            <a:r>
              <a:rPr lang="en-US" sz="2000" dirty="0">
                <a:highlight>
                  <a:srgbClr val="FFFF00"/>
                </a:highlight>
              </a:rPr>
              <a:t>– RFP - Asia  </a:t>
            </a:r>
            <a:r>
              <a:rPr lang="en-US" sz="2000" dirty="0"/>
              <a:t>(could swap order J-M)</a:t>
            </a:r>
          </a:p>
          <a:p>
            <a:pPr>
              <a:buFont typeface="Times New Roman" pitchFamily="16" charset="0"/>
              <a:buChar char="•"/>
            </a:pPr>
            <a:r>
              <a:rPr lang="en-US" sz="2000" dirty="0"/>
              <a:t>2027-09 (12-17) – Grand Hyatt Atlanta, Buckhead, GA, USA </a:t>
            </a:r>
            <a:r>
              <a:rPr lang="en-GB" sz="1400" dirty="0">
                <a:highlight>
                  <a:srgbClr val="00FF00"/>
                </a:highlight>
              </a:rPr>
              <a:t>(Contract TBC)</a:t>
            </a:r>
          </a:p>
          <a:p>
            <a:pPr lvl="2">
              <a:buFont typeface="Times New Roman" pitchFamily="16" charset="0"/>
              <a:buChar char="•"/>
            </a:pPr>
            <a:endParaRPr lang="en-US" sz="14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February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382000" y="4419600"/>
            <a:ext cx="3505200" cy="830997"/>
          </a:xfrm>
          <a:prstGeom prst="rect">
            <a:avLst/>
          </a:prstGeom>
          <a:noFill/>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Nov 12,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66F8-8FE1-E125-F4A1-D8DECE027C9C}"/>
              </a:ext>
            </a:extLst>
          </p:cNvPr>
          <p:cNvSpPr>
            <a:spLocks noGrp="1"/>
          </p:cNvSpPr>
          <p:nvPr>
            <p:ph type="title"/>
          </p:nvPr>
        </p:nvSpPr>
        <p:spPr/>
        <p:txBody>
          <a:bodyPr/>
          <a:lstStyle/>
          <a:p>
            <a:r>
              <a:rPr lang="en-US" dirty="0"/>
              <a:t>2024 May IEEE 802W Interim</a:t>
            </a:r>
            <a:br>
              <a:rPr lang="en-US" dirty="0"/>
            </a:br>
            <a:r>
              <a:rPr lang="en-US" dirty="0"/>
              <a:t>Registration Report as of Feb 13 –</a:t>
            </a:r>
          </a:p>
        </p:txBody>
      </p:sp>
      <p:sp>
        <p:nvSpPr>
          <p:cNvPr id="3" name="Content Placeholder 2">
            <a:extLst>
              <a:ext uri="{FF2B5EF4-FFF2-40B4-BE49-F238E27FC236}">
                <a16:creationId xmlns:a16="http://schemas.microsoft.com/office/drawing/2014/main" id="{CB3AB1D5-1A8F-671C-C244-68A5955C2A5D}"/>
              </a:ext>
            </a:extLst>
          </p:cNvPr>
          <p:cNvSpPr>
            <a:spLocks noGrp="1"/>
          </p:cNvSpPr>
          <p:nvPr>
            <p:ph idx="1"/>
          </p:nvPr>
        </p:nvSpPr>
        <p:spPr/>
        <p:txBody>
          <a:bodyPr/>
          <a:lstStyle/>
          <a:p>
            <a:pPr algn="ctr"/>
            <a:r>
              <a:rPr lang="en-US" dirty="0"/>
              <a:t>Early bird – Marriott       28</a:t>
            </a:r>
          </a:p>
          <a:p>
            <a:pPr algn="ctr"/>
            <a:r>
              <a:rPr lang="en-US" dirty="0"/>
              <a:t>Early bird – Other hotel    1</a:t>
            </a:r>
          </a:p>
          <a:p>
            <a:pPr algn="ctr"/>
            <a:r>
              <a:rPr lang="en-US" dirty="0"/>
              <a:t>Early Bird – Remote      </a:t>
            </a:r>
            <a:r>
              <a:rPr lang="en-US" u="sng" dirty="0"/>
              <a:t>    5 </a:t>
            </a:r>
          </a:p>
          <a:p>
            <a:pPr algn="ctr"/>
            <a:r>
              <a:rPr lang="en-US" dirty="0"/>
              <a:t>Total registrations             34</a:t>
            </a:r>
          </a:p>
          <a:p>
            <a:endParaRPr lang="en-US" dirty="0"/>
          </a:p>
        </p:txBody>
      </p:sp>
      <p:sp>
        <p:nvSpPr>
          <p:cNvPr id="4" name="Date Placeholder 3">
            <a:extLst>
              <a:ext uri="{FF2B5EF4-FFF2-40B4-BE49-F238E27FC236}">
                <a16:creationId xmlns:a16="http://schemas.microsoft.com/office/drawing/2014/main" id="{C14845ED-3055-4645-7C46-3449C16FD825}"/>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98B3F9FA-F42F-EDFB-D6B2-D5BF4631AF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2E61CE7-BA3D-352B-DA22-53168DAEB02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16648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Review past motions – May 14, 2023</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sz="2400" b="1" dirty="0"/>
              <a:t>Motion to approve Location for Jan 2025 – Kobe, Japan</a:t>
            </a:r>
            <a:br>
              <a:rPr lang="en-US" sz="2400" b="1" dirty="0"/>
            </a:br>
            <a:r>
              <a:rPr lang="en-US" sz="2400" b="1" dirty="0"/>
              <a:t>2023-05-14</a:t>
            </a:r>
            <a:endParaRPr lang="en-US" sz="2400" b="1"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927885">
            <a:off x="603449" y="2859091"/>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a:t>
            </a:r>
            <a:r>
              <a:rPr lang="en-US" sz="2000" dirty="0">
                <a:solidFill>
                  <a:srgbClr val="FF0000"/>
                </a:solidFill>
              </a:rPr>
              <a:t>January</a:t>
            </a:r>
            <a:r>
              <a:rPr lang="en-US" dirty="0">
                <a:solidFill>
                  <a:srgbClr val="FF0000"/>
                </a:solidFill>
              </a:rPr>
              <a:t> 12-17, 2025</a:t>
            </a:r>
          </a:p>
          <a:p>
            <a:r>
              <a:rPr lang="en-US" dirty="0">
                <a:solidFill>
                  <a:srgbClr val="FF0000"/>
                </a:solidFill>
              </a:rPr>
              <a:t> (update as of  January 19, 2024)</a:t>
            </a:r>
          </a:p>
        </p:txBody>
      </p:sp>
    </p:spTree>
    <p:extLst>
      <p:ext uri="{BB962C8B-B14F-4D97-AF65-F5344CB8AC3E}">
        <p14:creationId xmlns:p14="http://schemas.microsoft.com/office/powerpoint/2010/main" val="231820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dirty="0"/>
              <a:t>Review past motions – January 6, 2024</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p:txBody>
          <a:bodyPr/>
          <a:lstStyle/>
          <a:p>
            <a:r>
              <a:rPr lang="en-US" dirty="0"/>
              <a:t>12. Motion to approve date change for 2025 January IEEE 802 Wireless Interim – 2024-01-06</a:t>
            </a:r>
          </a:p>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1676400" y="2623462"/>
            <a:ext cx="9114310" cy="2828690"/>
          </a:xfrm>
          <a:prstGeom prst="rect">
            <a:avLst/>
          </a:prstGeom>
        </p:spPr>
      </p:pic>
    </p:spTree>
    <p:extLst>
      <p:ext uri="{BB962C8B-B14F-4D97-AF65-F5344CB8AC3E}">
        <p14:creationId xmlns:p14="http://schemas.microsoft.com/office/powerpoint/2010/main" val="343780467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cc9c437c-ae0c-4066-8d90-a0f7de786127"/>
    <ds:schemaRef ds:uri="http://purl.org/dc/term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ba37140e-f4c5-4a6c-a9b4-20a691ce6c8a"/>
    <ds:schemaRef ds:uri="http://schemas.microsoft.com/office/infopath/2007/PartnerControls"/>
    <ds:schemaRef ds:uri="http://www.w3.org/XML/1998/namespace"/>
    <ds:schemaRef ds:uri="http://purl.org/dc/elements/1.1/"/>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125771</TotalTime>
  <Words>5815</Words>
  <Application>Microsoft Office PowerPoint</Application>
  <PresentationFormat>Widescreen</PresentationFormat>
  <Paragraphs>864</Paragraphs>
  <Slides>50</Slides>
  <Notes>36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Roboto</vt:lpstr>
      <vt:lpstr>tahoma</vt:lpstr>
      <vt:lpstr>tahoma</vt:lpstr>
      <vt:lpstr>Times New Roman</vt:lpstr>
      <vt:lpstr>Wingdings</vt:lpstr>
      <vt:lpstr>802-11 Theme</vt:lpstr>
      <vt:lpstr>Document</vt:lpstr>
      <vt:lpstr>IEEE 802WCSC Meeting Venue Manager Report 2024</vt:lpstr>
      <vt:lpstr>Abstract</vt:lpstr>
      <vt:lpstr>Recap of 802 EC Decisions from 2023 November Plenary</vt:lpstr>
      <vt:lpstr>Future 802 Plenary Venue Contract Status</vt:lpstr>
      <vt:lpstr>Recap of 802WCSC Decisions from November Plenary</vt:lpstr>
      <vt:lpstr>Future 802W Interim Venue Status</vt:lpstr>
      <vt:lpstr>2024 May IEEE 802W Interim Registration Report as of Feb 13 –</vt:lpstr>
      <vt:lpstr>Review past motions – May 14, 2023</vt:lpstr>
      <vt:lpstr>Review past motions – January 6, 2024</vt:lpstr>
      <vt:lpstr>2. Motion to Reset the date for 2025 January– Kobe, Japan 2024-02-14</vt:lpstr>
      <vt:lpstr>3. Motion to approve Site Visit for  2025 May 802W Interim -  Hilton Prague, Prague, Czech Republic</vt:lpstr>
      <vt:lpstr>RFP for 802W Interims Status – as of Jan 19, 2024</vt:lpstr>
      <vt:lpstr>IEEE 802 INTERIM MEETINGS  MTG Events RFP SUMMARY</vt:lpstr>
      <vt:lpstr>PowerPoint Presentation</vt:lpstr>
      <vt:lpstr>PowerPoint Presentation</vt:lpstr>
      <vt:lpstr>PowerPoint Presentation</vt:lpstr>
      <vt:lpstr>PowerPoint Presentation</vt:lpstr>
      <vt:lpstr>PowerPoint Presentation</vt:lpstr>
      <vt:lpstr>2024 February Telcon Discussion/Decision 2026 May 802W Interim</vt:lpstr>
      <vt:lpstr>PowerPoint Presentation</vt:lpstr>
      <vt:lpstr>PowerPoint Presentation</vt:lpstr>
      <vt:lpstr>PowerPoint Presentation</vt:lpstr>
      <vt:lpstr>2024 February Telcon Discussion/Decision 2027 May 802W Interim</vt:lpstr>
      <vt:lpstr>4. Motion approve location for the 2027 May IEEE 802W Interim: Auckland, New Zealand</vt:lpstr>
      <vt:lpstr>IEEE 802 Wireless Interim  2028 January 16 -21</vt:lpstr>
      <vt:lpstr>PowerPoint Presentation</vt:lpstr>
      <vt:lpstr>5. Motion to approve Location for 2028 January–  Panama Hilton, Panama City 2024-02-14</vt:lpstr>
      <vt:lpstr>Other Locations Considered</vt:lpstr>
      <vt:lpstr>Face to Face Events</vt:lpstr>
      <vt:lpstr>PowerPoint Presentation</vt:lpstr>
      <vt:lpstr>PowerPoint Presentation</vt:lpstr>
      <vt:lpstr>PowerPoint Presentation</vt:lpstr>
      <vt:lpstr>PowerPoint Presentation</vt:lpstr>
      <vt:lpstr>2024 February Telcon Discussion/Decision  2026 January 802W Interim</vt:lpstr>
      <vt:lpstr>6. Motion to approve Location for 2026 January–  Victoria, Canada 2026 Jan 11-16</vt:lpstr>
      <vt:lpstr>PowerPoint Presentation</vt:lpstr>
      <vt:lpstr>PowerPoint Presentation</vt:lpstr>
      <vt:lpstr>2024 February Telcon Discussion/Decision  2027 January 802W Interim</vt:lpstr>
      <vt:lpstr>7. Motion to approve Location for 2027 January–  Hyatt Regency Irvine – 2027 January 10-15</vt:lpstr>
      <vt:lpstr>Future 802W Interim Venue Status</vt:lpstr>
      <vt:lpstr>References</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46</cp:revision>
  <cp:lastPrinted>1601-01-01T00:00:00Z</cp:lastPrinted>
  <dcterms:created xsi:type="dcterms:W3CDTF">2021-02-03T19:21:29Z</dcterms:created>
  <dcterms:modified xsi:type="dcterms:W3CDTF">2024-02-15T12:59:27Z</dcterms:modified>
  <cp:category>February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