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78" r:id="rId2"/>
    <p:sldId id="568" r:id="rId3"/>
    <p:sldId id="567" r:id="rId4"/>
    <p:sldId id="569" r:id="rId5"/>
    <p:sldId id="572" r:id="rId6"/>
    <p:sldId id="342" r:id="rId7"/>
    <p:sldId id="573" r:id="rId8"/>
    <p:sldId id="574" r:id="rId9"/>
    <p:sldId id="575" r:id="rId10"/>
    <p:sldId id="576" r:id="rId11"/>
    <p:sldId id="577" r:id="rId12"/>
    <p:sldId id="578" r:id="rId13"/>
    <p:sldId id="579" r:id="rId14"/>
    <p:sldId id="580" r:id="rId15"/>
    <p:sldId id="581" r:id="rId16"/>
    <p:sldId id="582" r:id="rId17"/>
    <p:sldId id="583"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31229-D711-4F90-A142-9AC07AD0F06A}" v="4" dt="2023-11-13T07:02:54.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91240" autoAdjust="0"/>
  </p:normalViewPr>
  <p:slideViewPr>
    <p:cSldViewPr>
      <p:cViewPr varScale="1">
        <p:scale>
          <a:sx n="96" d="100"/>
          <a:sy n="96" d="100"/>
        </p:scale>
        <p:origin x="1830" y="7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2931229-D711-4F90-A142-9AC07AD0F06A}"/>
    <pc:docChg chg="custSel addSld modSld">
      <pc:chgData name="Jon Rosdahl" userId="2820f357-2dd4-4127-8713-e0bfde0fd756" providerId="ADAL" clId="{82931229-D711-4F90-A142-9AC07AD0F06A}" dt="2023-11-13T08:44:09.477" v="3488" actId="5793"/>
      <pc:docMkLst>
        <pc:docMk/>
      </pc:docMkLst>
      <pc:sldChg chg="modSp new mod">
        <pc:chgData name="Jon Rosdahl" userId="2820f357-2dd4-4127-8713-e0bfde0fd756" providerId="ADAL" clId="{82931229-D711-4F90-A142-9AC07AD0F06A}" dt="2023-11-13T06:23:13.911" v="793" actId="20577"/>
        <pc:sldMkLst>
          <pc:docMk/>
          <pc:sldMk cId="1396078654" sldId="579"/>
        </pc:sldMkLst>
        <pc:spChg chg="mod">
          <ac:chgData name="Jon Rosdahl" userId="2820f357-2dd4-4127-8713-e0bfde0fd756" providerId="ADAL" clId="{82931229-D711-4F90-A142-9AC07AD0F06A}" dt="2023-11-13T06:23:13.911" v="793" actId="20577"/>
          <ac:spMkLst>
            <pc:docMk/>
            <pc:sldMk cId="1396078654" sldId="579"/>
            <ac:spMk id="2" creationId="{C73BB863-C1F1-AF04-05E6-2B12EFF18CDF}"/>
          </ac:spMkLst>
        </pc:spChg>
        <pc:spChg chg="mod">
          <ac:chgData name="Jon Rosdahl" userId="2820f357-2dd4-4127-8713-e0bfde0fd756" providerId="ADAL" clId="{82931229-D711-4F90-A142-9AC07AD0F06A}" dt="2023-11-13T06:22:58.007" v="786" actId="20577"/>
          <ac:spMkLst>
            <pc:docMk/>
            <pc:sldMk cId="1396078654" sldId="579"/>
            <ac:spMk id="3" creationId="{B9728736-FF8E-92EA-B14D-76DE8978F89E}"/>
          </ac:spMkLst>
        </pc:spChg>
      </pc:sldChg>
      <pc:sldChg chg="modSp new mod">
        <pc:chgData name="Jon Rosdahl" userId="2820f357-2dd4-4127-8713-e0bfde0fd756" providerId="ADAL" clId="{82931229-D711-4F90-A142-9AC07AD0F06A}" dt="2023-11-13T06:35:51.437" v="1598" actId="14100"/>
        <pc:sldMkLst>
          <pc:docMk/>
          <pc:sldMk cId="4145817910" sldId="580"/>
        </pc:sldMkLst>
        <pc:spChg chg="mod">
          <ac:chgData name="Jon Rosdahl" userId="2820f357-2dd4-4127-8713-e0bfde0fd756" providerId="ADAL" clId="{82931229-D711-4F90-A142-9AC07AD0F06A}" dt="2023-11-13T06:23:23.239" v="796" actId="20577"/>
          <ac:spMkLst>
            <pc:docMk/>
            <pc:sldMk cId="4145817910" sldId="580"/>
            <ac:spMk id="2" creationId="{97F95CF0-56C0-0AF4-2E50-665D5BF33E59}"/>
          </ac:spMkLst>
        </pc:spChg>
        <pc:spChg chg="mod">
          <ac:chgData name="Jon Rosdahl" userId="2820f357-2dd4-4127-8713-e0bfde0fd756" providerId="ADAL" clId="{82931229-D711-4F90-A142-9AC07AD0F06A}" dt="2023-11-13T06:35:51.437" v="1598" actId="14100"/>
          <ac:spMkLst>
            <pc:docMk/>
            <pc:sldMk cId="4145817910" sldId="580"/>
            <ac:spMk id="3" creationId="{D0B627EB-CB92-2F03-CDE4-386B25BD4151}"/>
          </ac:spMkLst>
        </pc:spChg>
      </pc:sldChg>
      <pc:sldChg chg="modSp new mod">
        <pc:chgData name="Jon Rosdahl" userId="2820f357-2dd4-4127-8713-e0bfde0fd756" providerId="ADAL" clId="{82931229-D711-4F90-A142-9AC07AD0F06A}" dt="2023-11-13T06:58:18.864" v="2145" actId="20577"/>
        <pc:sldMkLst>
          <pc:docMk/>
          <pc:sldMk cId="552168143" sldId="581"/>
        </pc:sldMkLst>
        <pc:spChg chg="mod">
          <ac:chgData name="Jon Rosdahl" userId="2820f357-2dd4-4127-8713-e0bfde0fd756" providerId="ADAL" clId="{82931229-D711-4F90-A142-9AC07AD0F06A}" dt="2023-11-13T06:49:30.742" v="1602" actId="20577"/>
          <ac:spMkLst>
            <pc:docMk/>
            <pc:sldMk cId="552168143" sldId="581"/>
            <ac:spMk id="2" creationId="{616458F0-A14C-0884-8E09-7CCF39BF6F94}"/>
          </ac:spMkLst>
        </pc:spChg>
        <pc:spChg chg="mod">
          <ac:chgData name="Jon Rosdahl" userId="2820f357-2dd4-4127-8713-e0bfde0fd756" providerId="ADAL" clId="{82931229-D711-4F90-A142-9AC07AD0F06A}" dt="2023-11-13T06:58:18.864" v="2145" actId="20577"/>
          <ac:spMkLst>
            <pc:docMk/>
            <pc:sldMk cId="552168143" sldId="581"/>
            <ac:spMk id="3" creationId="{B89E8A7E-1EC7-1D4B-30A4-12F838867EDC}"/>
          </ac:spMkLst>
        </pc:spChg>
      </pc:sldChg>
      <pc:sldChg chg="modSp new mod">
        <pc:chgData name="Jon Rosdahl" userId="2820f357-2dd4-4127-8713-e0bfde0fd756" providerId="ADAL" clId="{82931229-D711-4F90-A142-9AC07AD0F06A}" dt="2023-11-13T07:14:41.801" v="2731" actId="20577"/>
        <pc:sldMkLst>
          <pc:docMk/>
          <pc:sldMk cId="819699784" sldId="582"/>
        </pc:sldMkLst>
        <pc:spChg chg="mod">
          <ac:chgData name="Jon Rosdahl" userId="2820f357-2dd4-4127-8713-e0bfde0fd756" providerId="ADAL" clId="{82931229-D711-4F90-A142-9AC07AD0F06A}" dt="2023-11-13T07:02:49.160" v="2165" actId="20577"/>
          <ac:spMkLst>
            <pc:docMk/>
            <pc:sldMk cId="819699784" sldId="582"/>
            <ac:spMk id="2" creationId="{FCE714D6-196E-179F-9940-784DA6830AE8}"/>
          </ac:spMkLst>
        </pc:spChg>
        <pc:spChg chg="mod">
          <ac:chgData name="Jon Rosdahl" userId="2820f357-2dd4-4127-8713-e0bfde0fd756" providerId="ADAL" clId="{82931229-D711-4F90-A142-9AC07AD0F06A}" dt="2023-11-13T07:14:41.801" v="2731" actId="20577"/>
          <ac:spMkLst>
            <pc:docMk/>
            <pc:sldMk cId="819699784" sldId="582"/>
            <ac:spMk id="3" creationId="{CEC00B40-BE6B-4EDA-FCBE-7DB5BA5D7EC8}"/>
          </ac:spMkLst>
        </pc:spChg>
      </pc:sldChg>
      <pc:sldChg chg="modSp new mod">
        <pc:chgData name="Jon Rosdahl" userId="2820f357-2dd4-4127-8713-e0bfde0fd756" providerId="ADAL" clId="{82931229-D711-4F90-A142-9AC07AD0F06A}" dt="2023-11-13T08:44:09.477" v="3488" actId="5793"/>
        <pc:sldMkLst>
          <pc:docMk/>
          <pc:sldMk cId="1612660843" sldId="583"/>
        </pc:sldMkLst>
        <pc:spChg chg="mod">
          <ac:chgData name="Jon Rosdahl" userId="2820f357-2dd4-4127-8713-e0bfde0fd756" providerId="ADAL" clId="{82931229-D711-4F90-A142-9AC07AD0F06A}" dt="2023-11-13T07:15:27.643" v="2763" actId="20577"/>
          <ac:spMkLst>
            <pc:docMk/>
            <pc:sldMk cId="1612660843" sldId="583"/>
            <ac:spMk id="2" creationId="{38AB8402-4FBD-5E80-A441-231D02981D8F}"/>
          </ac:spMkLst>
        </pc:spChg>
        <pc:spChg chg="mod">
          <ac:chgData name="Jon Rosdahl" userId="2820f357-2dd4-4127-8713-e0bfde0fd756" providerId="ADAL" clId="{82931229-D711-4F90-A142-9AC07AD0F06A}" dt="2023-11-13T08:44:09.477" v="3488" actId="5793"/>
          <ac:spMkLst>
            <pc:docMk/>
            <pc:sldMk cId="1612660843" sldId="583"/>
            <ac:spMk id="3" creationId="{18FD563C-ADAB-586B-AE13-3C82E21A934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312D412A-131C-E29A-B79C-CF7CBBD5F33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DF60418E-A8F6-E2EF-5B2A-F592713F2640}"/>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a:extLst>
              <a:ext uri="{FF2B5EF4-FFF2-40B4-BE49-F238E27FC236}">
                <a16:creationId xmlns:a16="http://schemas.microsoft.com/office/drawing/2014/main" id="{D015BA32-2E03-45A2-B231-85750579BA2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B17E8EEE-1E26-A06F-5C39-69771113ECA4}"/>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EC956A9-CA93-48A1-A876-1D96BE3ED86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87D92F1A-BB9E-0471-AD13-702B6AF2221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10BB7A88-ACB0-8121-4922-7286D91185A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a:extLst>
              <a:ext uri="{FF2B5EF4-FFF2-40B4-BE49-F238E27FC236}">
                <a16:creationId xmlns:a16="http://schemas.microsoft.com/office/drawing/2014/main" id="{33C02916-0119-7336-E963-8113B45CE41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6058EF1F-F450-C82C-16EC-5813B6C41CF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98796C0F-36AF-D508-F44C-055F8A6C3B4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68D7ACF6-54B1-9BF2-F201-7012C45AED2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2C34D7-014F-41A0-8D35-53F053FDC3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F6B871-996E-6ED0-E6DE-0F1DE73017D3}"/>
              </a:ext>
            </a:extLst>
          </p:cNvPr>
          <p:cNvSpPr>
            <a:spLocks noGrp="1" noChangeArrowheads="1"/>
          </p:cNvSpPr>
          <p:nvPr>
            <p:ph type="sldNum" sz="quarter" idx="5"/>
          </p:nvPr>
        </p:nvSpPr>
        <p:spPr>
          <a:ln/>
        </p:spPr>
        <p:txBody>
          <a:bodyPr/>
          <a:lstStyle/>
          <a:p>
            <a:fld id="{0B9282A5-01AA-4EE9-A7E0-3689BCD5FBCD}" type="slidenum">
              <a:rPr lang="en-US" altLang="en-US"/>
              <a:pPr/>
              <a:t>1</a:t>
            </a:fld>
            <a:endParaRPr lang="en-US" altLang="en-US"/>
          </a:p>
        </p:txBody>
      </p:sp>
      <p:sp>
        <p:nvSpPr>
          <p:cNvPr id="237570" name="Rectangle 2">
            <a:extLst>
              <a:ext uri="{FF2B5EF4-FFF2-40B4-BE49-F238E27FC236}">
                <a16:creationId xmlns:a16="http://schemas.microsoft.com/office/drawing/2014/main" id="{879A7603-906B-D4F4-B179-68314654440A}"/>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23364CBA-8E89-6584-27BA-007A60B91EC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2B398DB-97AE-D0E7-5048-0CFE3714ED98}"/>
              </a:ext>
            </a:extLst>
          </p:cNvPr>
          <p:cNvSpPr>
            <a:spLocks noGrp="1" noChangeArrowheads="1"/>
          </p:cNvSpPr>
          <p:nvPr>
            <p:ph type="sldNum" sz="quarter" idx="5"/>
          </p:nvPr>
        </p:nvSpPr>
        <p:spPr>
          <a:ln/>
        </p:spPr>
        <p:txBody>
          <a:bodyPr/>
          <a:lstStyle/>
          <a:p>
            <a:fld id="{FD3610E2-3CD2-4CF9-A285-64A67EF286C9}" type="slidenum">
              <a:rPr lang="en-US" altLang="en-US"/>
              <a:pPr/>
              <a:t>6</a:t>
            </a:fld>
            <a:endParaRPr lang="en-US" altLang="en-US"/>
          </a:p>
        </p:txBody>
      </p:sp>
      <p:sp>
        <p:nvSpPr>
          <p:cNvPr id="274434" name="Rectangle 2">
            <a:extLst>
              <a:ext uri="{FF2B5EF4-FFF2-40B4-BE49-F238E27FC236}">
                <a16:creationId xmlns:a16="http://schemas.microsoft.com/office/drawing/2014/main" id="{C71B2F40-70D6-F032-8271-33E84D3CBF47}"/>
              </a:ext>
            </a:extLst>
          </p:cNvPr>
          <p:cNvSpPr>
            <a:spLocks noGrp="1" noRot="1" noChangeAspect="1" noChangeArrowheads="1" noTextEdit="1"/>
          </p:cNvSpPr>
          <p:nvPr>
            <p:ph type="sldImg"/>
          </p:nvPr>
        </p:nvSpPr>
        <p:spPr>
          <a:ln/>
        </p:spPr>
      </p:sp>
      <p:sp>
        <p:nvSpPr>
          <p:cNvPr id="274435" name="Rectangle 3">
            <a:extLst>
              <a:ext uri="{FF2B5EF4-FFF2-40B4-BE49-F238E27FC236}">
                <a16:creationId xmlns:a16="http://schemas.microsoft.com/office/drawing/2014/main" id="{4E9DA8ED-241F-6489-757A-222BBF46022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2C34D7-014F-41A0-8D35-53F053FDC3C3}" type="slidenum">
              <a:rPr lang="en-US" altLang="en-US" smtClean="0"/>
              <a:pPr/>
              <a:t>9</a:t>
            </a:fld>
            <a:endParaRPr lang="en-US" altLang="en-US"/>
          </a:p>
        </p:txBody>
      </p:sp>
    </p:spTree>
    <p:extLst>
      <p:ext uri="{BB962C8B-B14F-4D97-AF65-F5344CB8AC3E}">
        <p14:creationId xmlns:p14="http://schemas.microsoft.com/office/powerpoint/2010/main" val="29041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97BFC21E-98DF-D15E-B2A5-2A0F4E0AB82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38FB9EAB-3483-6ADB-0C03-EA929B34564C}"/>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1466F21E-C8C3-25CC-384A-30F87E2BABB1}"/>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B206ABB-3E02-71B1-43E7-3B49D4928633}"/>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88B4637A-5BE7-83BA-E375-B91A2E02D828}"/>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85C8619-ABB2-45DD-BE47-D85CAF555AB8}"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AED88C5F-0DBD-C046-D5FC-8B6AD77A5BA2}"/>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505FE6A-7925-5892-4706-2D660CB1D1C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C2DC7DE9-4888-4D0E-2C50-ED327EB4F739}"/>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D7C2DD1E-F075-7D90-5E54-78C4C2209651}"/>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4BF236AF-7B83-D072-55AA-0159BE05B409}"/>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 Box 9">
            <a:extLst>
              <a:ext uri="{FF2B5EF4-FFF2-40B4-BE49-F238E27FC236}">
                <a16:creationId xmlns:a16="http://schemas.microsoft.com/office/drawing/2014/main" id="{7D13B00E-5FE6-57AA-F7EA-1C528C5CAA97}"/>
              </a:ext>
            </a:extLst>
          </p:cNvPr>
          <p:cNvSpPr txBox="1">
            <a:spLocks noChangeArrowheads="1"/>
          </p:cNvSpPr>
          <p:nvPr userDrawn="1"/>
        </p:nvSpPr>
        <p:spPr bwMode="auto">
          <a:xfrm>
            <a:off x="4763" y="6592094"/>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Student Outreach Discussion 2023 Telecon</a:t>
            </a:r>
          </a:p>
        </p:txBody>
      </p:sp>
      <p:sp>
        <p:nvSpPr>
          <p:cNvPr id="3" name="Text Box 8">
            <a:extLst>
              <a:ext uri="{FF2B5EF4-FFF2-40B4-BE49-F238E27FC236}">
                <a16:creationId xmlns:a16="http://schemas.microsoft.com/office/drawing/2014/main" id="{9FFD2A61-6BFC-6512-8771-F3106C4C6CAD}"/>
              </a:ext>
            </a:extLst>
          </p:cNvPr>
          <p:cNvSpPr txBox="1">
            <a:spLocks noChangeArrowheads="1"/>
          </p:cNvSpPr>
          <p:nvPr userDrawn="1"/>
        </p:nvSpPr>
        <p:spPr bwMode="auto">
          <a:xfrm>
            <a:off x="0" y="6589713"/>
            <a:ext cx="14366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802 EC-23/0188r0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36FB1-B91C-2CC5-1686-49A4746870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E8A5C-E429-1F4E-3B92-372A5254B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88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718349-A963-644B-F8D6-E3B87DF8DF23}"/>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148D88-A58A-72A0-877D-17164D64D609}"/>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063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66AE-5621-482A-C855-6F2082FB1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899D2A-C0E2-D766-6171-F0578AE764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405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8076E-D1BE-4F54-15B4-20D4A907DAD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86A61B-D6BC-4AF2-BF35-485715DA9C4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67246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0FD2-4883-0C7B-229F-759E3AF995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1C8EB-E1FF-4FDE-0153-5183B0C5B0BE}"/>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8733DA-C219-51C6-12D0-D21E86D857C0}"/>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572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3A3E-9591-26A6-B699-C007DD657BE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BE3F22-606A-A4DE-EBEB-18766747FBF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13AA4-CBD7-A04D-6EDA-98B1C88AB29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0DDFC5-340F-AD84-9613-AB5FD997FFA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A53B92-9C1B-B732-5F9C-6DF2054554A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3336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00208-695E-BD83-56B2-2D64C7BDE64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660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24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FF4B-9BC5-62FB-646B-69554860F1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911FC5-035B-D02E-01CB-1A618680D3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0768E9-D6DB-57F7-4A21-0622425EB5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4336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851A5-CC83-D0B7-4B30-9DCDB569D4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B1C6FF-03C9-083B-0D58-D8424CCD61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7919B3-0630-3B95-0113-3E73476785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4098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17A66A19-2B8C-011D-963F-95D875847AF9}"/>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7" name="Text Box 9">
            <a:extLst>
              <a:ext uri="{FF2B5EF4-FFF2-40B4-BE49-F238E27FC236}">
                <a16:creationId xmlns:a16="http://schemas.microsoft.com/office/drawing/2014/main" id="{2F108279-F25C-35EF-571A-AD8C1FF4B210}"/>
              </a:ext>
            </a:extLst>
          </p:cNvPr>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Student Outreach Discussion 2023 Telecon</a:t>
            </a:r>
          </a:p>
        </p:txBody>
      </p:sp>
      <p:sp>
        <p:nvSpPr>
          <p:cNvPr id="329731" name="Rectangle 3">
            <a:extLst>
              <a:ext uri="{FF2B5EF4-FFF2-40B4-BE49-F238E27FC236}">
                <a16:creationId xmlns:a16="http://schemas.microsoft.com/office/drawing/2014/main" id="{79F40342-1C53-CDFC-9954-D3A72A6BF97E}"/>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A6314A9C-4D2F-3A5F-098A-4161A10F5FBB}"/>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6A7EE11F-F90B-B86B-87A6-9A6E4C3848AC}"/>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1E0A1CA7-9052-C2B6-83B1-9A12B9EBEBC3}"/>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8563BF77-E03F-03BC-5DA3-DB9ED0BC3CD8}"/>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D9EFB2B3-2E2F-4F50-A04F-250637960BD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48F24EFC-06E4-7536-0F21-021A4E95FFC5}"/>
              </a:ext>
            </a:extLst>
          </p:cNvPr>
          <p:cNvSpPr txBox="1">
            <a:spLocks noChangeArrowheads="1"/>
          </p:cNvSpPr>
          <p:nvPr/>
        </p:nvSpPr>
        <p:spPr bwMode="auto">
          <a:xfrm>
            <a:off x="0" y="6589713"/>
            <a:ext cx="14366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802 EC-23/0188r0</a:t>
            </a:r>
          </a:p>
        </p:txBody>
      </p:sp>
      <p:grpSp>
        <p:nvGrpSpPr>
          <p:cNvPr id="329748" name="Group 20">
            <a:extLst>
              <a:ext uri="{FF2B5EF4-FFF2-40B4-BE49-F238E27FC236}">
                <a16:creationId xmlns:a16="http://schemas.microsoft.com/office/drawing/2014/main" id="{1F265337-997B-27EF-FE01-90B173425C13}"/>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28F05679-F73D-9196-D1D5-70FAA4702FF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9DBCF5D9-54D1-649B-7CD5-F468893BB71E}"/>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5C402477-D1F9-5FF8-9F49-CEF68DA2D7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9DF8DBE6-E4D4-374A-7A1F-EB167139748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802.org/minutes/2013_07/University_Outreach_Geneva04182013.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n-rhJzBTV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3984D102-7543-1AA7-781D-908B4B589DF0}"/>
              </a:ext>
            </a:extLst>
          </p:cNvPr>
          <p:cNvSpPr>
            <a:spLocks noGrp="1" noChangeArrowheads="1"/>
          </p:cNvSpPr>
          <p:nvPr>
            <p:ph type="ctrTitle"/>
          </p:nvPr>
        </p:nvSpPr>
        <p:spPr>
          <a:xfrm>
            <a:off x="914400" y="1524000"/>
            <a:ext cx="7315200" cy="1279525"/>
          </a:xfrm>
        </p:spPr>
        <p:txBody>
          <a:bodyPr/>
          <a:lstStyle/>
          <a:p>
            <a:r>
              <a:rPr lang="en-US" altLang="en-US" sz="4000" dirty="0"/>
              <a:t>	Student Outreach </a:t>
            </a:r>
            <a:r>
              <a:rPr lang="en-US" altLang="en-US" sz="4000" dirty="0" err="1"/>
              <a:t>AdHoc</a:t>
            </a:r>
            <a:br>
              <a:rPr lang="en-US" altLang="en-US" sz="4000" dirty="0"/>
            </a:br>
            <a:r>
              <a:rPr lang="en-US" altLang="en-US" sz="4000" dirty="0"/>
              <a:t> Discussion</a:t>
            </a:r>
            <a:endParaRPr lang="en-US" altLang="en-US" sz="4400" dirty="0"/>
          </a:p>
        </p:txBody>
      </p:sp>
      <p:sp>
        <p:nvSpPr>
          <p:cNvPr id="111621" name="Rectangle 5">
            <a:extLst>
              <a:ext uri="{FF2B5EF4-FFF2-40B4-BE49-F238E27FC236}">
                <a16:creationId xmlns:a16="http://schemas.microsoft.com/office/drawing/2014/main" id="{14DDCB66-51C6-7B7E-13D0-0D62EB02342A}"/>
              </a:ext>
            </a:extLst>
          </p:cNvPr>
          <p:cNvSpPr>
            <a:spLocks noGrp="1" noChangeArrowheads="1"/>
          </p:cNvSpPr>
          <p:nvPr>
            <p:ph type="subTitle" idx="1"/>
          </p:nvPr>
        </p:nvSpPr>
        <p:spPr>
          <a:xfrm>
            <a:off x="1371600" y="3908425"/>
            <a:ext cx="6400800" cy="1752600"/>
          </a:xfrm>
        </p:spPr>
        <p:txBody>
          <a:bodyPr/>
          <a:lstStyle/>
          <a:p>
            <a:pPr>
              <a:lnSpc>
                <a:spcPct val="80000"/>
              </a:lnSpc>
            </a:pPr>
            <a:r>
              <a:rPr lang="en-US" altLang="en-US" sz="2000" dirty="0"/>
              <a:t>Jon Rosdahl</a:t>
            </a:r>
            <a:br>
              <a:rPr lang="en-US" altLang="en-US" sz="2000" dirty="0"/>
            </a:br>
            <a:r>
              <a:rPr lang="en-US" altLang="en-US" sz="2000" dirty="0"/>
              <a:t>IEEE 802 Executive Secretary</a:t>
            </a:r>
            <a:br>
              <a:rPr lang="en-US" altLang="en-US" sz="2000" dirty="0"/>
            </a:br>
            <a:r>
              <a:rPr lang="en-US" altLang="en-US" sz="2000" dirty="0" err="1"/>
              <a:t>jrosdahl</a:t>
            </a:r>
            <a:r>
              <a:rPr lang="en-US" altLang="en-US" sz="2000" dirty="0"/>
              <a:t> @ </a:t>
            </a:r>
            <a:r>
              <a:rPr lang="en-US" altLang="en-US" sz="2000" dirty="0" err="1"/>
              <a:t>ieee</a:t>
            </a:r>
            <a:r>
              <a:rPr lang="en-US" altLang="en-US" sz="2000" dirty="0"/>
              <a:t> . org</a:t>
            </a:r>
          </a:p>
        </p:txBody>
      </p:sp>
      <p:sp>
        <p:nvSpPr>
          <p:cNvPr id="4" name="TextBox 3">
            <a:extLst>
              <a:ext uri="{FF2B5EF4-FFF2-40B4-BE49-F238E27FC236}">
                <a16:creationId xmlns:a16="http://schemas.microsoft.com/office/drawing/2014/main" id="{992A1F19-D2A0-1C01-8668-3301A7D6DA7B}"/>
              </a:ext>
            </a:extLst>
          </p:cNvPr>
          <p:cNvSpPr txBox="1"/>
          <p:nvPr/>
        </p:nvSpPr>
        <p:spPr>
          <a:xfrm>
            <a:off x="2438400" y="3048000"/>
            <a:ext cx="4953000" cy="461665"/>
          </a:xfrm>
          <a:prstGeom prst="rect">
            <a:avLst/>
          </a:prstGeom>
          <a:noFill/>
        </p:spPr>
        <p:txBody>
          <a:bodyPr wrap="square" rtlCol="0">
            <a:spAutoFit/>
          </a:bodyPr>
          <a:lstStyle/>
          <a:p>
            <a:r>
              <a:rPr lang="en-US" dirty="0"/>
              <a:t>Telecon October 26,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3B4A-9B9C-F2F1-343F-AD15394DCF8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F9079B-8E64-5CD6-CAC2-D90E2531380E}"/>
              </a:ext>
            </a:extLst>
          </p:cNvPr>
          <p:cNvSpPr>
            <a:spLocks noGrp="1"/>
          </p:cNvSpPr>
          <p:nvPr>
            <p:ph idx="1"/>
          </p:nvPr>
        </p:nvSpPr>
        <p:spPr>
          <a:xfrm>
            <a:off x="250824" y="1341438"/>
            <a:ext cx="8435976" cy="5211762"/>
          </a:xfrm>
        </p:spPr>
        <p:txBody>
          <a:bodyPr/>
          <a:lstStyle/>
          <a:p>
            <a:r>
              <a:rPr lang="en-US" sz="2000" dirty="0"/>
              <a:t>Next Mtg – </a:t>
            </a:r>
          </a:p>
          <a:p>
            <a:pPr lvl="1"/>
            <a:r>
              <a:rPr lang="en-US" sz="1800" dirty="0"/>
              <a:t>Allocate time during the Rules Meeting</a:t>
            </a:r>
          </a:p>
          <a:p>
            <a:pPr lvl="2"/>
            <a:r>
              <a:rPr lang="en-US" sz="1800" dirty="0"/>
              <a:t>1 Hour – Student Outreach </a:t>
            </a:r>
            <a:r>
              <a:rPr lang="en-US" sz="1800" dirty="0" err="1"/>
              <a:t>AdHoc</a:t>
            </a:r>
            <a:r>
              <a:rPr lang="en-US" sz="1800" dirty="0"/>
              <a:t> 8:30-9:30</a:t>
            </a:r>
          </a:p>
          <a:p>
            <a:pPr lvl="3"/>
            <a:r>
              <a:rPr lang="en-US" sz="1800" dirty="0"/>
              <a:t>Fee cost changes</a:t>
            </a:r>
          </a:p>
          <a:p>
            <a:pPr lvl="1"/>
            <a:r>
              <a:rPr lang="en-US" sz="1800" dirty="0"/>
              <a:t>Lunch – Possible – Announce in 802 Opening Plenary</a:t>
            </a:r>
          </a:p>
          <a:p>
            <a:pPr lvl="2"/>
            <a:r>
              <a:rPr lang="en-US" sz="1800" dirty="0"/>
              <a:t>Reserve a table or room (Jon to check).</a:t>
            </a:r>
          </a:p>
          <a:p>
            <a:r>
              <a:rPr lang="en-US" sz="2000" dirty="0"/>
              <a:t>Need to break down New tasks</a:t>
            </a:r>
          </a:p>
          <a:p>
            <a:pPr lvl="1"/>
            <a:r>
              <a:rPr lang="en-US" sz="1800" dirty="0"/>
              <a:t>How to engage Magazine contribution Editors?</a:t>
            </a:r>
          </a:p>
          <a:p>
            <a:pPr lvl="1"/>
            <a:r>
              <a:rPr lang="en-US" sz="1800" dirty="0"/>
              <a:t>How to ensure Better Advertisement of program?</a:t>
            </a:r>
          </a:p>
          <a:p>
            <a:pPr lvl="1"/>
            <a:r>
              <a:rPr lang="en-US" sz="1800" dirty="0"/>
              <a:t>How to support Outreach program (EC Member involvement)?</a:t>
            </a:r>
          </a:p>
          <a:p>
            <a:pPr lvl="1"/>
            <a:r>
              <a:rPr lang="en-US" sz="1800" dirty="0"/>
              <a:t>How to articulate the value of Student Outreach vs University Outreach vs Chapter Outreach?</a:t>
            </a:r>
          </a:p>
          <a:p>
            <a:pPr lvl="1"/>
            <a:endParaRPr lang="en-US" sz="2000" dirty="0"/>
          </a:p>
          <a:p>
            <a:pPr lvl="1"/>
            <a:endParaRPr lang="en-US" sz="2000" dirty="0"/>
          </a:p>
        </p:txBody>
      </p:sp>
    </p:spTree>
    <p:extLst>
      <p:ext uri="{BB962C8B-B14F-4D97-AF65-F5344CB8AC3E}">
        <p14:creationId xmlns:p14="http://schemas.microsoft.com/office/powerpoint/2010/main" val="202074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pPr marL="0" marR="0">
              <a:lnSpc>
                <a:spcPct val="107000"/>
              </a:lnSpc>
              <a:spcBef>
                <a:spcPts val="0"/>
              </a:spcBef>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Student Outreach Ad Hoc Purpose and Scope</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(revised as per the 26OCT2023 ad hoc meeting)</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04800" y="1295400"/>
            <a:ext cx="8610600" cy="5105400"/>
          </a:xfrm>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Purpose: Encourage university students and professors to participate in IEEE 802 LMSC standards activities, by reducing or eliminating barriers to their participation.</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Scope: Prepare P&amp;P changes that will enable a wide range of university students and professors across a several university disciplines, to participate in IEEE 802 LMSC standards activities on a long-term basis.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Rationale: Current IEEE 802 LMSC P&amp;P provide little to no incentive for university students and professors to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Example of academic disciplines that may be interested: engineering, economics, law, policy, and business.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9893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B83A-CDEE-CAA5-2033-7966C6AE53DB}"/>
              </a:ext>
            </a:extLst>
          </p:cNvPr>
          <p:cNvSpPr>
            <a:spLocks noGrp="1"/>
          </p:cNvSpPr>
          <p:nvPr>
            <p:ph type="title"/>
          </p:nvPr>
        </p:nvSpPr>
        <p:spPr/>
        <p:txBody>
          <a:bodyPr/>
          <a:lstStyle/>
          <a:p>
            <a:r>
              <a:rPr lang="en-US" dirty="0"/>
              <a:t>Other final Thoughts</a:t>
            </a:r>
          </a:p>
        </p:txBody>
      </p:sp>
      <p:sp>
        <p:nvSpPr>
          <p:cNvPr id="3" name="Content Placeholder 2">
            <a:extLst>
              <a:ext uri="{FF2B5EF4-FFF2-40B4-BE49-F238E27FC236}">
                <a16:creationId xmlns:a16="http://schemas.microsoft.com/office/drawing/2014/main" id="{AEAB7570-86DD-C393-1A52-0643CCD636AB}"/>
              </a:ext>
            </a:extLst>
          </p:cNvPr>
          <p:cNvSpPr>
            <a:spLocks noGrp="1"/>
          </p:cNvSpPr>
          <p:nvPr>
            <p:ph idx="1"/>
          </p:nvPr>
        </p:nvSpPr>
        <p:spPr/>
        <p:txBody>
          <a:bodyPr/>
          <a:lstStyle/>
          <a:p>
            <a:pPr marL="457200" lvl="1" indent="0">
              <a:buNone/>
            </a:pPr>
            <a:endParaRPr lang="en-US" sz="2000" dirty="0"/>
          </a:p>
          <a:p>
            <a:pPr marL="114300" marR="0" indent="-114300">
              <a:lnSpc>
                <a:spcPct val="107000"/>
              </a:lnSpc>
              <a:spcBef>
                <a:spcPts val="0"/>
              </a:spcBef>
              <a:spcAft>
                <a:spcPts val="800"/>
              </a:spcAft>
            </a:pPr>
            <a:r>
              <a:rPr lang="en-US" sz="2000" kern="100" dirty="0">
                <a:effectLst/>
                <a:ea typeface="Calibri" panose="020F0502020204030204" pitchFamily="34" charset="0"/>
                <a:cs typeface="Times New Roman" panose="02020603050405020304" pitchFamily="18" charset="0"/>
              </a:rPr>
              <a:t>Other Possible discussion items for the ad hoc : </a:t>
            </a:r>
          </a:p>
          <a:p>
            <a:pPr marL="514350" lvl="1" indent="-114300">
              <a:lnSpc>
                <a:spcPct val="107000"/>
              </a:lnSpc>
              <a:spcBef>
                <a:spcPts val="0"/>
              </a:spcBef>
              <a:spcAft>
                <a:spcPts val="800"/>
              </a:spcAft>
            </a:pPr>
            <a:r>
              <a:rPr lang="en-US" sz="2000" kern="100" dirty="0">
                <a:effectLst/>
                <a:ea typeface="Calibri" panose="020F0502020204030204" pitchFamily="34" charset="0"/>
                <a:cs typeface="Times New Roman" panose="02020603050405020304" pitchFamily="18" charset="0"/>
              </a:rPr>
              <a:t>reduction or elimination of registration fees with constraints on voting membership rights, reduced remote participation registration fees, and otherwise reducing in-person participation costs.</a:t>
            </a:r>
          </a:p>
          <a:p>
            <a:pPr marL="514350" lvl="1" indent="-114300">
              <a:lnSpc>
                <a:spcPct val="107000"/>
              </a:lnSpc>
              <a:spcBef>
                <a:spcPts val="0"/>
              </a:spcBef>
              <a:spcAft>
                <a:spcPts val="800"/>
              </a:spcAft>
            </a:pPr>
            <a:r>
              <a:rPr lang="en-US" sz="2000" kern="100" dirty="0">
                <a:effectLst/>
                <a:ea typeface="Calibri" panose="020F0502020204030204" pitchFamily="34" charset="0"/>
                <a:cs typeface="Times New Roman" panose="02020603050405020304" pitchFamily="18" charset="0"/>
              </a:rPr>
              <a:t>Concerns to be aware of:</a:t>
            </a:r>
          </a:p>
          <a:p>
            <a:pPr marL="914400" lvl="2" indent="-114300">
              <a:lnSpc>
                <a:spcPct val="107000"/>
              </a:lnSpc>
              <a:spcBef>
                <a:spcPts val="0"/>
              </a:spcBef>
              <a:spcAft>
                <a:spcPts val="800"/>
              </a:spcAft>
            </a:pPr>
            <a:r>
              <a:rPr lang="en-US" sz="2000" kern="100" dirty="0">
                <a:ea typeface="Calibri" panose="020F0502020204030204" pitchFamily="34" charset="0"/>
                <a:cs typeface="Times New Roman" panose="02020603050405020304" pitchFamily="18" charset="0"/>
              </a:rPr>
              <a:t> David L.</a:t>
            </a:r>
            <a:r>
              <a:rPr lang="en-US" sz="2000" kern="100" dirty="0">
                <a:effectLst/>
                <a:ea typeface="Calibri" panose="020F0502020204030204" pitchFamily="34" charset="0"/>
                <a:cs typeface="Times New Roman" panose="02020603050405020304" pitchFamily="18" charset="0"/>
              </a:rPr>
              <a:t>: ensure the policy is universal</a:t>
            </a:r>
          </a:p>
          <a:p>
            <a:pPr marL="914400" lvl="2" indent="-114300">
              <a:lnSpc>
                <a:spcPct val="107000"/>
              </a:lnSpc>
              <a:spcBef>
                <a:spcPts val="0"/>
              </a:spcBef>
              <a:spcAft>
                <a:spcPts val="800"/>
              </a:spcAft>
            </a:pPr>
            <a:r>
              <a:rPr lang="en-US" sz="2000" kern="100">
                <a:ea typeface="Calibri" panose="020F0502020204030204" pitchFamily="34" charset="0"/>
                <a:cs typeface="Times New Roman" panose="02020603050405020304" pitchFamily="18" charset="0"/>
              </a:rPr>
              <a:t> Individual Assistance</a:t>
            </a:r>
            <a:r>
              <a:rPr lang="en-US" sz="2000" kern="100">
                <a:effectLst/>
                <a:ea typeface="Calibri" panose="020F0502020204030204" pitchFamily="34" charset="0"/>
                <a:cs typeface="Times New Roman" panose="02020603050405020304" pitchFamily="18" charset="0"/>
              </a:rPr>
              <a:t> </a:t>
            </a:r>
            <a:r>
              <a:rPr lang="en-US" sz="2000" kern="100" dirty="0">
                <a:effectLst/>
                <a:ea typeface="Calibri" panose="020F0502020204030204" pitchFamily="34" charset="0"/>
                <a:cs typeface="Times New Roman" panose="02020603050405020304" pitchFamily="18" charset="0"/>
              </a:rPr>
              <a:t>may cause issues regarding potential violation of compensation rules.</a:t>
            </a:r>
          </a:p>
          <a:p>
            <a:endParaRPr lang="en-US" dirty="0"/>
          </a:p>
        </p:txBody>
      </p:sp>
    </p:spTree>
    <p:extLst>
      <p:ext uri="{BB962C8B-B14F-4D97-AF65-F5344CB8AC3E}">
        <p14:creationId xmlns:p14="http://schemas.microsoft.com/office/powerpoint/2010/main" val="394665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B863-C1F1-AF04-05E6-2B12EFF18CDF}"/>
              </a:ext>
            </a:extLst>
          </p:cNvPr>
          <p:cNvSpPr>
            <a:spLocks noGrp="1"/>
          </p:cNvSpPr>
          <p:nvPr>
            <p:ph type="title"/>
          </p:nvPr>
        </p:nvSpPr>
        <p:spPr/>
        <p:txBody>
          <a:bodyPr/>
          <a:lstStyle/>
          <a:p>
            <a:r>
              <a:rPr lang="en-US" dirty="0"/>
              <a:t>Nov 12, 2023 – Discussion - #1</a:t>
            </a:r>
          </a:p>
        </p:txBody>
      </p:sp>
      <p:sp>
        <p:nvSpPr>
          <p:cNvPr id="3" name="Content Placeholder 2">
            <a:extLst>
              <a:ext uri="{FF2B5EF4-FFF2-40B4-BE49-F238E27FC236}">
                <a16:creationId xmlns:a16="http://schemas.microsoft.com/office/drawing/2014/main" id="{B9728736-FF8E-92EA-B14D-76DE8978F89E}"/>
              </a:ext>
            </a:extLst>
          </p:cNvPr>
          <p:cNvSpPr>
            <a:spLocks noGrp="1"/>
          </p:cNvSpPr>
          <p:nvPr>
            <p:ph idx="1"/>
          </p:nvPr>
        </p:nvSpPr>
        <p:spPr/>
        <p:txBody>
          <a:bodyPr/>
          <a:lstStyle/>
          <a:p>
            <a:r>
              <a:rPr lang="en-US" sz="2000" dirty="0"/>
              <a:t>Review history.</a:t>
            </a:r>
          </a:p>
          <a:p>
            <a:r>
              <a:rPr lang="en-US" sz="2000" dirty="0"/>
              <a:t>How to get in person students to talk with 802 EC?</a:t>
            </a:r>
          </a:p>
          <a:p>
            <a:r>
              <a:rPr lang="en-US" sz="2000" dirty="0"/>
              <a:t>How to reach the academic group?</a:t>
            </a:r>
          </a:p>
          <a:p>
            <a:r>
              <a:rPr lang="en-US" sz="2000" dirty="0"/>
              <a:t>Professor wanting present ideas to validate market relevance.</a:t>
            </a:r>
          </a:p>
          <a:p>
            <a:r>
              <a:rPr lang="en-US" sz="2000" dirty="0"/>
              <a:t>Paul had worked with many Universities and talked about the standards process and how research can be included.</a:t>
            </a:r>
          </a:p>
          <a:p>
            <a:r>
              <a:rPr lang="en-US" sz="2000" dirty="0"/>
              <a:t>Papers written are referenced but are used for Validation of Industry.</a:t>
            </a:r>
          </a:p>
          <a:p>
            <a:r>
              <a:rPr lang="en-US" sz="2000" dirty="0"/>
              <a:t>How to create a partnership with Industry and Academia?</a:t>
            </a:r>
          </a:p>
          <a:p>
            <a:r>
              <a:rPr lang="en-US" sz="2000" dirty="0"/>
              <a:t>Articulation of how to engage Academia with Industry support.</a:t>
            </a:r>
          </a:p>
          <a:p>
            <a:r>
              <a:rPr lang="en-US" sz="2000" dirty="0"/>
              <a:t>Articulate difference of University Outreach (Talking to Professors or academia leaders) vs Student Outreach (individual encouragement).</a:t>
            </a:r>
          </a:p>
          <a:p>
            <a:r>
              <a:rPr lang="en-US" sz="2000" dirty="0"/>
              <a:t>Change focus from “outreach” to “engagement”.</a:t>
            </a:r>
          </a:p>
        </p:txBody>
      </p:sp>
    </p:spTree>
    <p:extLst>
      <p:ext uri="{BB962C8B-B14F-4D97-AF65-F5344CB8AC3E}">
        <p14:creationId xmlns:p14="http://schemas.microsoft.com/office/powerpoint/2010/main" val="139607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95CF0-56C0-0AF4-2E50-665D5BF33E59}"/>
              </a:ext>
            </a:extLst>
          </p:cNvPr>
          <p:cNvSpPr>
            <a:spLocks noGrp="1"/>
          </p:cNvSpPr>
          <p:nvPr>
            <p:ph type="title"/>
          </p:nvPr>
        </p:nvSpPr>
        <p:spPr/>
        <p:txBody>
          <a:bodyPr/>
          <a:lstStyle/>
          <a:p>
            <a:r>
              <a:rPr lang="en-US" dirty="0"/>
              <a:t>Nov 12, 2023 – Discussion - #2</a:t>
            </a:r>
          </a:p>
        </p:txBody>
      </p:sp>
      <p:sp>
        <p:nvSpPr>
          <p:cNvPr id="3" name="Content Placeholder 2">
            <a:extLst>
              <a:ext uri="{FF2B5EF4-FFF2-40B4-BE49-F238E27FC236}">
                <a16:creationId xmlns:a16="http://schemas.microsoft.com/office/drawing/2014/main" id="{D0B627EB-CB92-2F03-CDE4-386B25BD4151}"/>
              </a:ext>
            </a:extLst>
          </p:cNvPr>
          <p:cNvSpPr>
            <a:spLocks noGrp="1"/>
          </p:cNvSpPr>
          <p:nvPr>
            <p:ph idx="1"/>
          </p:nvPr>
        </p:nvSpPr>
        <p:spPr>
          <a:xfrm>
            <a:off x="250825" y="1341437"/>
            <a:ext cx="8229600" cy="5111749"/>
          </a:xfrm>
        </p:spPr>
        <p:txBody>
          <a:bodyPr/>
          <a:lstStyle/>
          <a:p>
            <a:r>
              <a:rPr lang="en-US" sz="1800" dirty="0"/>
              <a:t>How can we focus discussion on short term goals?</a:t>
            </a:r>
          </a:p>
          <a:p>
            <a:r>
              <a:rPr lang="en-US" sz="1800" dirty="0"/>
              <a:t>Can we require students to participate on Orientation prior to registration?</a:t>
            </a:r>
          </a:p>
          <a:p>
            <a:r>
              <a:rPr lang="en-US" sz="1800" dirty="0"/>
              <a:t>Cost savings </a:t>
            </a:r>
          </a:p>
          <a:p>
            <a:r>
              <a:rPr lang="en-US" sz="1800" dirty="0"/>
              <a:t>Does the $150 cover anything of significance (F&amp;B, Finance fees)?</a:t>
            </a:r>
          </a:p>
          <a:p>
            <a:r>
              <a:rPr lang="en-US" sz="1800" dirty="0"/>
              <a:t>What is the number of Students that we should look for to have success?</a:t>
            </a:r>
          </a:p>
          <a:p>
            <a:r>
              <a:rPr lang="en-US" sz="1800" dirty="0"/>
              <a:t>What is the actual numbers on number of Students at $150?</a:t>
            </a:r>
          </a:p>
          <a:p>
            <a:pPr lvl="1"/>
            <a:r>
              <a:rPr lang="en-US" sz="1800" dirty="0"/>
              <a:t>Go back as far as we can</a:t>
            </a:r>
          </a:p>
          <a:p>
            <a:r>
              <a:rPr lang="en-US" sz="1800" dirty="0"/>
              <a:t>Is $150 the right level, or $100?</a:t>
            </a:r>
          </a:p>
          <a:p>
            <a:pPr lvl="1"/>
            <a:r>
              <a:rPr lang="en-US" sz="1400" dirty="0"/>
              <a:t>If we differentiate from in-person vs remote.</a:t>
            </a:r>
          </a:p>
          <a:p>
            <a:pPr lvl="1"/>
            <a:r>
              <a:rPr lang="en-US" sz="1400" dirty="0"/>
              <a:t>If we have remote student, why not free? (no attendance credit, no fee).</a:t>
            </a:r>
          </a:p>
          <a:p>
            <a:r>
              <a:rPr lang="en-US" sz="1800" dirty="0"/>
              <a:t>Treat Students differently (Graduate/undergrads).</a:t>
            </a:r>
          </a:p>
          <a:p>
            <a:pPr lvl="1"/>
            <a:r>
              <a:rPr lang="en-US" sz="1400" dirty="0"/>
              <a:t>Undergrads may not come more than once.</a:t>
            </a:r>
          </a:p>
          <a:p>
            <a:r>
              <a:rPr lang="en-US" sz="1800" dirty="0"/>
              <a:t>Suggestion to change Student Fee from $150 to $100.</a:t>
            </a:r>
          </a:p>
          <a:p>
            <a:r>
              <a:rPr lang="en-US" sz="1800" dirty="0"/>
              <a:t>Can we have a fee difference for Students that are remote vs in person.</a:t>
            </a:r>
          </a:p>
          <a:p>
            <a:endParaRPr lang="en-US" sz="1800" dirty="0"/>
          </a:p>
          <a:p>
            <a:pPr lvl="1"/>
            <a:endParaRPr lang="en-US" sz="1400" dirty="0"/>
          </a:p>
        </p:txBody>
      </p:sp>
    </p:spTree>
    <p:extLst>
      <p:ext uri="{BB962C8B-B14F-4D97-AF65-F5344CB8AC3E}">
        <p14:creationId xmlns:p14="http://schemas.microsoft.com/office/powerpoint/2010/main" val="414581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458F0-A14C-0884-8E09-7CCF39BF6F94}"/>
              </a:ext>
            </a:extLst>
          </p:cNvPr>
          <p:cNvSpPr>
            <a:spLocks noGrp="1"/>
          </p:cNvSpPr>
          <p:nvPr>
            <p:ph type="title"/>
          </p:nvPr>
        </p:nvSpPr>
        <p:spPr/>
        <p:txBody>
          <a:bodyPr/>
          <a:lstStyle/>
          <a:p>
            <a:r>
              <a:rPr lang="en-US" dirty="0"/>
              <a:t>Nov 12, 2023 – Discussion - #3</a:t>
            </a:r>
          </a:p>
        </p:txBody>
      </p:sp>
      <p:sp>
        <p:nvSpPr>
          <p:cNvPr id="3" name="Content Placeholder 2">
            <a:extLst>
              <a:ext uri="{FF2B5EF4-FFF2-40B4-BE49-F238E27FC236}">
                <a16:creationId xmlns:a16="http://schemas.microsoft.com/office/drawing/2014/main" id="{B89E8A7E-1EC7-1D4B-30A4-12F838867EDC}"/>
              </a:ext>
            </a:extLst>
          </p:cNvPr>
          <p:cNvSpPr>
            <a:spLocks noGrp="1"/>
          </p:cNvSpPr>
          <p:nvPr>
            <p:ph idx="1"/>
          </p:nvPr>
        </p:nvSpPr>
        <p:spPr/>
        <p:txBody>
          <a:bodyPr/>
          <a:lstStyle/>
          <a:p>
            <a:r>
              <a:rPr lang="en-US" sz="2000" dirty="0"/>
              <a:t>Create in the Chair’s Guidelines a section on University Outreach – </a:t>
            </a:r>
          </a:p>
          <a:p>
            <a:pPr lvl="1"/>
            <a:r>
              <a:rPr lang="en-US" sz="2000" dirty="0"/>
              <a:t>Requirements – by request</a:t>
            </a:r>
          </a:p>
          <a:p>
            <a:pPr lvl="1"/>
            <a:r>
              <a:rPr lang="en-US" sz="2000" dirty="0"/>
              <a:t>Identify at least one Professor to bring class.</a:t>
            </a:r>
          </a:p>
          <a:p>
            <a:pPr lvl="1"/>
            <a:r>
              <a:rPr lang="en-US" sz="2000" dirty="0"/>
              <a:t>$25 per student, Can be group payment.</a:t>
            </a:r>
          </a:p>
          <a:p>
            <a:pPr lvl="1"/>
            <a:r>
              <a:rPr lang="en-US" sz="2000" dirty="0"/>
              <a:t>Max is 42 students per session</a:t>
            </a:r>
          </a:p>
          <a:p>
            <a:pPr lvl="1"/>
            <a:r>
              <a:rPr lang="en-US" sz="2000" dirty="0"/>
              <a:t>Professor that is attending only for that day may attend for $25.</a:t>
            </a:r>
          </a:p>
          <a:p>
            <a:pPr lvl="1"/>
            <a:r>
              <a:rPr lang="en-US" sz="2000" dirty="0"/>
              <a:t>Identify 2 experienced members for an Orientation and Debrief program.</a:t>
            </a:r>
          </a:p>
          <a:p>
            <a:pPr lvl="1"/>
            <a:r>
              <a:rPr lang="en-US" sz="2000" dirty="0"/>
              <a:t>Can we choose a different day? Currently we use Tuesday.</a:t>
            </a:r>
          </a:p>
          <a:p>
            <a:pPr lvl="1"/>
            <a:r>
              <a:rPr lang="en-US" sz="2000" dirty="0"/>
              <a:t>Prefer Tuesday for University Outreach.</a:t>
            </a:r>
          </a:p>
          <a:p>
            <a:pPr lvl="1"/>
            <a:endParaRPr lang="en-US" sz="2000" dirty="0"/>
          </a:p>
          <a:p>
            <a:pPr lvl="1"/>
            <a:endParaRPr lang="en-US" sz="2000" dirty="0"/>
          </a:p>
          <a:p>
            <a:pPr lvl="1"/>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55216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714D6-196E-179F-9940-784DA6830AE8}"/>
              </a:ext>
            </a:extLst>
          </p:cNvPr>
          <p:cNvSpPr>
            <a:spLocks noGrp="1"/>
          </p:cNvSpPr>
          <p:nvPr>
            <p:ph type="title"/>
          </p:nvPr>
        </p:nvSpPr>
        <p:spPr/>
        <p:txBody>
          <a:bodyPr/>
          <a:lstStyle/>
          <a:p>
            <a:r>
              <a:rPr lang="en-US" dirty="0"/>
              <a:t>Nov 12, 2023 – Future Directions - #4</a:t>
            </a:r>
          </a:p>
        </p:txBody>
      </p:sp>
      <p:sp>
        <p:nvSpPr>
          <p:cNvPr id="3" name="Content Placeholder 2">
            <a:extLst>
              <a:ext uri="{FF2B5EF4-FFF2-40B4-BE49-F238E27FC236}">
                <a16:creationId xmlns:a16="http://schemas.microsoft.com/office/drawing/2014/main" id="{CEC00B40-BE6B-4EDA-FCBE-7DB5BA5D7EC8}"/>
              </a:ext>
            </a:extLst>
          </p:cNvPr>
          <p:cNvSpPr>
            <a:spLocks noGrp="1"/>
          </p:cNvSpPr>
          <p:nvPr>
            <p:ph idx="1"/>
          </p:nvPr>
        </p:nvSpPr>
        <p:spPr/>
        <p:txBody>
          <a:bodyPr/>
          <a:lstStyle/>
          <a:p>
            <a:r>
              <a:rPr lang="en-US" sz="2000" dirty="0"/>
              <a:t>Academic Engagement – </a:t>
            </a:r>
            <a:r>
              <a:rPr lang="en-US" sz="2000" dirty="0" err="1"/>
              <a:t>Nikolich</a:t>
            </a:r>
            <a:endParaRPr lang="en-US" sz="2000" dirty="0"/>
          </a:p>
          <a:p>
            <a:pPr lvl="1"/>
            <a:r>
              <a:rPr lang="en-US" sz="1600" dirty="0"/>
              <a:t>Publishing from presenting at standards meeting as a possible outcome</a:t>
            </a:r>
          </a:p>
          <a:p>
            <a:r>
              <a:rPr lang="en-US" sz="2000" dirty="0"/>
              <a:t>Continuing involvement – How do we get it? - Baykas</a:t>
            </a:r>
          </a:p>
          <a:p>
            <a:pPr lvl="1"/>
            <a:r>
              <a:rPr lang="en-US" sz="1600" dirty="0"/>
              <a:t>Long term low-cost attendance</a:t>
            </a:r>
          </a:p>
          <a:p>
            <a:pPr lvl="1"/>
            <a:r>
              <a:rPr lang="en-US" sz="1600" dirty="0"/>
              <a:t>How do we communicate our current areas for research?</a:t>
            </a:r>
          </a:p>
          <a:p>
            <a:pPr lvl="1"/>
            <a:r>
              <a:rPr lang="en-US" sz="1600" dirty="0"/>
              <a:t>Provide time for presentation, advertise WNG, NEW more?</a:t>
            </a:r>
          </a:p>
          <a:p>
            <a:r>
              <a:rPr lang="en-US" sz="2000" dirty="0"/>
              <a:t>Student branch Contact – (Jodi to find someone)</a:t>
            </a:r>
          </a:p>
          <a:p>
            <a:pPr lvl="1"/>
            <a:r>
              <a:rPr lang="en-US" sz="1600" dirty="0"/>
              <a:t>Can we get the direct contact information?</a:t>
            </a:r>
          </a:p>
          <a:p>
            <a:pPr lvl="1"/>
            <a:r>
              <a:rPr lang="en-US" sz="1600" dirty="0"/>
              <a:t>MGA, </a:t>
            </a:r>
            <a:r>
              <a:rPr lang="en-US" sz="1600" dirty="0" err="1"/>
              <a:t>vTools</a:t>
            </a:r>
            <a:r>
              <a:rPr lang="en-US" sz="1600" dirty="0"/>
              <a:t> for registration etc.</a:t>
            </a:r>
          </a:p>
          <a:p>
            <a:pPr lvl="1"/>
            <a:r>
              <a:rPr lang="en-US" sz="1600" dirty="0"/>
              <a:t>IEEE info – rosters.ieee.org (societies).</a:t>
            </a:r>
          </a:p>
          <a:p>
            <a:pPr lvl="1"/>
            <a:r>
              <a:rPr lang="en-US" sz="1600" dirty="0"/>
              <a:t>SA Marketing for content generation?</a:t>
            </a:r>
          </a:p>
          <a:p>
            <a:endParaRPr lang="en-US" sz="2000" dirty="0"/>
          </a:p>
        </p:txBody>
      </p:sp>
    </p:spTree>
    <p:extLst>
      <p:ext uri="{BB962C8B-B14F-4D97-AF65-F5344CB8AC3E}">
        <p14:creationId xmlns:p14="http://schemas.microsoft.com/office/powerpoint/2010/main" val="819699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8402-4FBD-5E80-A441-231D02981D8F}"/>
              </a:ext>
            </a:extLst>
          </p:cNvPr>
          <p:cNvSpPr>
            <a:spLocks noGrp="1"/>
          </p:cNvSpPr>
          <p:nvPr>
            <p:ph type="title"/>
          </p:nvPr>
        </p:nvSpPr>
        <p:spPr/>
        <p:txBody>
          <a:bodyPr/>
          <a:lstStyle/>
          <a:p>
            <a:r>
              <a:rPr lang="en-US" dirty="0"/>
              <a:t>Motion for Chair’s Guideline</a:t>
            </a:r>
          </a:p>
        </p:txBody>
      </p:sp>
      <p:sp>
        <p:nvSpPr>
          <p:cNvPr id="3" name="Content Placeholder 2">
            <a:extLst>
              <a:ext uri="{FF2B5EF4-FFF2-40B4-BE49-F238E27FC236}">
                <a16:creationId xmlns:a16="http://schemas.microsoft.com/office/drawing/2014/main" id="{18FD563C-ADAB-586B-AE13-3C82E21A9345}"/>
              </a:ext>
            </a:extLst>
          </p:cNvPr>
          <p:cNvSpPr>
            <a:spLocks noGrp="1"/>
          </p:cNvSpPr>
          <p:nvPr>
            <p:ph idx="1"/>
          </p:nvPr>
        </p:nvSpPr>
        <p:spPr/>
        <p:txBody>
          <a:bodyPr/>
          <a:lstStyle/>
          <a:p>
            <a:r>
              <a:rPr lang="en-US" sz="2000" dirty="0"/>
              <a:t>Move to add the following section to the IEEE 802 Chair’s </a:t>
            </a:r>
            <a:r>
              <a:rPr lang="en-US" sz="2000"/>
              <a:t>Guideline:</a:t>
            </a:r>
          </a:p>
          <a:p>
            <a:pPr marL="0" indent="0">
              <a:buNone/>
            </a:pPr>
            <a:endParaRPr lang="en-US" sz="2000" dirty="0"/>
          </a:p>
          <a:p>
            <a:pPr marL="0" indent="0">
              <a:buNone/>
            </a:pPr>
            <a:r>
              <a:rPr lang="en-US" sz="2000" dirty="0"/>
              <a:t>University Outreach</a:t>
            </a:r>
          </a:p>
          <a:p>
            <a:r>
              <a:rPr lang="en-US" sz="2000" dirty="0"/>
              <a:t>The IEEE 802 University Outreach program is designed to allow a professor to bring students on the Tuesday of an IEEE 802 Plenary Session.</a:t>
            </a:r>
          </a:p>
          <a:p>
            <a:r>
              <a:rPr lang="en-US" sz="2000" dirty="0"/>
              <a:t>The fee is $25 each of the student. If the professor is not otherwise registered for the session, the professor needs to pay the $25 fee. </a:t>
            </a:r>
          </a:p>
          <a:p>
            <a:r>
              <a:rPr lang="en-US" sz="2000" dirty="0"/>
              <a:t>IEEE 802 will provide an orientation meeting to start the day and a debrief meeting at the end of the day.  The meetings will be conducted by experienced IEEE 802 volunteers.</a:t>
            </a:r>
          </a:p>
          <a:p>
            <a:endParaRPr lang="en-US" sz="2000" dirty="0"/>
          </a:p>
        </p:txBody>
      </p:sp>
    </p:spTree>
    <p:extLst>
      <p:ext uri="{BB962C8B-B14F-4D97-AF65-F5344CB8AC3E}">
        <p14:creationId xmlns:p14="http://schemas.microsoft.com/office/powerpoint/2010/main" val="161266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sz="2800" dirty="0"/>
              <a:t>6.04 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a:p>
            <a:r>
              <a:rPr lang="en-US" dirty="0"/>
              <a:t>Next Call Oct 26</a:t>
            </a:r>
            <a:r>
              <a:rPr lang="en-US" baseline="30000" dirty="0"/>
              <a:t>th</a:t>
            </a:r>
            <a:r>
              <a:rPr lang="en-US" dirty="0"/>
              <a:t> 3pm ET for one hour</a:t>
            </a:r>
          </a:p>
        </p:txBody>
      </p:sp>
    </p:spTree>
    <p:extLst>
      <p:ext uri="{BB962C8B-B14F-4D97-AF65-F5344CB8AC3E}">
        <p14:creationId xmlns:p14="http://schemas.microsoft.com/office/powerpoint/2010/main" val="62289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r>
              <a:rPr lang="en-US" sz="2700" dirty="0"/>
              <a:t>Student Outreach Ad Hoc Purpose and Scope</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04800" y="1295400"/>
            <a:ext cx="8610600" cy="5105400"/>
          </a:xfrm>
        </p:spPr>
        <p:txBody>
          <a:bodyPr/>
          <a:lstStyle/>
          <a:p>
            <a:r>
              <a:rPr lang="en-US" sz="1600" dirty="0"/>
              <a:t>Purpose: </a:t>
            </a:r>
          </a:p>
          <a:p>
            <a:pPr lvl="1"/>
            <a:r>
              <a:rPr lang="en-US" sz="1600" dirty="0"/>
              <a:t>Encourage university students and professors to participate in IEEE 802 LMSC standards activities, by reducing or eliminating barriers to their participation.</a:t>
            </a:r>
          </a:p>
          <a:p>
            <a:r>
              <a:rPr lang="en-US" sz="1600" dirty="0"/>
              <a:t>Updated Scope: </a:t>
            </a:r>
          </a:p>
          <a:p>
            <a:pPr lvl="1"/>
            <a:r>
              <a:rPr lang="en-US" sz="1600" dirty="0"/>
              <a:t>Prepare P&amp;P changes that will enable a wide range of university students and professors across a several university disciplines, to</a:t>
            </a:r>
            <a:r>
              <a:rPr lang="en-US" sz="1600" strike="sngStrike" dirty="0">
                <a:solidFill>
                  <a:srgbClr val="FF0000"/>
                </a:solidFill>
              </a:rPr>
              <a:t> </a:t>
            </a:r>
            <a:r>
              <a:rPr lang="en-US" sz="1600" dirty="0"/>
              <a:t>participate in IEEE 802 LMSC standards activities on a long-term basis. </a:t>
            </a:r>
          </a:p>
          <a:p>
            <a:pPr lvl="1"/>
            <a:endParaRPr lang="en-US" sz="1600" dirty="0"/>
          </a:p>
          <a:p>
            <a:r>
              <a:rPr lang="en-US" sz="1600" dirty="0"/>
              <a:t>Rationale: </a:t>
            </a:r>
          </a:p>
          <a:p>
            <a:pPr lvl="1"/>
            <a:r>
              <a:rPr lang="en-US" sz="1600" dirty="0"/>
              <a:t>Current IEEE 802 LMSC P&amp;P provide little to no incentive to university students and professors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a:p>
            <a:pPr lvl="1"/>
            <a:r>
              <a:rPr lang="en-US" sz="1600" dirty="0"/>
              <a:t>Some changes to be considered may be:</a:t>
            </a:r>
          </a:p>
          <a:p>
            <a:pPr lvl="2"/>
            <a:r>
              <a:rPr lang="en-US" sz="1600" dirty="0"/>
              <a:t>reduction or elimination of registration fees with constraints on voting membership rights, enable remote participation, and consider reducing in-person participation costs by providing reduced cost hotel rooms</a:t>
            </a:r>
          </a:p>
        </p:txBody>
      </p:sp>
    </p:spTree>
    <p:extLst>
      <p:ext uri="{BB962C8B-B14F-4D97-AF65-F5344CB8AC3E}">
        <p14:creationId xmlns:p14="http://schemas.microsoft.com/office/powerpoint/2010/main" val="422572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DF20A-D595-8E5C-CAED-7C8D23EFDB87}"/>
              </a:ext>
            </a:extLst>
          </p:cNvPr>
          <p:cNvSpPr>
            <a:spLocks noGrp="1"/>
          </p:cNvSpPr>
          <p:nvPr>
            <p:ph type="title"/>
          </p:nvPr>
        </p:nvSpPr>
        <p:spPr/>
        <p:txBody>
          <a:bodyPr/>
          <a:lstStyle/>
          <a:p>
            <a:r>
              <a:rPr lang="en-US" dirty="0"/>
              <a:t>Student Outreach Telcon #1</a:t>
            </a:r>
          </a:p>
        </p:txBody>
      </p:sp>
      <p:sp>
        <p:nvSpPr>
          <p:cNvPr id="3" name="Content Placeholder 2">
            <a:extLst>
              <a:ext uri="{FF2B5EF4-FFF2-40B4-BE49-F238E27FC236}">
                <a16:creationId xmlns:a16="http://schemas.microsoft.com/office/drawing/2014/main" id="{B5313D3B-BA92-01F7-9A87-2CD0D419A968}"/>
              </a:ext>
            </a:extLst>
          </p:cNvPr>
          <p:cNvSpPr>
            <a:spLocks noGrp="1"/>
          </p:cNvSpPr>
          <p:nvPr>
            <p:ph idx="1"/>
          </p:nvPr>
        </p:nvSpPr>
        <p:spPr>
          <a:xfrm>
            <a:off x="250825" y="1447800"/>
            <a:ext cx="8435975" cy="4249340"/>
          </a:xfrm>
        </p:spPr>
        <p:txBody>
          <a:bodyPr/>
          <a:lstStyle/>
          <a:p>
            <a:r>
              <a:rPr lang="en-US" sz="2100" dirty="0"/>
              <a:t>Attendance – Sept 28: 2</a:t>
            </a:r>
          </a:p>
          <a:p>
            <a:pPr lvl="1"/>
            <a:r>
              <a:rPr lang="en-US" sz="1800" dirty="0"/>
              <a:t>Items discussed to improve program:</a:t>
            </a:r>
          </a:p>
          <a:p>
            <a:pPr lvl="2"/>
            <a:r>
              <a:rPr lang="en-US" sz="1500" dirty="0"/>
              <a:t>Advertise to Student IEEE and Computer Society student branches.</a:t>
            </a:r>
          </a:p>
          <a:p>
            <a:pPr lvl="2"/>
            <a:r>
              <a:rPr lang="en-US" sz="1500" dirty="0"/>
              <a:t>Logistics – Key to successful program</a:t>
            </a:r>
          </a:p>
          <a:p>
            <a:pPr lvl="2"/>
            <a:r>
              <a:rPr lang="en-US" sz="1500" dirty="0"/>
              <a:t>Costs – What is the 802 EC willing to fund?</a:t>
            </a:r>
          </a:p>
          <a:p>
            <a:pPr lvl="3"/>
            <a:r>
              <a:rPr lang="en-US" sz="1200" dirty="0"/>
              <a:t>Currently: Subsidized Registration: Badging, F&amp;B, Lunch if served.</a:t>
            </a:r>
          </a:p>
          <a:p>
            <a:pPr lvl="3"/>
            <a:r>
              <a:rPr lang="en-US" sz="1200" dirty="0"/>
              <a:t>Registration ?   -- Hotel ?  -- other Travel expenses?</a:t>
            </a:r>
          </a:p>
          <a:p>
            <a:pPr lvl="2"/>
            <a:r>
              <a:rPr lang="en-US" sz="1500" dirty="0"/>
              <a:t>Registration Fees now: </a:t>
            </a:r>
          </a:p>
          <a:p>
            <a:pPr lvl="3"/>
            <a:r>
              <a:rPr lang="en-US" sz="1350" dirty="0"/>
              <a:t>$150 full week            -- $25 one day – Tuesday.</a:t>
            </a:r>
          </a:p>
          <a:p>
            <a:pPr lvl="1"/>
            <a:r>
              <a:rPr lang="en-US" sz="1800" dirty="0"/>
              <a:t>Alternatives:</a:t>
            </a:r>
          </a:p>
          <a:p>
            <a:pPr lvl="2"/>
            <a:r>
              <a:rPr lang="en-US" sz="1500" dirty="0"/>
              <a:t>Current Program: 2 802 EC officers for orientation and debrief.</a:t>
            </a:r>
          </a:p>
          <a:p>
            <a:pPr lvl="2"/>
            <a:r>
              <a:rPr lang="en-US" sz="1500" dirty="0"/>
              <a:t>Make one-day Student a day pass – would require Professor participation to shepherd.</a:t>
            </a:r>
          </a:p>
          <a:p>
            <a:pPr lvl="2"/>
            <a:endParaRPr lang="en-US" sz="1500" dirty="0"/>
          </a:p>
          <a:p>
            <a:pPr lvl="2"/>
            <a:endParaRPr lang="en-US" sz="1500" dirty="0"/>
          </a:p>
        </p:txBody>
      </p:sp>
    </p:spTree>
    <p:extLst>
      <p:ext uri="{BB962C8B-B14F-4D97-AF65-F5344CB8AC3E}">
        <p14:creationId xmlns:p14="http://schemas.microsoft.com/office/powerpoint/2010/main" val="215528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A48554D2-F281-579A-2333-CF6B5C86026C}"/>
              </a:ext>
            </a:extLst>
          </p:cNvPr>
          <p:cNvSpPr>
            <a:spLocks noGrp="1" noChangeArrowheads="1"/>
          </p:cNvSpPr>
          <p:nvPr>
            <p:ph type="title"/>
          </p:nvPr>
        </p:nvSpPr>
        <p:spPr/>
        <p:txBody>
          <a:bodyPr/>
          <a:lstStyle/>
          <a:p>
            <a:r>
              <a:rPr lang="en-US" altLang="en-US" sz="2800" dirty="0"/>
              <a:t>Student Outreach </a:t>
            </a:r>
            <a:r>
              <a:rPr lang="en-US" altLang="en-US" sz="2800" dirty="0" err="1"/>
              <a:t>AdHoc</a:t>
            </a:r>
            <a:r>
              <a:rPr lang="en-US" altLang="en-US" sz="2800" dirty="0"/>
              <a:t> Telecon #2</a:t>
            </a:r>
          </a:p>
        </p:txBody>
      </p:sp>
      <p:sp>
        <p:nvSpPr>
          <p:cNvPr id="273414" name="Rectangle 6">
            <a:extLst>
              <a:ext uri="{FF2B5EF4-FFF2-40B4-BE49-F238E27FC236}">
                <a16:creationId xmlns:a16="http://schemas.microsoft.com/office/drawing/2014/main" id="{727ADA8C-C39B-3D1A-3F90-566B91AE1E76}"/>
              </a:ext>
            </a:extLst>
          </p:cNvPr>
          <p:cNvSpPr>
            <a:spLocks noGrp="1" noChangeArrowheads="1"/>
          </p:cNvSpPr>
          <p:nvPr>
            <p:ph type="body" idx="1"/>
          </p:nvPr>
        </p:nvSpPr>
        <p:spPr>
          <a:xfrm>
            <a:off x="250825" y="1341438"/>
            <a:ext cx="8131175" cy="5211762"/>
          </a:xfrm>
        </p:spPr>
        <p:txBody>
          <a:bodyPr/>
          <a:lstStyle/>
          <a:p>
            <a:r>
              <a:rPr lang="en-US" sz="1400" dirty="0"/>
              <a:t>Attendance: Jon, Paul, Tuncer, David, George, Glenn, James, Roger</a:t>
            </a:r>
          </a:p>
          <a:p>
            <a:r>
              <a:rPr lang="en-US" altLang="en-US" sz="1400" dirty="0"/>
              <a:t>Review History</a:t>
            </a:r>
          </a:p>
          <a:p>
            <a:r>
              <a:rPr lang="en-US" altLang="en-US" sz="1400" dirty="0"/>
              <a:t>Discuss potential options forward.</a:t>
            </a:r>
          </a:p>
          <a:p>
            <a:pPr lvl="1"/>
            <a:r>
              <a:rPr lang="en-US" altLang="en-US" sz="1400" dirty="0"/>
              <a:t>Edit the Scope of the </a:t>
            </a:r>
            <a:r>
              <a:rPr lang="en-US" altLang="en-US" sz="1400" dirty="0" err="1"/>
              <a:t>AdHoc</a:t>
            </a:r>
            <a:r>
              <a:rPr lang="en-US" altLang="en-US" sz="1400" dirty="0"/>
              <a:t> </a:t>
            </a:r>
          </a:p>
          <a:p>
            <a:pPr lvl="1"/>
            <a:r>
              <a:rPr lang="en-US" altLang="en-US" sz="1400" dirty="0"/>
              <a:t>Discussion on how to reduce participation costs.</a:t>
            </a:r>
          </a:p>
          <a:p>
            <a:pPr lvl="1"/>
            <a:r>
              <a:rPr lang="en-US" altLang="en-US" sz="1400" dirty="0"/>
              <a:t>Some changes to be considered may be: </a:t>
            </a:r>
          </a:p>
          <a:p>
            <a:pPr lvl="2"/>
            <a:r>
              <a:rPr lang="en-US" altLang="en-US" sz="1400" dirty="0"/>
              <a:t>reduction or elimination of registration fees with constraints on voting membership rights, </a:t>
            </a:r>
          </a:p>
          <a:p>
            <a:pPr lvl="2"/>
            <a:r>
              <a:rPr lang="en-US" altLang="en-US" sz="1400" dirty="0"/>
              <a:t>reduced remote participation registration fees, and </a:t>
            </a:r>
          </a:p>
          <a:p>
            <a:pPr lvl="2"/>
            <a:r>
              <a:rPr lang="en-US" altLang="en-US" sz="1400" dirty="0"/>
              <a:t>otherwise reducing in-person participation costs .</a:t>
            </a:r>
          </a:p>
          <a:p>
            <a:pPr lvl="1"/>
            <a:r>
              <a:rPr lang="en-US" altLang="en-US" sz="1400" dirty="0"/>
              <a:t>Value of our Program</a:t>
            </a:r>
          </a:p>
          <a:p>
            <a:pPr lvl="2"/>
            <a:r>
              <a:rPr lang="en-US" altLang="en-US" sz="1400" dirty="0"/>
              <a:t>Can we find other EC members to run the Orientation</a:t>
            </a:r>
          </a:p>
          <a:p>
            <a:pPr lvl="2"/>
            <a:r>
              <a:rPr lang="en-US" altLang="en-US" sz="1400" dirty="0"/>
              <a:t>Unsure of what is needed in the Orientation</a:t>
            </a:r>
          </a:p>
          <a:p>
            <a:pPr lvl="1"/>
            <a:r>
              <a:rPr lang="en-US" altLang="en-US" sz="1400" dirty="0"/>
              <a:t>Short Term vs Long Term engagement </a:t>
            </a:r>
          </a:p>
          <a:p>
            <a:pPr lvl="2"/>
            <a:r>
              <a:rPr lang="en-US" altLang="en-US" sz="1400" dirty="0"/>
              <a:t>How to get them engaged in the Short Term and transition into Long Term.</a:t>
            </a:r>
          </a:p>
          <a:p>
            <a:pPr lvl="2"/>
            <a:r>
              <a:rPr lang="en-US" altLang="en-US" sz="1400" dirty="0"/>
              <a:t>Topic Specific Engagement may be a way to start leveraging engagement.</a:t>
            </a:r>
          </a:p>
          <a:p>
            <a:pPr lvl="1"/>
            <a:r>
              <a:rPr lang="en-US" altLang="en-US" sz="1400" dirty="0"/>
              <a:t>Experience:</a:t>
            </a:r>
          </a:p>
          <a:p>
            <a:pPr lvl="2"/>
            <a:r>
              <a:rPr lang="en-US" altLang="en-US" sz="1400" dirty="0"/>
              <a:t>PhD students may not be able to join for long term.</a:t>
            </a:r>
          </a:p>
          <a:p>
            <a:pPr lvl="2"/>
            <a:r>
              <a:rPr lang="en-US" altLang="en-US" sz="1400" dirty="0"/>
              <a:t>Undergrad students attending once to gain initial connection.</a:t>
            </a:r>
          </a:p>
          <a:p>
            <a:pPr lvl="2"/>
            <a:r>
              <a:rPr lang="en-US" altLang="en-US" sz="1400" dirty="0"/>
              <a:t>Invitation to make presentation to WNG (paper Awardee).</a:t>
            </a:r>
          </a:p>
          <a:p>
            <a:pPr lvl="2"/>
            <a:endParaRPr lang="en-US" altLang="en-US" sz="1400" dirty="0"/>
          </a:p>
          <a:p>
            <a:pPr lvl="2"/>
            <a:endParaRPr lang="en-US" altLang="en-US" sz="1400" dirty="0"/>
          </a:p>
          <a:p>
            <a:pPr lvl="1"/>
            <a:endParaRPr lang="en-US" alt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5698-5E90-BDAA-5CD4-C050F938B9BF}"/>
              </a:ext>
            </a:extLst>
          </p:cNvPr>
          <p:cNvSpPr>
            <a:spLocks noGrp="1"/>
          </p:cNvSpPr>
          <p:nvPr>
            <p:ph type="title"/>
          </p:nvPr>
        </p:nvSpPr>
        <p:spPr/>
        <p:txBody>
          <a:bodyPr/>
          <a:lstStyle/>
          <a:p>
            <a:r>
              <a:rPr lang="en-US" dirty="0"/>
              <a:t>More issues</a:t>
            </a:r>
          </a:p>
        </p:txBody>
      </p:sp>
      <p:sp>
        <p:nvSpPr>
          <p:cNvPr id="3" name="Content Placeholder 2">
            <a:extLst>
              <a:ext uri="{FF2B5EF4-FFF2-40B4-BE49-F238E27FC236}">
                <a16:creationId xmlns:a16="http://schemas.microsoft.com/office/drawing/2014/main" id="{5E5BC31D-5554-B8E5-81F6-CA217AB5623C}"/>
              </a:ext>
            </a:extLst>
          </p:cNvPr>
          <p:cNvSpPr>
            <a:spLocks noGrp="1"/>
          </p:cNvSpPr>
          <p:nvPr>
            <p:ph idx="1"/>
          </p:nvPr>
        </p:nvSpPr>
        <p:spPr/>
        <p:txBody>
          <a:bodyPr/>
          <a:lstStyle/>
          <a:p>
            <a:r>
              <a:rPr lang="en-US" sz="1800" dirty="0"/>
              <a:t>Other possible issues:</a:t>
            </a:r>
          </a:p>
          <a:p>
            <a:pPr lvl="1"/>
            <a:r>
              <a:rPr lang="en-US" sz="1800" dirty="0"/>
              <a:t>  Time required</a:t>
            </a:r>
          </a:p>
          <a:p>
            <a:pPr lvl="1"/>
            <a:r>
              <a:rPr lang="en-US" sz="1800" dirty="0"/>
              <a:t>  Unfamiliarity with the process.</a:t>
            </a:r>
          </a:p>
          <a:p>
            <a:pPr lvl="1"/>
            <a:r>
              <a:rPr lang="en-US" sz="1800" dirty="0"/>
              <a:t>  Perceived lack of value</a:t>
            </a:r>
          </a:p>
          <a:p>
            <a:pPr lvl="1"/>
            <a:r>
              <a:rPr lang="en-US" sz="1800" dirty="0"/>
              <a:t>  Not aware of which topics are in discussion/development phase</a:t>
            </a:r>
          </a:p>
          <a:p>
            <a:r>
              <a:rPr lang="en-US" sz="1800" dirty="0"/>
              <a:t>Where to present</a:t>
            </a:r>
          </a:p>
          <a:p>
            <a:pPr lvl="1"/>
            <a:r>
              <a:rPr lang="en-US" sz="1800" dirty="0"/>
              <a:t>Telecons?</a:t>
            </a:r>
          </a:p>
          <a:p>
            <a:pPr lvl="1"/>
            <a:r>
              <a:rPr lang="en-US" sz="1800" dirty="0"/>
              <a:t>Interims?</a:t>
            </a:r>
          </a:p>
          <a:p>
            <a:pPr lvl="1"/>
            <a:r>
              <a:rPr lang="en-US" sz="1800" dirty="0"/>
              <a:t>SME (with waiver).</a:t>
            </a:r>
          </a:p>
          <a:p>
            <a:r>
              <a:rPr lang="en-US" sz="2200" dirty="0"/>
              <a:t>Previous web page: </a:t>
            </a:r>
          </a:p>
          <a:p>
            <a:pPr lvl="1"/>
            <a:r>
              <a:rPr lang="en-US" sz="1800" dirty="0">
                <a:hlinkClick r:id="rId2"/>
              </a:rPr>
              <a:t>https://www.ieee802.org/minutes/2013_07/University_Outreach_Geneva04182013.pdf</a:t>
            </a:r>
            <a:endParaRPr lang="en-US" sz="1800" dirty="0"/>
          </a:p>
          <a:p>
            <a:pPr lvl="1"/>
            <a:endParaRPr lang="en-US" sz="1800" dirty="0"/>
          </a:p>
        </p:txBody>
      </p:sp>
      <p:sp>
        <p:nvSpPr>
          <p:cNvPr id="4" name="Rectangle 1">
            <a:extLst>
              <a:ext uri="{FF2B5EF4-FFF2-40B4-BE49-F238E27FC236}">
                <a16:creationId xmlns:a16="http://schemas.microsoft.com/office/drawing/2014/main" id="{DCFA4B93-1DB5-FD74-064E-A30837CF08F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https://www.ieee802.org/minutes/2013_07/University_Outreach_Geneva04182013.pdf</a:t>
            </a:r>
            <a:r>
              <a:rPr kumimoji="0" lang="en-US" altLang="en-US" sz="1800"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1921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3BC65B-CECB-B22A-2DC5-82583312D4D9}"/>
              </a:ext>
            </a:extLst>
          </p:cNvPr>
          <p:cNvPicPr>
            <a:picLocks noChangeAspect="1"/>
          </p:cNvPicPr>
          <p:nvPr/>
        </p:nvPicPr>
        <p:blipFill>
          <a:blip r:embed="rId2"/>
          <a:stretch>
            <a:fillRect/>
          </a:stretch>
        </p:blipFill>
        <p:spPr>
          <a:xfrm>
            <a:off x="1981200" y="433388"/>
            <a:ext cx="4764272" cy="6172200"/>
          </a:xfrm>
          <a:prstGeom prst="rect">
            <a:avLst/>
          </a:prstGeom>
        </p:spPr>
      </p:pic>
    </p:spTree>
    <p:extLst>
      <p:ext uri="{BB962C8B-B14F-4D97-AF65-F5344CB8AC3E}">
        <p14:creationId xmlns:p14="http://schemas.microsoft.com/office/powerpoint/2010/main" val="137422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4E49-04A5-D915-96AC-B52E7013196F}"/>
              </a:ext>
            </a:extLst>
          </p:cNvPr>
          <p:cNvSpPr>
            <a:spLocks noGrp="1"/>
          </p:cNvSpPr>
          <p:nvPr>
            <p:ph type="title"/>
          </p:nvPr>
        </p:nvSpPr>
        <p:spPr/>
        <p:txBody>
          <a:bodyPr/>
          <a:lstStyle/>
          <a:p>
            <a:r>
              <a:rPr lang="en-US" dirty="0"/>
              <a:t>Other Discussion items</a:t>
            </a:r>
          </a:p>
        </p:txBody>
      </p:sp>
      <p:sp>
        <p:nvSpPr>
          <p:cNvPr id="3" name="Content Placeholder 2">
            <a:extLst>
              <a:ext uri="{FF2B5EF4-FFF2-40B4-BE49-F238E27FC236}">
                <a16:creationId xmlns:a16="http://schemas.microsoft.com/office/drawing/2014/main" id="{9C4B835B-8AA3-240C-A034-AF6DB4CB6E7D}"/>
              </a:ext>
            </a:extLst>
          </p:cNvPr>
          <p:cNvSpPr>
            <a:spLocks noGrp="1"/>
          </p:cNvSpPr>
          <p:nvPr>
            <p:ph idx="1"/>
          </p:nvPr>
        </p:nvSpPr>
        <p:spPr>
          <a:xfrm>
            <a:off x="304800" y="1279525"/>
            <a:ext cx="8054976" cy="5211762"/>
          </a:xfrm>
        </p:spPr>
        <p:txBody>
          <a:bodyPr/>
          <a:lstStyle/>
          <a:p>
            <a:r>
              <a:rPr lang="en-US" sz="1800" dirty="0"/>
              <a:t>Need to focus the reach to students to a topic and not a broad “you are welcome to come to 802”</a:t>
            </a:r>
          </a:p>
          <a:p>
            <a:r>
              <a:rPr lang="en-US" sz="1800" dirty="0"/>
              <a:t>Region 8 technical Program example:</a:t>
            </a:r>
          </a:p>
          <a:p>
            <a:pPr lvl="1"/>
            <a:r>
              <a:rPr lang="en-US" sz="1800" dirty="0">
                <a:hlinkClick r:id="rId3"/>
              </a:rPr>
              <a:t>https://www.youtube.com/watch?v=Rn-rhJzBTVo</a:t>
            </a:r>
            <a:endParaRPr lang="en-US" sz="1800" dirty="0"/>
          </a:p>
          <a:p>
            <a:r>
              <a:rPr lang="en-US" sz="1800" dirty="0"/>
              <a:t>Call for Papers – Treat like a Technical Conference.</a:t>
            </a:r>
          </a:p>
          <a:p>
            <a:pPr lvl="1"/>
            <a:r>
              <a:rPr lang="en-US" sz="1800" dirty="0"/>
              <a:t>TG/TF/SG/IG are topics that could be solicited.</a:t>
            </a:r>
          </a:p>
          <a:p>
            <a:pPr lvl="1"/>
            <a:r>
              <a:rPr lang="en-US" sz="1800" dirty="0"/>
              <a:t>Need to Publish is a desire for Students</a:t>
            </a:r>
          </a:p>
          <a:p>
            <a:pPr lvl="1"/>
            <a:r>
              <a:rPr lang="en-US" sz="1800" dirty="0"/>
              <a:t>Need a specific Event.</a:t>
            </a:r>
          </a:p>
          <a:p>
            <a:r>
              <a:rPr lang="en-US" sz="1800" dirty="0"/>
              <a:t>Field Trip –</a:t>
            </a:r>
          </a:p>
          <a:p>
            <a:pPr lvl="1"/>
            <a:r>
              <a:rPr lang="en-US" sz="1800" dirty="0"/>
              <a:t>What we have been doing –</a:t>
            </a:r>
          </a:p>
          <a:p>
            <a:pPr lvl="1"/>
            <a:r>
              <a:rPr lang="en-US" sz="1800" dirty="0"/>
              <a:t>Need more local IEEE Branches and chapters support.</a:t>
            </a:r>
          </a:p>
          <a:p>
            <a:r>
              <a:rPr lang="en-US" sz="1800" dirty="0"/>
              <a:t>Use of CS Magazine (Edge, Standards? )</a:t>
            </a:r>
          </a:p>
          <a:p>
            <a:pPr lvl="1"/>
            <a:r>
              <a:rPr lang="en-US" sz="1800" dirty="0"/>
              <a:t>Publishing is the recognition for the academics.</a:t>
            </a:r>
          </a:p>
          <a:p>
            <a:pPr lvl="1"/>
            <a:r>
              <a:rPr lang="en-US" sz="1800" dirty="0"/>
              <a:t>Can we have an 802 transactions?</a:t>
            </a:r>
          </a:p>
          <a:p>
            <a:pPr lvl="1"/>
            <a:r>
              <a:rPr lang="en-US" sz="1800" dirty="0"/>
              <a:t>Need to ensure it is put into IEEE Explore</a:t>
            </a:r>
          </a:p>
          <a:p>
            <a:r>
              <a:rPr lang="en-US" sz="2200" dirty="0"/>
              <a:t>Conference/Workshop – Virtual or in conjunction with F2F</a:t>
            </a:r>
          </a:p>
        </p:txBody>
      </p:sp>
    </p:spTree>
    <p:extLst>
      <p:ext uri="{BB962C8B-B14F-4D97-AF65-F5344CB8AC3E}">
        <p14:creationId xmlns:p14="http://schemas.microsoft.com/office/powerpoint/2010/main" val="53144122"/>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IEEE_802_template</Template>
  <TotalTime>15700</TotalTime>
  <Words>1753</Words>
  <Application>Microsoft Office PowerPoint</Application>
  <PresentationFormat>On-screen Show (4:3)</PresentationFormat>
  <Paragraphs>177</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Title slide</vt:lpstr>
      <vt:lpstr> Student Outreach AdHoc  Discussion</vt:lpstr>
      <vt:lpstr>6.04 Student Outreach/Student University Outreach</vt:lpstr>
      <vt:lpstr>Things to improve </vt:lpstr>
      <vt:lpstr>Student Outreach Ad Hoc Purpose and Scope</vt:lpstr>
      <vt:lpstr>Student Outreach Telcon #1</vt:lpstr>
      <vt:lpstr>Student Outreach AdHoc Telecon #2</vt:lpstr>
      <vt:lpstr>More issues</vt:lpstr>
      <vt:lpstr>PowerPoint Presentation</vt:lpstr>
      <vt:lpstr>Other Discussion items</vt:lpstr>
      <vt:lpstr>Next Steps</vt:lpstr>
      <vt:lpstr>Student Outreach Ad Hoc Purpose and Scope (revised as per the 26OCT2023 ad hoc meeting)</vt:lpstr>
      <vt:lpstr>Other final Thoughts</vt:lpstr>
      <vt:lpstr>Nov 12, 2023 – Discussion - #1</vt:lpstr>
      <vt:lpstr>Nov 12, 2023 – Discussion - #2</vt:lpstr>
      <vt:lpstr>Nov 12, 2023 – Discussion - #3</vt:lpstr>
      <vt:lpstr>Nov 12, 2023 – Future Directions - #4</vt:lpstr>
      <vt:lpstr>Motion for Chair’s Guideline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March 2011 workshop</dc:subject>
  <dc:creator>Jon Rosdahl</dc:creator>
  <cp:lastModifiedBy>Jon Rosdahl</cp:lastModifiedBy>
  <cp:revision>2</cp:revision>
  <dcterms:created xsi:type="dcterms:W3CDTF">2023-10-26T18:33:46Z</dcterms:created>
  <dcterms:modified xsi:type="dcterms:W3CDTF">2023-11-13T08:44:17Z</dcterms:modified>
</cp:coreProperties>
</file>