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9"/>
  </p:notesMasterIdLst>
  <p:handoutMasterIdLst>
    <p:handoutMasterId r:id="rId20"/>
  </p:handoutMasterIdLst>
  <p:sldIdLst>
    <p:sldId id="278" r:id="rId2"/>
    <p:sldId id="568" r:id="rId3"/>
    <p:sldId id="567" r:id="rId4"/>
    <p:sldId id="569" r:id="rId5"/>
    <p:sldId id="572" r:id="rId6"/>
    <p:sldId id="342" r:id="rId7"/>
    <p:sldId id="573" r:id="rId8"/>
    <p:sldId id="574" r:id="rId9"/>
    <p:sldId id="575" r:id="rId10"/>
    <p:sldId id="576" r:id="rId11"/>
    <p:sldId id="577" r:id="rId12"/>
    <p:sldId id="578" r:id="rId13"/>
    <p:sldId id="579" r:id="rId14"/>
    <p:sldId id="580" r:id="rId15"/>
    <p:sldId id="581" r:id="rId16"/>
    <p:sldId id="582" r:id="rId17"/>
    <p:sldId id="583" r:id="rId18"/>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BE28"/>
    <a:srgbClr val="0066FF"/>
    <a:srgbClr val="33CCFF"/>
    <a:srgbClr val="99FF99"/>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2931229-D711-4F90-A142-9AC07AD0F06A}" v="4" dt="2023-11-13T07:02:54.78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433" autoAdjust="0"/>
    <p:restoredTop sz="91240" autoAdjust="0"/>
  </p:normalViewPr>
  <p:slideViewPr>
    <p:cSldViewPr>
      <p:cViewPr varScale="1">
        <p:scale>
          <a:sx n="96" d="100"/>
          <a:sy n="96" d="100"/>
        </p:scale>
        <p:origin x="1830" y="78"/>
      </p:cViewPr>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82931229-D711-4F90-A142-9AC07AD0F06A}"/>
    <pc:docChg chg="custSel addSld modSld">
      <pc:chgData name="Jon Rosdahl" userId="2820f357-2dd4-4127-8713-e0bfde0fd756" providerId="ADAL" clId="{82931229-D711-4F90-A142-9AC07AD0F06A}" dt="2023-11-13T08:44:09.477" v="3488" actId="5793"/>
      <pc:docMkLst>
        <pc:docMk/>
      </pc:docMkLst>
      <pc:sldChg chg="modSp new mod">
        <pc:chgData name="Jon Rosdahl" userId="2820f357-2dd4-4127-8713-e0bfde0fd756" providerId="ADAL" clId="{82931229-D711-4F90-A142-9AC07AD0F06A}" dt="2023-11-13T06:23:13.911" v="793" actId="20577"/>
        <pc:sldMkLst>
          <pc:docMk/>
          <pc:sldMk cId="1396078654" sldId="579"/>
        </pc:sldMkLst>
        <pc:spChg chg="mod">
          <ac:chgData name="Jon Rosdahl" userId="2820f357-2dd4-4127-8713-e0bfde0fd756" providerId="ADAL" clId="{82931229-D711-4F90-A142-9AC07AD0F06A}" dt="2023-11-13T06:23:13.911" v="793" actId="20577"/>
          <ac:spMkLst>
            <pc:docMk/>
            <pc:sldMk cId="1396078654" sldId="579"/>
            <ac:spMk id="2" creationId="{C73BB863-C1F1-AF04-05E6-2B12EFF18CDF}"/>
          </ac:spMkLst>
        </pc:spChg>
        <pc:spChg chg="mod">
          <ac:chgData name="Jon Rosdahl" userId="2820f357-2dd4-4127-8713-e0bfde0fd756" providerId="ADAL" clId="{82931229-D711-4F90-A142-9AC07AD0F06A}" dt="2023-11-13T06:22:58.007" v="786" actId="20577"/>
          <ac:spMkLst>
            <pc:docMk/>
            <pc:sldMk cId="1396078654" sldId="579"/>
            <ac:spMk id="3" creationId="{B9728736-FF8E-92EA-B14D-76DE8978F89E}"/>
          </ac:spMkLst>
        </pc:spChg>
      </pc:sldChg>
      <pc:sldChg chg="modSp new mod">
        <pc:chgData name="Jon Rosdahl" userId="2820f357-2dd4-4127-8713-e0bfde0fd756" providerId="ADAL" clId="{82931229-D711-4F90-A142-9AC07AD0F06A}" dt="2023-11-13T06:35:51.437" v="1598" actId="14100"/>
        <pc:sldMkLst>
          <pc:docMk/>
          <pc:sldMk cId="4145817910" sldId="580"/>
        </pc:sldMkLst>
        <pc:spChg chg="mod">
          <ac:chgData name="Jon Rosdahl" userId="2820f357-2dd4-4127-8713-e0bfde0fd756" providerId="ADAL" clId="{82931229-D711-4F90-A142-9AC07AD0F06A}" dt="2023-11-13T06:23:23.239" v="796" actId="20577"/>
          <ac:spMkLst>
            <pc:docMk/>
            <pc:sldMk cId="4145817910" sldId="580"/>
            <ac:spMk id="2" creationId="{97F95CF0-56C0-0AF4-2E50-665D5BF33E59}"/>
          </ac:spMkLst>
        </pc:spChg>
        <pc:spChg chg="mod">
          <ac:chgData name="Jon Rosdahl" userId="2820f357-2dd4-4127-8713-e0bfde0fd756" providerId="ADAL" clId="{82931229-D711-4F90-A142-9AC07AD0F06A}" dt="2023-11-13T06:35:51.437" v="1598" actId="14100"/>
          <ac:spMkLst>
            <pc:docMk/>
            <pc:sldMk cId="4145817910" sldId="580"/>
            <ac:spMk id="3" creationId="{D0B627EB-CB92-2F03-CDE4-386B25BD4151}"/>
          </ac:spMkLst>
        </pc:spChg>
      </pc:sldChg>
      <pc:sldChg chg="modSp new mod">
        <pc:chgData name="Jon Rosdahl" userId="2820f357-2dd4-4127-8713-e0bfde0fd756" providerId="ADAL" clId="{82931229-D711-4F90-A142-9AC07AD0F06A}" dt="2023-11-13T06:58:18.864" v="2145" actId="20577"/>
        <pc:sldMkLst>
          <pc:docMk/>
          <pc:sldMk cId="552168143" sldId="581"/>
        </pc:sldMkLst>
        <pc:spChg chg="mod">
          <ac:chgData name="Jon Rosdahl" userId="2820f357-2dd4-4127-8713-e0bfde0fd756" providerId="ADAL" clId="{82931229-D711-4F90-A142-9AC07AD0F06A}" dt="2023-11-13T06:49:30.742" v="1602" actId="20577"/>
          <ac:spMkLst>
            <pc:docMk/>
            <pc:sldMk cId="552168143" sldId="581"/>
            <ac:spMk id="2" creationId="{616458F0-A14C-0884-8E09-7CCF39BF6F94}"/>
          </ac:spMkLst>
        </pc:spChg>
        <pc:spChg chg="mod">
          <ac:chgData name="Jon Rosdahl" userId="2820f357-2dd4-4127-8713-e0bfde0fd756" providerId="ADAL" clId="{82931229-D711-4F90-A142-9AC07AD0F06A}" dt="2023-11-13T06:58:18.864" v="2145" actId="20577"/>
          <ac:spMkLst>
            <pc:docMk/>
            <pc:sldMk cId="552168143" sldId="581"/>
            <ac:spMk id="3" creationId="{B89E8A7E-1EC7-1D4B-30A4-12F838867EDC}"/>
          </ac:spMkLst>
        </pc:spChg>
      </pc:sldChg>
      <pc:sldChg chg="modSp new mod">
        <pc:chgData name="Jon Rosdahl" userId="2820f357-2dd4-4127-8713-e0bfde0fd756" providerId="ADAL" clId="{82931229-D711-4F90-A142-9AC07AD0F06A}" dt="2023-11-13T07:14:41.801" v="2731" actId="20577"/>
        <pc:sldMkLst>
          <pc:docMk/>
          <pc:sldMk cId="819699784" sldId="582"/>
        </pc:sldMkLst>
        <pc:spChg chg="mod">
          <ac:chgData name="Jon Rosdahl" userId="2820f357-2dd4-4127-8713-e0bfde0fd756" providerId="ADAL" clId="{82931229-D711-4F90-A142-9AC07AD0F06A}" dt="2023-11-13T07:02:49.160" v="2165" actId="20577"/>
          <ac:spMkLst>
            <pc:docMk/>
            <pc:sldMk cId="819699784" sldId="582"/>
            <ac:spMk id="2" creationId="{FCE714D6-196E-179F-9940-784DA6830AE8}"/>
          </ac:spMkLst>
        </pc:spChg>
        <pc:spChg chg="mod">
          <ac:chgData name="Jon Rosdahl" userId="2820f357-2dd4-4127-8713-e0bfde0fd756" providerId="ADAL" clId="{82931229-D711-4F90-A142-9AC07AD0F06A}" dt="2023-11-13T07:14:41.801" v="2731" actId="20577"/>
          <ac:spMkLst>
            <pc:docMk/>
            <pc:sldMk cId="819699784" sldId="582"/>
            <ac:spMk id="3" creationId="{CEC00B40-BE6B-4EDA-FCBE-7DB5BA5D7EC8}"/>
          </ac:spMkLst>
        </pc:spChg>
      </pc:sldChg>
      <pc:sldChg chg="modSp new mod">
        <pc:chgData name="Jon Rosdahl" userId="2820f357-2dd4-4127-8713-e0bfde0fd756" providerId="ADAL" clId="{82931229-D711-4F90-A142-9AC07AD0F06A}" dt="2023-11-13T08:44:09.477" v="3488" actId="5793"/>
        <pc:sldMkLst>
          <pc:docMk/>
          <pc:sldMk cId="1612660843" sldId="583"/>
        </pc:sldMkLst>
        <pc:spChg chg="mod">
          <ac:chgData name="Jon Rosdahl" userId="2820f357-2dd4-4127-8713-e0bfde0fd756" providerId="ADAL" clId="{82931229-D711-4F90-A142-9AC07AD0F06A}" dt="2023-11-13T07:15:27.643" v="2763" actId="20577"/>
          <ac:spMkLst>
            <pc:docMk/>
            <pc:sldMk cId="1612660843" sldId="583"/>
            <ac:spMk id="2" creationId="{38AB8402-4FBD-5E80-A441-231D02981D8F}"/>
          </ac:spMkLst>
        </pc:spChg>
        <pc:spChg chg="mod">
          <ac:chgData name="Jon Rosdahl" userId="2820f357-2dd4-4127-8713-e0bfde0fd756" providerId="ADAL" clId="{82931229-D711-4F90-A142-9AC07AD0F06A}" dt="2023-11-13T08:44:09.477" v="3488" actId="5793"/>
          <ac:spMkLst>
            <pc:docMk/>
            <pc:sldMk cId="1612660843" sldId="583"/>
            <ac:spMk id="3" creationId="{18FD563C-ADAB-586B-AE13-3C82E21A9345}"/>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a:extLst>
              <a:ext uri="{FF2B5EF4-FFF2-40B4-BE49-F238E27FC236}">
                <a16:creationId xmlns:a16="http://schemas.microsoft.com/office/drawing/2014/main" id="{312D412A-131C-E29A-B79C-CF7CBBD5F33A}"/>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a:extLst>
              <a:ext uri="{FF2B5EF4-FFF2-40B4-BE49-F238E27FC236}">
                <a16:creationId xmlns:a16="http://schemas.microsoft.com/office/drawing/2014/main" id="{DF60418E-A8F6-E2EF-5B2A-F592713F2640}"/>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595972" name="Rectangle 4">
            <a:extLst>
              <a:ext uri="{FF2B5EF4-FFF2-40B4-BE49-F238E27FC236}">
                <a16:creationId xmlns:a16="http://schemas.microsoft.com/office/drawing/2014/main" id="{D015BA32-2E03-45A2-B231-85750579BA23}"/>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595973" name="Rectangle 5">
            <a:extLst>
              <a:ext uri="{FF2B5EF4-FFF2-40B4-BE49-F238E27FC236}">
                <a16:creationId xmlns:a16="http://schemas.microsoft.com/office/drawing/2014/main" id="{B17E8EEE-1E26-A06F-5C39-69771113ECA4}"/>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1EC956A9-CA93-48A1-A876-1D96BE3ED863}"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87D92F1A-BB9E-0471-AD13-702B6AF22211}"/>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a:extLst>
              <a:ext uri="{FF2B5EF4-FFF2-40B4-BE49-F238E27FC236}">
                <a16:creationId xmlns:a16="http://schemas.microsoft.com/office/drawing/2014/main" id="{10BB7A88-ACB0-8121-4922-7286D91185A8}"/>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107524" name="Rectangle 4">
            <a:extLst>
              <a:ext uri="{FF2B5EF4-FFF2-40B4-BE49-F238E27FC236}">
                <a16:creationId xmlns:a16="http://schemas.microsoft.com/office/drawing/2014/main" id="{33C02916-0119-7336-E963-8113B45CE417}"/>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a:extLst>
              <a:ext uri="{FF2B5EF4-FFF2-40B4-BE49-F238E27FC236}">
                <a16:creationId xmlns:a16="http://schemas.microsoft.com/office/drawing/2014/main" id="{6058EF1F-F450-C82C-16EC-5813B6C41CF6}"/>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a:extLst>
              <a:ext uri="{FF2B5EF4-FFF2-40B4-BE49-F238E27FC236}">
                <a16:creationId xmlns:a16="http://schemas.microsoft.com/office/drawing/2014/main" id="{98796C0F-36AF-D508-F44C-055F8A6C3B41}"/>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107527" name="Rectangle 7">
            <a:extLst>
              <a:ext uri="{FF2B5EF4-FFF2-40B4-BE49-F238E27FC236}">
                <a16:creationId xmlns:a16="http://schemas.microsoft.com/office/drawing/2014/main" id="{68D7ACF6-54B1-9BF2-F201-7012C45AED2F}"/>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EE2C34D7-014F-41A0-8D35-53F053FDC3C3}"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A5F6B871-996E-6ED0-E6DE-0F1DE73017D3}"/>
              </a:ext>
            </a:extLst>
          </p:cNvPr>
          <p:cNvSpPr>
            <a:spLocks noGrp="1" noChangeArrowheads="1"/>
          </p:cNvSpPr>
          <p:nvPr>
            <p:ph type="sldNum" sz="quarter" idx="5"/>
          </p:nvPr>
        </p:nvSpPr>
        <p:spPr>
          <a:ln/>
        </p:spPr>
        <p:txBody>
          <a:bodyPr/>
          <a:lstStyle/>
          <a:p>
            <a:fld id="{0B9282A5-01AA-4EE9-A7E0-3689BCD5FBCD}" type="slidenum">
              <a:rPr lang="en-US" altLang="en-US"/>
              <a:pPr/>
              <a:t>1</a:t>
            </a:fld>
            <a:endParaRPr lang="en-US" altLang="en-US"/>
          </a:p>
        </p:txBody>
      </p:sp>
      <p:sp>
        <p:nvSpPr>
          <p:cNvPr id="237570" name="Rectangle 2">
            <a:extLst>
              <a:ext uri="{FF2B5EF4-FFF2-40B4-BE49-F238E27FC236}">
                <a16:creationId xmlns:a16="http://schemas.microsoft.com/office/drawing/2014/main" id="{879A7603-906B-D4F4-B179-68314654440A}"/>
              </a:ext>
            </a:extLst>
          </p:cNvPr>
          <p:cNvSpPr>
            <a:spLocks noGrp="1" noRot="1" noChangeAspect="1" noChangeArrowheads="1" noTextEdit="1"/>
          </p:cNvSpPr>
          <p:nvPr>
            <p:ph type="sldImg"/>
          </p:nvPr>
        </p:nvSpPr>
        <p:spPr>
          <a:ln/>
        </p:spPr>
      </p:sp>
      <p:sp>
        <p:nvSpPr>
          <p:cNvPr id="237571" name="Rectangle 3">
            <a:extLst>
              <a:ext uri="{FF2B5EF4-FFF2-40B4-BE49-F238E27FC236}">
                <a16:creationId xmlns:a16="http://schemas.microsoft.com/office/drawing/2014/main" id="{23364CBA-8E89-6584-27BA-007A60B91EC9}"/>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F2B398DB-97AE-D0E7-5048-0CFE3714ED98}"/>
              </a:ext>
            </a:extLst>
          </p:cNvPr>
          <p:cNvSpPr>
            <a:spLocks noGrp="1" noChangeArrowheads="1"/>
          </p:cNvSpPr>
          <p:nvPr>
            <p:ph type="sldNum" sz="quarter" idx="5"/>
          </p:nvPr>
        </p:nvSpPr>
        <p:spPr>
          <a:ln/>
        </p:spPr>
        <p:txBody>
          <a:bodyPr/>
          <a:lstStyle/>
          <a:p>
            <a:fld id="{FD3610E2-3CD2-4CF9-A285-64A67EF286C9}" type="slidenum">
              <a:rPr lang="en-US" altLang="en-US"/>
              <a:pPr/>
              <a:t>6</a:t>
            </a:fld>
            <a:endParaRPr lang="en-US" altLang="en-US"/>
          </a:p>
        </p:txBody>
      </p:sp>
      <p:sp>
        <p:nvSpPr>
          <p:cNvPr id="274434" name="Rectangle 2">
            <a:extLst>
              <a:ext uri="{FF2B5EF4-FFF2-40B4-BE49-F238E27FC236}">
                <a16:creationId xmlns:a16="http://schemas.microsoft.com/office/drawing/2014/main" id="{C71B2F40-70D6-F032-8271-33E84D3CBF47}"/>
              </a:ext>
            </a:extLst>
          </p:cNvPr>
          <p:cNvSpPr>
            <a:spLocks noGrp="1" noRot="1" noChangeAspect="1" noChangeArrowheads="1" noTextEdit="1"/>
          </p:cNvSpPr>
          <p:nvPr>
            <p:ph type="sldImg"/>
          </p:nvPr>
        </p:nvSpPr>
        <p:spPr>
          <a:ln/>
        </p:spPr>
      </p:sp>
      <p:sp>
        <p:nvSpPr>
          <p:cNvPr id="274435" name="Rectangle 3">
            <a:extLst>
              <a:ext uri="{FF2B5EF4-FFF2-40B4-BE49-F238E27FC236}">
                <a16:creationId xmlns:a16="http://schemas.microsoft.com/office/drawing/2014/main" id="{4E9DA8ED-241F-6489-757A-222BBF460222}"/>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2C34D7-014F-41A0-8D35-53F053FDC3C3}" type="slidenum">
              <a:rPr lang="en-US" altLang="en-US" smtClean="0"/>
              <a:pPr/>
              <a:t>9</a:t>
            </a:fld>
            <a:endParaRPr lang="en-US" altLang="en-US"/>
          </a:p>
        </p:txBody>
      </p:sp>
    </p:spTree>
    <p:extLst>
      <p:ext uri="{BB962C8B-B14F-4D97-AF65-F5344CB8AC3E}">
        <p14:creationId xmlns:p14="http://schemas.microsoft.com/office/powerpoint/2010/main" val="290412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97BFC21E-98DF-D15E-B2A5-2A0F4E0AB827}"/>
              </a:ext>
            </a:extLst>
          </p:cNvPr>
          <p:cNvSpPr>
            <a:spLocks noChangeArrowheads="1"/>
          </p:cNvSpPr>
          <p:nvPr/>
        </p:nvSpPr>
        <p:spPr bwMode="auto">
          <a:xfrm>
            <a:off x="14288" y="6597650"/>
            <a:ext cx="9129712"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5" name="Rectangle 3">
            <a:extLst>
              <a:ext uri="{FF2B5EF4-FFF2-40B4-BE49-F238E27FC236}">
                <a16:creationId xmlns:a16="http://schemas.microsoft.com/office/drawing/2014/main" id="{38FB9EAB-3483-6ADB-0C03-EA929B34564C}"/>
              </a:ext>
            </a:extLst>
          </p:cNvPr>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6" name="Rectangle 4">
            <a:extLst>
              <a:ext uri="{FF2B5EF4-FFF2-40B4-BE49-F238E27FC236}">
                <a16:creationId xmlns:a16="http://schemas.microsoft.com/office/drawing/2014/main" id="{1466F21E-C8C3-25CC-384A-30F87E2BABB1}"/>
              </a:ext>
            </a:extLst>
          </p:cNvPr>
          <p:cNvSpPr>
            <a:spLocks noGrp="1" noChangeArrowheads="1"/>
          </p:cNvSpPr>
          <p:nvPr>
            <p:ph type="ctrTitle"/>
          </p:nvPr>
        </p:nvSpPr>
        <p:spPr>
          <a:xfrm>
            <a:off x="685800" y="2130425"/>
            <a:ext cx="77724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2B206ABB-3E02-71B1-43E7-3B49D4928633}"/>
              </a:ext>
            </a:extLst>
          </p:cNvPr>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a:t>Click to edit Master subtitle style</a:t>
            </a:r>
          </a:p>
        </p:txBody>
      </p:sp>
      <p:sp>
        <p:nvSpPr>
          <p:cNvPr id="330758" name="Text Box 6">
            <a:extLst>
              <a:ext uri="{FF2B5EF4-FFF2-40B4-BE49-F238E27FC236}">
                <a16:creationId xmlns:a16="http://schemas.microsoft.com/office/drawing/2014/main" id="{88B4637A-5BE7-83BA-E375-B91A2E02D828}"/>
              </a:ext>
            </a:extLst>
          </p:cNvPr>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585C8619-ABB2-45DD-BE47-D85CAF555AB8}"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grpSp>
        <p:nvGrpSpPr>
          <p:cNvPr id="330761" name="Group 9">
            <a:extLst>
              <a:ext uri="{FF2B5EF4-FFF2-40B4-BE49-F238E27FC236}">
                <a16:creationId xmlns:a16="http://schemas.microsoft.com/office/drawing/2014/main" id="{AED88C5F-0DBD-C046-D5FC-8B6AD77A5BA2}"/>
              </a:ext>
            </a:extLst>
          </p:cNvPr>
          <p:cNvGrpSpPr>
            <a:grpSpLocks/>
          </p:cNvGrpSpPr>
          <p:nvPr/>
        </p:nvGrpSpPr>
        <p:grpSpPr bwMode="auto">
          <a:xfrm>
            <a:off x="8316913" y="5876925"/>
            <a:ext cx="793750" cy="709613"/>
            <a:chOff x="3288" y="3482"/>
            <a:chExt cx="500" cy="447"/>
          </a:xfrm>
        </p:grpSpPr>
        <p:sp>
          <p:nvSpPr>
            <p:cNvPr id="330762" name="Rectangle 10">
              <a:extLst>
                <a:ext uri="{FF2B5EF4-FFF2-40B4-BE49-F238E27FC236}">
                  <a16:creationId xmlns:a16="http://schemas.microsoft.com/office/drawing/2014/main" id="{3505FE6A-7925-5892-4706-2D660CB1D1C0}"/>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63" name="Text Box 11">
              <a:extLst>
                <a:ext uri="{FF2B5EF4-FFF2-40B4-BE49-F238E27FC236}">
                  <a16:creationId xmlns:a16="http://schemas.microsoft.com/office/drawing/2014/main" id="{C2DC7DE9-4888-4D0E-2C50-ED327EB4F739}"/>
                </a:ext>
              </a:extLst>
            </p:cNvPr>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a:extLst>
                <a:ext uri="{FF2B5EF4-FFF2-40B4-BE49-F238E27FC236}">
                  <a16:creationId xmlns:a16="http://schemas.microsoft.com/office/drawing/2014/main" id="{D7C2DD1E-F075-7D90-5E54-78C4C2209651}"/>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0765" name="Text Box 13">
              <a:extLst>
                <a:ext uri="{FF2B5EF4-FFF2-40B4-BE49-F238E27FC236}">
                  <a16:creationId xmlns:a16="http://schemas.microsoft.com/office/drawing/2014/main" id="{4BF236AF-7B83-D072-55AA-0159BE05B409}"/>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
        <p:nvSpPr>
          <p:cNvPr id="2" name="Text Box 9">
            <a:extLst>
              <a:ext uri="{FF2B5EF4-FFF2-40B4-BE49-F238E27FC236}">
                <a16:creationId xmlns:a16="http://schemas.microsoft.com/office/drawing/2014/main" id="{7D13B00E-5FE6-57AA-F7EA-1C528C5CAA97}"/>
              </a:ext>
            </a:extLst>
          </p:cNvPr>
          <p:cNvSpPr txBox="1">
            <a:spLocks noChangeArrowheads="1"/>
          </p:cNvSpPr>
          <p:nvPr userDrawn="1"/>
        </p:nvSpPr>
        <p:spPr bwMode="auto">
          <a:xfrm>
            <a:off x="4763" y="6592094"/>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IEEE 802 Student Outreach Discussion 2023 Telecon</a:t>
            </a:r>
          </a:p>
        </p:txBody>
      </p:sp>
      <p:sp>
        <p:nvSpPr>
          <p:cNvPr id="3" name="Text Box 8">
            <a:extLst>
              <a:ext uri="{FF2B5EF4-FFF2-40B4-BE49-F238E27FC236}">
                <a16:creationId xmlns:a16="http://schemas.microsoft.com/office/drawing/2014/main" id="{9FFD2A61-6BFC-6512-8771-F3106C4C6CAD}"/>
              </a:ext>
            </a:extLst>
          </p:cNvPr>
          <p:cNvSpPr txBox="1">
            <a:spLocks noChangeArrowheads="1"/>
          </p:cNvSpPr>
          <p:nvPr userDrawn="1"/>
        </p:nvSpPr>
        <p:spPr bwMode="auto">
          <a:xfrm>
            <a:off x="0" y="6589713"/>
            <a:ext cx="143661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dirty="0">
                <a:solidFill>
                  <a:schemeClr val="bg1"/>
                </a:solidFill>
              </a:rPr>
              <a:t>802 EC-23/0188r0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36FB1-B91C-2CC5-1686-49A47468706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44E8A5C-E429-1F4E-3B92-372A5254BED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9889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718349-A963-644B-F8D6-E3B87DF8DF23}"/>
              </a:ext>
            </a:extLst>
          </p:cNvPr>
          <p:cNvSpPr>
            <a:spLocks noGrp="1"/>
          </p:cNvSpPr>
          <p:nvPr>
            <p:ph type="title" orient="vert"/>
          </p:nvPr>
        </p:nvSpPr>
        <p:spPr>
          <a:xfrm>
            <a:off x="6578600" y="404813"/>
            <a:ext cx="2108200"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1148D88-A58A-72A0-877D-17164D64D609}"/>
              </a:ext>
            </a:extLst>
          </p:cNvPr>
          <p:cNvSpPr>
            <a:spLocks noGrp="1"/>
          </p:cNvSpPr>
          <p:nvPr>
            <p:ph type="body" orient="vert" idx="1"/>
          </p:nvPr>
        </p:nvSpPr>
        <p:spPr>
          <a:xfrm>
            <a:off x="250825" y="404813"/>
            <a:ext cx="6175375"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30632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A66AE-5621-482A-C855-6F2082FB17C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899D2A-C0E2-D766-6171-F0578AE764A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74051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8076E-D1BE-4F54-15B4-20D4A907DAD8}"/>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686A61B-D6BC-4AF2-BF35-485715DA9C4F}"/>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672460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D0FD2-4883-0C7B-229F-759E3AF995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B1C8EB-E1FF-4FDE-0153-5183B0C5B0BE}"/>
              </a:ext>
            </a:extLst>
          </p:cNvPr>
          <p:cNvSpPr>
            <a:spLocks noGrp="1"/>
          </p:cNvSpPr>
          <p:nvPr>
            <p:ph sz="half" idx="1"/>
          </p:nvPr>
        </p:nvSpPr>
        <p:spPr>
          <a:xfrm>
            <a:off x="250825" y="1341438"/>
            <a:ext cx="40386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88733DA-C219-51C6-12D0-D21E86D857C0}"/>
              </a:ext>
            </a:extLst>
          </p:cNvPr>
          <p:cNvSpPr>
            <a:spLocks noGrp="1"/>
          </p:cNvSpPr>
          <p:nvPr>
            <p:ph sz="half" idx="2"/>
          </p:nvPr>
        </p:nvSpPr>
        <p:spPr>
          <a:xfrm>
            <a:off x="4441825" y="1341438"/>
            <a:ext cx="40386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15729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A3A3E-9591-26A6-B699-C007DD657BE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DBE3F22-606A-A4DE-EBEB-18766747FBF6}"/>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B13AA4-CBD7-A04D-6EDA-98B1C88AB291}"/>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70DDFC5-340F-AD84-9613-AB5FD997FFAD}"/>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FA53B92-9C1B-B732-5F9C-6DF2054554AE}"/>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43336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00208-695E-BD83-56B2-2D64C7BDE64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886608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0245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DFF4B-9BC5-62FB-646B-69554860F10B}"/>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2911FC5-035B-D02E-01CB-1A618680D3B4}"/>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70768E9-D6DB-57F7-4A21-0622425EB5C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643369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851A5-CC83-D0B7-4B30-9DCDB569D44B}"/>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1B1C6FF-03C9-083B-0D58-D8424CCD6166}"/>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D17919B3-0630-3B95-0113-3E734767854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240985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17A66A19-2B8C-011D-963F-95D875847AF9}"/>
              </a:ext>
            </a:extLst>
          </p:cNvPr>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7" name="Text Box 9">
            <a:extLst>
              <a:ext uri="{FF2B5EF4-FFF2-40B4-BE49-F238E27FC236}">
                <a16:creationId xmlns:a16="http://schemas.microsoft.com/office/drawing/2014/main" id="{2F108279-F25C-35EF-571A-AD8C1FF4B210}"/>
              </a:ext>
            </a:extLst>
          </p:cNvPr>
          <p:cNvSpPr txBox="1">
            <a:spLocks noChangeArrowheads="1"/>
          </p:cNvSpPr>
          <p:nvPr/>
        </p:nvSpPr>
        <p:spPr bwMode="auto">
          <a:xfrm>
            <a:off x="0" y="659130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IEEE 802 Student Outreach Discussion 2023 Telecon</a:t>
            </a:r>
          </a:p>
        </p:txBody>
      </p:sp>
      <p:sp>
        <p:nvSpPr>
          <p:cNvPr id="329731" name="Rectangle 3">
            <a:extLst>
              <a:ext uri="{FF2B5EF4-FFF2-40B4-BE49-F238E27FC236}">
                <a16:creationId xmlns:a16="http://schemas.microsoft.com/office/drawing/2014/main" id="{79F40342-1C53-CDFC-9954-D3A72A6BF97E}"/>
              </a:ext>
            </a:extLst>
          </p:cNvPr>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2" name="Rectangle 4">
            <a:extLst>
              <a:ext uri="{FF2B5EF4-FFF2-40B4-BE49-F238E27FC236}">
                <a16:creationId xmlns:a16="http://schemas.microsoft.com/office/drawing/2014/main" id="{A6314A9C-4D2F-3A5F-098A-4161A10F5FBB}"/>
              </a:ext>
            </a:extLst>
          </p:cNvPr>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6A7EE11F-F90B-B86B-87A6-9A6E4C3848AC}"/>
              </a:ext>
            </a:extLst>
          </p:cNvPr>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29734" name="Line 6">
            <a:extLst>
              <a:ext uri="{FF2B5EF4-FFF2-40B4-BE49-F238E27FC236}">
                <a16:creationId xmlns:a16="http://schemas.microsoft.com/office/drawing/2014/main" id="{1E0A1CA7-9052-C2B6-83B1-9A12B9EBEBC3}"/>
              </a:ext>
            </a:extLst>
          </p:cNvPr>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35" name="Text Box 7">
            <a:extLst>
              <a:ext uri="{FF2B5EF4-FFF2-40B4-BE49-F238E27FC236}">
                <a16:creationId xmlns:a16="http://schemas.microsoft.com/office/drawing/2014/main" id="{8563BF77-E03F-03BC-5DA3-DB9ED0BC3CD8}"/>
              </a:ext>
            </a:extLst>
          </p:cNvPr>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D9EFB2B3-2E2F-4F50-A04F-250637960BD1}"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29736" name="Text Box 8">
            <a:extLst>
              <a:ext uri="{FF2B5EF4-FFF2-40B4-BE49-F238E27FC236}">
                <a16:creationId xmlns:a16="http://schemas.microsoft.com/office/drawing/2014/main" id="{48F24EFC-06E4-7536-0F21-021A4E95FFC5}"/>
              </a:ext>
            </a:extLst>
          </p:cNvPr>
          <p:cNvSpPr txBox="1">
            <a:spLocks noChangeArrowheads="1"/>
          </p:cNvSpPr>
          <p:nvPr/>
        </p:nvSpPr>
        <p:spPr bwMode="auto">
          <a:xfrm>
            <a:off x="0" y="6589713"/>
            <a:ext cx="143661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dirty="0">
                <a:solidFill>
                  <a:schemeClr val="bg1"/>
                </a:solidFill>
              </a:rPr>
              <a:t>802 EC-23/0188r0</a:t>
            </a:r>
          </a:p>
        </p:txBody>
      </p:sp>
      <p:grpSp>
        <p:nvGrpSpPr>
          <p:cNvPr id="329748" name="Group 20">
            <a:extLst>
              <a:ext uri="{FF2B5EF4-FFF2-40B4-BE49-F238E27FC236}">
                <a16:creationId xmlns:a16="http://schemas.microsoft.com/office/drawing/2014/main" id="{1F265337-997B-27EF-FE01-90B173425C13}"/>
              </a:ext>
            </a:extLst>
          </p:cNvPr>
          <p:cNvGrpSpPr>
            <a:grpSpLocks/>
          </p:cNvGrpSpPr>
          <p:nvPr/>
        </p:nvGrpSpPr>
        <p:grpSpPr bwMode="auto">
          <a:xfrm>
            <a:off x="8316913" y="5876925"/>
            <a:ext cx="793750" cy="709613"/>
            <a:chOff x="3288" y="3482"/>
            <a:chExt cx="500" cy="447"/>
          </a:xfrm>
        </p:grpSpPr>
        <p:sp>
          <p:nvSpPr>
            <p:cNvPr id="329746" name="Rectangle 18">
              <a:extLst>
                <a:ext uri="{FF2B5EF4-FFF2-40B4-BE49-F238E27FC236}">
                  <a16:creationId xmlns:a16="http://schemas.microsoft.com/office/drawing/2014/main" id="{28F05679-F73D-9196-D1D5-70FAA4702FFF}"/>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43" name="Text Box 15">
              <a:extLst>
                <a:ext uri="{FF2B5EF4-FFF2-40B4-BE49-F238E27FC236}">
                  <a16:creationId xmlns:a16="http://schemas.microsoft.com/office/drawing/2014/main" id="{9DBCF5D9-54D1-649B-7CD5-F468893BB71E}"/>
                </a:ext>
              </a:extLst>
            </p:cNvPr>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a:extLst>
                <a:ext uri="{FF2B5EF4-FFF2-40B4-BE49-F238E27FC236}">
                  <a16:creationId xmlns:a16="http://schemas.microsoft.com/office/drawing/2014/main" id="{5C402477-D1F9-5FF8-9F49-CEF68DA2D748}"/>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47" name="Text Box 19">
              <a:extLst>
                <a:ext uri="{FF2B5EF4-FFF2-40B4-BE49-F238E27FC236}">
                  <a16:creationId xmlns:a16="http://schemas.microsoft.com/office/drawing/2014/main" id="{9DF8DBE6-E4D4-374A-7A1F-EB167139748D}"/>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ieee802.org/minutes/2013_07/University_Outreach_Geneva04182013.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Rn-rhJzBTVo"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a:extLst>
              <a:ext uri="{FF2B5EF4-FFF2-40B4-BE49-F238E27FC236}">
                <a16:creationId xmlns:a16="http://schemas.microsoft.com/office/drawing/2014/main" id="{3984D102-7543-1AA7-781D-908B4B589DF0}"/>
              </a:ext>
            </a:extLst>
          </p:cNvPr>
          <p:cNvSpPr>
            <a:spLocks noGrp="1" noChangeArrowheads="1"/>
          </p:cNvSpPr>
          <p:nvPr>
            <p:ph type="ctrTitle"/>
          </p:nvPr>
        </p:nvSpPr>
        <p:spPr>
          <a:xfrm>
            <a:off x="914400" y="1524000"/>
            <a:ext cx="7315200" cy="1279525"/>
          </a:xfrm>
        </p:spPr>
        <p:txBody>
          <a:bodyPr/>
          <a:lstStyle/>
          <a:p>
            <a:r>
              <a:rPr lang="en-US" altLang="en-US" sz="4000" dirty="0"/>
              <a:t>	Student Outreach </a:t>
            </a:r>
            <a:r>
              <a:rPr lang="en-US" altLang="en-US" sz="4000" dirty="0" err="1"/>
              <a:t>AdHoc</a:t>
            </a:r>
            <a:br>
              <a:rPr lang="en-US" altLang="en-US" sz="4000" dirty="0"/>
            </a:br>
            <a:r>
              <a:rPr lang="en-US" altLang="en-US" sz="4000" dirty="0"/>
              <a:t> Discussion</a:t>
            </a:r>
            <a:endParaRPr lang="en-US" altLang="en-US" sz="4400" dirty="0"/>
          </a:p>
        </p:txBody>
      </p:sp>
      <p:sp>
        <p:nvSpPr>
          <p:cNvPr id="111621" name="Rectangle 5">
            <a:extLst>
              <a:ext uri="{FF2B5EF4-FFF2-40B4-BE49-F238E27FC236}">
                <a16:creationId xmlns:a16="http://schemas.microsoft.com/office/drawing/2014/main" id="{14DDCB66-51C6-7B7E-13D0-0D62EB02342A}"/>
              </a:ext>
            </a:extLst>
          </p:cNvPr>
          <p:cNvSpPr>
            <a:spLocks noGrp="1" noChangeArrowheads="1"/>
          </p:cNvSpPr>
          <p:nvPr>
            <p:ph type="subTitle" idx="1"/>
          </p:nvPr>
        </p:nvSpPr>
        <p:spPr>
          <a:xfrm>
            <a:off x="1371600" y="3908425"/>
            <a:ext cx="6400800" cy="1752600"/>
          </a:xfrm>
        </p:spPr>
        <p:txBody>
          <a:bodyPr/>
          <a:lstStyle/>
          <a:p>
            <a:pPr>
              <a:lnSpc>
                <a:spcPct val="80000"/>
              </a:lnSpc>
            </a:pPr>
            <a:r>
              <a:rPr lang="en-US" altLang="en-US" sz="2000" dirty="0"/>
              <a:t>Jon Rosdahl</a:t>
            </a:r>
            <a:br>
              <a:rPr lang="en-US" altLang="en-US" sz="2000" dirty="0"/>
            </a:br>
            <a:r>
              <a:rPr lang="en-US" altLang="en-US" sz="2000" dirty="0"/>
              <a:t>IEEE 802 Executive Secretary</a:t>
            </a:r>
            <a:br>
              <a:rPr lang="en-US" altLang="en-US" sz="2000" dirty="0"/>
            </a:br>
            <a:r>
              <a:rPr lang="en-US" altLang="en-US" sz="2000" dirty="0" err="1"/>
              <a:t>jrosdahl</a:t>
            </a:r>
            <a:r>
              <a:rPr lang="en-US" altLang="en-US" sz="2000" dirty="0"/>
              <a:t> @ </a:t>
            </a:r>
            <a:r>
              <a:rPr lang="en-US" altLang="en-US" sz="2000" dirty="0" err="1"/>
              <a:t>ieee</a:t>
            </a:r>
            <a:r>
              <a:rPr lang="en-US" altLang="en-US" sz="2000" dirty="0"/>
              <a:t> . org</a:t>
            </a:r>
          </a:p>
        </p:txBody>
      </p:sp>
      <p:sp>
        <p:nvSpPr>
          <p:cNvPr id="4" name="TextBox 3">
            <a:extLst>
              <a:ext uri="{FF2B5EF4-FFF2-40B4-BE49-F238E27FC236}">
                <a16:creationId xmlns:a16="http://schemas.microsoft.com/office/drawing/2014/main" id="{992A1F19-D2A0-1C01-8668-3301A7D6DA7B}"/>
              </a:ext>
            </a:extLst>
          </p:cNvPr>
          <p:cNvSpPr txBox="1"/>
          <p:nvPr/>
        </p:nvSpPr>
        <p:spPr>
          <a:xfrm>
            <a:off x="2438400" y="3048000"/>
            <a:ext cx="4953000" cy="461665"/>
          </a:xfrm>
          <a:prstGeom prst="rect">
            <a:avLst/>
          </a:prstGeom>
          <a:noFill/>
        </p:spPr>
        <p:txBody>
          <a:bodyPr wrap="square" rtlCol="0">
            <a:spAutoFit/>
          </a:bodyPr>
          <a:lstStyle/>
          <a:p>
            <a:r>
              <a:rPr lang="en-US" dirty="0"/>
              <a:t>Telecon October 26, 2023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23B4A-9B9C-F2F1-343F-AD15394DCF85}"/>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D1F9079B-8E64-5CD6-CAC2-D90E2531380E}"/>
              </a:ext>
            </a:extLst>
          </p:cNvPr>
          <p:cNvSpPr>
            <a:spLocks noGrp="1"/>
          </p:cNvSpPr>
          <p:nvPr>
            <p:ph idx="1"/>
          </p:nvPr>
        </p:nvSpPr>
        <p:spPr>
          <a:xfrm>
            <a:off x="250824" y="1341438"/>
            <a:ext cx="8435976" cy="5211762"/>
          </a:xfrm>
        </p:spPr>
        <p:txBody>
          <a:bodyPr/>
          <a:lstStyle/>
          <a:p>
            <a:r>
              <a:rPr lang="en-US" sz="2000" dirty="0"/>
              <a:t>Next Mtg – </a:t>
            </a:r>
          </a:p>
          <a:p>
            <a:pPr lvl="1"/>
            <a:r>
              <a:rPr lang="en-US" sz="1800" dirty="0"/>
              <a:t>Allocate time during the Rules Meeting</a:t>
            </a:r>
          </a:p>
          <a:p>
            <a:pPr lvl="2"/>
            <a:r>
              <a:rPr lang="en-US" sz="1800" dirty="0"/>
              <a:t>1 Hour – Student Outreach </a:t>
            </a:r>
            <a:r>
              <a:rPr lang="en-US" sz="1800" dirty="0" err="1"/>
              <a:t>AdHoc</a:t>
            </a:r>
            <a:r>
              <a:rPr lang="en-US" sz="1800" dirty="0"/>
              <a:t> 8:30-9:30</a:t>
            </a:r>
          </a:p>
          <a:p>
            <a:pPr lvl="3"/>
            <a:r>
              <a:rPr lang="en-US" sz="1800" dirty="0"/>
              <a:t>Fee cost changes</a:t>
            </a:r>
          </a:p>
          <a:p>
            <a:pPr lvl="1"/>
            <a:r>
              <a:rPr lang="en-US" sz="1800" dirty="0"/>
              <a:t>Lunch – Possible – Announce in 802 Opening Plenary</a:t>
            </a:r>
          </a:p>
          <a:p>
            <a:pPr lvl="2"/>
            <a:r>
              <a:rPr lang="en-US" sz="1800" dirty="0"/>
              <a:t>Reserve a table or room (Jon to check).</a:t>
            </a:r>
          </a:p>
          <a:p>
            <a:r>
              <a:rPr lang="en-US" sz="2000" dirty="0"/>
              <a:t>Need to break down New tasks</a:t>
            </a:r>
          </a:p>
          <a:p>
            <a:pPr lvl="1"/>
            <a:r>
              <a:rPr lang="en-US" sz="1800" dirty="0"/>
              <a:t>How to engage Magazine contribution Editors?</a:t>
            </a:r>
          </a:p>
          <a:p>
            <a:pPr lvl="1"/>
            <a:r>
              <a:rPr lang="en-US" sz="1800" dirty="0"/>
              <a:t>How to ensure Better Advertisement of program?</a:t>
            </a:r>
          </a:p>
          <a:p>
            <a:pPr lvl="1"/>
            <a:r>
              <a:rPr lang="en-US" sz="1800" dirty="0"/>
              <a:t>How to support Outreach program (EC Member involvement)?</a:t>
            </a:r>
          </a:p>
          <a:p>
            <a:pPr lvl="1"/>
            <a:r>
              <a:rPr lang="en-US" sz="1800" dirty="0"/>
              <a:t>How to articulate the value of Student Outreach vs University Outreach vs Chapter Outreach?</a:t>
            </a:r>
          </a:p>
          <a:p>
            <a:pPr lvl="1"/>
            <a:endParaRPr lang="en-US" sz="2000" dirty="0"/>
          </a:p>
          <a:p>
            <a:pPr lvl="1"/>
            <a:endParaRPr lang="en-US" sz="2000" dirty="0"/>
          </a:p>
        </p:txBody>
      </p:sp>
    </p:spTree>
    <p:extLst>
      <p:ext uri="{BB962C8B-B14F-4D97-AF65-F5344CB8AC3E}">
        <p14:creationId xmlns:p14="http://schemas.microsoft.com/office/powerpoint/2010/main" val="2020743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00CE8-7B72-AF66-2EF2-F9FFDA188706}"/>
              </a:ext>
            </a:extLst>
          </p:cNvPr>
          <p:cNvSpPr>
            <a:spLocks noGrp="1"/>
          </p:cNvSpPr>
          <p:nvPr>
            <p:ph type="title"/>
          </p:nvPr>
        </p:nvSpPr>
        <p:spPr/>
        <p:txBody>
          <a:bodyPr/>
          <a:lstStyle/>
          <a:p>
            <a:pPr marL="0" marR="0">
              <a:lnSpc>
                <a:spcPct val="107000"/>
              </a:lnSpc>
              <a:spcBef>
                <a:spcPts val="0"/>
              </a:spcBef>
              <a:spcAft>
                <a:spcPts val="800"/>
              </a:spcAft>
            </a:pP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Student Outreach Ad Hoc Purpose and Scope</a:t>
            </a:r>
            <a:br>
              <a:rPr lang="en-US" sz="2800" kern="100" dirty="0">
                <a:effectLst/>
                <a:latin typeface="Calibri" panose="020F0502020204030204" pitchFamily="34" charset="0"/>
                <a:ea typeface="Calibri" panose="020F0502020204030204" pitchFamily="34" charset="0"/>
                <a:cs typeface="Times New Roman" panose="02020603050405020304" pitchFamily="18" charset="0"/>
              </a:rPr>
            </a:b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(revised as per the 26OCT2023 ad hoc meeting)</a:t>
            </a:r>
          </a:p>
        </p:txBody>
      </p:sp>
      <p:sp>
        <p:nvSpPr>
          <p:cNvPr id="3" name="Content Placeholder 2">
            <a:extLst>
              <a:ext uri="{FF2B5EF4-FFF2-40B4-BE49-F238E27FC236}">
                <a16:creationId xmlns:a16="http://schemas.microsoft.com/office/drawing/2014/main" id="{3C22D682-0028-8279-7A8B-963E31D066B7}"/>
              </a:ext>
            </a:extLst>
          </p:cNvPr>
          <p:cNvSpPr>
            <a:spLocks noGrp="1"/>
          </p:cNvSpPr>
          <p:nvPr>
            <p:ph idx="1"/>
          </p:nvPr>
        </p:nvSpPr>
        <p:spPr>
          <a:xfrm>
            <a:off x="304800" y="1295400"/>
            <a:ext cx="8610600" cy="5105400"/>
          </a:xfrm>
        </p:spPr>
        <p:txBody>
          <a:bodyPr/>
          <a:lstStyle/>
          <a:p>
            <a:pPr marL="0" marR="0">
              <a:lnSpc>
                <a:spcPct val="107000"/>
              </a:lnSpc>
              <a:spcBef>
                <a:spcPts val="0"/>
              </a:spcBef>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Purpose: Encourage university students and professors to participate in IEEE 802 LMSC standards activities, by reducing or eliminating barriers to their participation.</a:t>
            </a:r>
          </a:p>
          <a:p>
            <a:pPr marL="0" marR="0">
              <a:lnSpc>
                <a:spcPct val="107000"/>
              </a:lnSpc>
              <a:spcBef>
                <a:spcPts val="0"/>
              </a:spcBef>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Scope: Prepare P&amp;P changes that will enable a wide range of university students and professors across a several university disciplines, to participate in IEEE 802 LMSC standards activities on a long-term basis.  </a:t>
            </a:r>
          </a:p>
          <a:p>
            <a:pPr marL="0" marR="0">
              <a:lnSpc>
                <a:spcPct val="107000"/>
              </a:lnSpc>
              <a:spcBef>
                <a:spcPts val="0"/>
              </a:spcBef>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Rationale: Current IEEE 802 LMSC P&amp;P provide little to no incentive for university students and professors to engage in sustained IEEE 802 standards activities. This represents a missed opportunity, as this cohort is the next generation of professional 802 members that will support the continued growth and health of the organization.  Reducing or eliminating this cohort’s participation barriers should be viewed as a long-term investment in IEEE 802.</a:t>
            </a:r>
          </a:p>
          <a:p>
            <a:pPr marL="0" marR="0">
              <a:lnSpc>
                <a:spcPct val="107000"/>
              </a:lnSpc>
              <a:spcBef>
                <a:spcPts val="0"/>
              </a:spcBef>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Example of academic disciplines that may be interested: engineering, economics, law, policy, and business.</a:t>
            </a:r>
          </a:p>
          <a:p>
            <a:pPr marL="0" marR="0">
              <a:lnSpc>
                <a:spcPct val="107000"/>
              </a:lnSpc>
              <a:spcBef>
                <a:spcPts val="0"/>
              </a:spcBef>
              <a:spcAft>
                <a:spcPts val="800"/>
              </a:spcAf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398931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6B83A-CDEE-CAA5-2033-7966C6AE53DB}"/>
              </a:ext>
            </a:extLst>
          </p:cNvPr>
          <p:cNvSpPr>
            <a:spLocks noGrp="1"/>
          </p:cNvSpPr>
          <p:nvPr>
            <p:ph type="title"/>
          </p:nvPr>
        </p:nvSpPr>
        <p:spPr/>
        <p:txBody>
          <a:bodyPr/>
          <a:lstStyle/>
          <a:p>
            <a:r>
              <a:rPr lang="en-US" dirty="0"/>
              <a:t>Other final Thoughts</a:t>
            </a:r>
          </a:p>
        </p:txBody>
      </p:sp>
      <p:sp>
        <p:nvSpPr>
          <p:cNvPr id="3" name="Content Placeholder 2">
            <a:extLst>
              <a:ext uri="{FF2B5EF4-FFF2-40B4-BE49-F238E27FC236}">
                <a16:creationId xmlns:a16="http://schemas.microsoft.com/office/drawing/2014/main" id="{AEAB7570-86DD-C393-1A52-0643CCD636AB}"/>
              </a:ext>
            </a:extLst>
          </p:cNvPr>
          <p:cNvSpPr>
            <a:spLocks noGrp="1"/>
          </p:cNvSpPr>
          <p:nvPr>
            <p:ph idx="1"/>
          </p:nvPr>
        </p:nvSpPr>
        <p:spPr/>
        <p:txBody>
          <a:bodyPr/>
          <a:lstStyle/>
          <a:p>
            <a:pPr marL="457200" lvl="1" indent="0">
              <a:buNone/>
            </a:pPr>
            <a:endParaRPr lang="en-US" sz="2000" dirty="0"/>
          </a:p>
          <a:p>
            <a:pPr marL="114300" marR="0" indent="-114300">
              <a:lnSpc>
                <a:spcPct val="107000"/>
              </a:lnSpc>
              <a:spcBef>
                <a:spcPts val="0"/>
              </a:spcBef>
              <a:spcAft>
                <a:spcPts val="800"/>
              </a:spcAft>
            </a:pPr>
            <a:r>
              <a:rPr lang="en-US" sz="2000" kern="100" dirty="0">
                <a:effectLst/>
                <a:ea typeface="Calibri" panose="020F0502020204030204" pitchFamily="34" charset="0"/>
                <a:cs typeface="Times New Roman" panose="02020603050405020304" pitchFamily="18" charset="0"/>
              </a:rPr>
              <a:t>Other Possible discussion items for the ad hoc : </a:t>
            </a:r>
          </a:p>
          <a:p>
            <a:pPr marL="514350" lvl="1" indent="-114300">
              <a:lnSpc>
                <a:spcPct val="107000"/>
              </a:lnSpc>
              <a:spcBef>
                <a:spcPts val="0"/>
              </a:spcBef>
              <a:spcAft>
                <a:spcPts val="800"/>
              </a:spcAft>
            </a:pPr>
            <a:r>
              <a:rPr lang="en-US" sz="2000" kern="100" dirty="0">
                <a:effectLst/>
                <a:ea typeface="Calibri" panose="020F0502020204030204" pitchFamily="34" charset="0"/>
                <a:cs typeface="Times New Roman" panose="02020603050405020304" pitchFamily="18" charset="0"/>
              </a:rPr>
              <a:t>reduction or elimination of registration fees with constraints on voting membership rights, reduced remote participation registration fees, and otherwise reducing in-person participation costs.</a:t>
            </a:r>
          </a:p>
          <a:p>
            <a:pPr marL="514350" lvl="1" indent="-114300">
              <a:lnSpc>
                <a:spcPct val="107000"/>
              </a:lnSpc>
              <a:spcBef>
                <a:spcPts val="0"/>
              </a:spcBef>
              <a:spcAft>
                <a:spcPts val="800"/>
              </a:spcAft>
            </a:pPr>
            <a:r>
              <a:rPr lang="en-US" sz="2000" kern="100" dirty="0">
                <a:effectLst/>
                <a:ea typeface="Calibri" panose="020F0502020204030204" pitchFamily="34" charset="0"/>
                <a:cs typeface="Times New Roman" panose="02020603050405020304" pitchFamily="18" charset="0"/>
              </a:rPr>
              <a:t>Concerns to be aware of:</a:t>
            </a:r>
          </a:p>
          <a:p>
            <a:pPr marL="914400" lvl="2" indent="-114300">
              <a:lnSpc>
                <a:spcPct val="107000"/>
              </a:lnSpc>
              <a:spcBef>
                <a:spcPts val="0"/>
              </a:spcBef>
              <a:spcAft>
                <a:spcPts val="800"/>
              </a:spcAft>
            </a:pPr>
            <a:r>
              <a:rPr lang="en-US" sz="2000" kern="100" dirty="0">
                <a:ea typeface="Calibri" panose="020F0502020204030204" pitchFamily="34" charset="0"/>
                <a:cs typeface="Times New Roman" panose="02020603050405020304" pitchFamily="18" charset="0"/>
              </a:rPr>
              <a:t> David L.</a:t>
            </a:r>
            <a:r>
              <a:rPr lang="en-US" sz="2000" kern="100" dirty="0">
                <a:effectLst/>
                <a:ea typeface="Calibri" panose="020F0502020204030204" pitchFamily="34" charset="0"/>
                <a:cs typeface="Times New Roman" panose="02020603050405020304" pitchFamily="18" charset="0"/>
              </a:rPr>
              <a:t>: ensure the policy is universal</a:t>
            </a:r>
          </a:p>
          <a:p>
            <a:pPr marL="914400" lvl="2" indent="-114300">
              <a:lnSpc>
                <a:spcPct val="107000"/>
              </a:lnSpc>
              <a:spcBef>
                <a:spcPts val="0"/>
              </a:spcBef>
              <a:spcAft>
                <a:spcPts val="800"/>
              </a:spcAft>
            </a:pPr>
            <a:r>
              <a:rPr lang="en-US" sz="2000" kern="100">
                <a:ea typeface="Calibri" panose="020F0502020204030204" pitchFamily="34" charset="0"/>
                <a:cs typeface="Times New Roman" panose="02020603050405020304" pitchFamily="18" charset="0"/>
              </a:rPr>
              <a:t> Individual Assistance</a:t>
            </a:r>
            <a:r>
              <a:rPr lang="en-US" sz="2000" kern="100">
                <a:effectLst/>
                <a:ea typeface="Calibri" panose="020F0502020204030204" pitchFamily="34" charset="0"/>
                <a:cs typeface="Times New Roman" panose="02020603050405020304" pitchFamily="18" charset="0"/>
              </a:rPr>
              <a:t> </a:t>
            </a:r>
            <a:r>
              <a:rPr lang="en-US" sz="2000" kern="100" dirty="0">
                <a:effectLst/>
                <a:ea typeface="Calibri" panose="020F0502020204030204" pitchFamily="34" charset="0"/>
                <a:cs typeface="Times New Roman" panose="02020603050405020304" pitchFamily="18" charset="0"/>
              </a:rPr>
              <a:t>may cause issues regarding potential violation of compensation rules.</a:t>
            </a:r>
          </a:p>
          <a:p>
            <a:endParaRPr lang="en-US" dirty="0"/>
          </a:p>
        </p:txBody>
      </p:sp>
    </p:spTree>
    <p:extLst>
      <p:ext uri="{BB962C8B-B14F-4D97-AF65-F5344CB8AC3E}">
        <p14:creationId xmlns:p14="http://schemas.microsoft.com/office/powerpoint/2010/main" val="39466575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3BB863-C1F1-AF04-05E6-2B12EFF18CDF}"/>
              </a:ext>
            </a:extLst>
          </p:cNvPr>
          <p:cNvSpPr>
            <a:spLocks noGrp="1"/>
          </p:cNvSpPr>
          <p:nvPr>
            <p:ph type="title"/>
          </p:nvPr>
        </p:nvSpPr>
        <p:spPr/>
        <p:txBody>
          <a:bodyPr/>
          <a:lstStyle/>
          <a:p>
            <a:r>
              <a:rPr lang="en-US" dirty="0"/>
              <a:t>Nov 12, 2023 – Discussion - #1</a:t>
            </a:r>
          </a:p>
        </p:txBody>
      </p:sp>
      <p:sp>
        <p:nvSpPr>
          <p:cNvPr id="3" name="Content Placeholder 2">
            <a:extLst>
              <a:ext uri="{FF2B5EF4-FFF2-40B4-BE49-F238E27FC236}">
                <a16:creationId xmlns:a16="http://schemas.microsoft.com/office/drawing/2014/main" id="{B9728736-FF8E-92EA-B14D-76DE8978F89E}"/>
              </a:ext>
            </a:extLst>
          </p:cNvPr>
          <p:cNvSpPr>
            <a:spLocks noGrp="1"/>
          </p:cNvSpPr>
          <p:nvPr>
            <p:ph idx="1"/>
          </p:nvPr>
        </p:nvSpPr>
        <p:spPr/>
        <p:txBody>
          <a:bodyPr/>
          <a:lstStyle/>
          <a:p>
            <a:r>
              <a:rPr lang="en-US" sz="2000" dirty="0"/>
              <a:t>Review history.</a:t>
            </a:r>
          </a:p>
          <a:p>
            <a:r>
              <a:rPr lang="en-US" sz="2000" dirty="0"/>
              <a:t>How to get in person students to talk with 802 EC?</a:t>
            </a:r>
          </a:p>
          <a:p>
            <a:r>
              <a:rPr lang="en-US" sz="2000" dirty="0"/>
              <a:t>How to reach the academic group?</a:t>
            </a:r>
          </a:p>
          <a:p>
            <a:r>
              <a:rPr lang="en-US" sz="2000" dirty="0"/>
              <a:t>Professor wanting present ideas to validate market relevance.</a:t>
            </a:r>
          </a:p>
          <a:p>
            <a:r>
              <a:rPr lang="en-US" sz="2000" dirty="0"/>
              <a:t>Paul had worked with many Universities and talked about the standards process and how research can be included.</a:t>
            </a:r>
          </a:p>
          <a:p>
            <a:r>
              <a:rPr lang="en-US" sz="2000" dirty="0"/>
              <a:t>Papers written are referenced but are used for Validation of Industry.</a:t>
            </a:r>
          </a:p>
          <a:p>
            <a:r>
              <a:rPr lang="en-US" sz="2000" dirty="0"/>
              <a:t>How to create a partnership with Industry and Academia?</a:t>
            </a:r>
          </a:p>
          <a:p>
            <a:r>
              <a:rPr lang="en-US" sz="2000" dirty="0"/>
              <a:t>Articulation of how to engage Academia with Industry support.</a:t>
            </a:r>
          </a:p>
          <a:p>
            <a:r>
              <a:rPr lang="en-US" sz="2000" dirty="0"/>
              <a:t>Articulate difference of University Outreach (Talking to Professors or academia leaders) vs Student Outreach (individual encouragement).</a:t>
            </a:r>
          </a:p>
          <a:p>
            <a:r>
              <a:rPr lang="en-US" sz="2000" dirty="0"/>
              <a:t>Change focus from “outreach” to “engagement”.</a:t>
            </a:r>
          </a:p>
        </p:txBody>
      </p:sp>
    </p:spTree>
    <p:extLst>
      <p:ext uri="{BB962C8B-B14F-4D97-AF65-F5344CB8AC3E}">
        <p14:creationId xmlns:p14="http://schemas.microsoft.com/office/powerpoint/2010/main" val="13960786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95CF0-56C0-0AF4-2E50-665D5BF33E59}"/>
              </a:ext>
            </a:extLst>
          </p:cNvPr>
          <p:cNvSpPr>
            <a:spLocks noGrp="1"/>
          </p:cNvSpPr>
          <p:nvPr>
            <p:ph type="title"/>
          </p:nvPr>
        </p:nvSpPr>
        <p:spPr/>
        <p:txBody>
          <a:bodyPr/>
          <a:lstStyle/>
          <a:p>
            <a:r>
              <a:rPr lang="en-US" dirty="0"/>
              <a:t>Nov 12, 2023 – Discussion - #2</a:t>
            </a:r>
          </a:p>
        </p:txBody>
      </p:sp>
      <p:sp>
        <p:nvSpPr>
          <p:cNvPr id="3" name="Content Placeholder 2">
            <a:extLst>
              <a:ext uri="{FF2B5EF4-FFF2-40B4-BE49-F238E27FC236}">
                <a16:creationId xmlns:a16="http://schemas.microsoft.com/office/drawing/2014/main" id="{D0B627EB-CB92-2F03-CDE4-386B25BD4151}"/>
              </a:ext>
            </a:extLst>
          </p:cNvPr>
          <p:cNvSpPr>
            <a:spLocks noGrp="1"/>
          </p:cNvSpPr>
          <p:nvPr>
            <p:ph idx="1"/>
          </p:nvPr>
        </p:nvSpPr>
        <p:spPr>
          <a:xfrm>
            <a:off x="250825" y="1341437"/>
            <a:ext cx="8229600" cy="5111749"/>
          </a:xfrm>
        </p:spPr>
        <p:txBody>
          <a:bodyPr/>
          <a:lstStyle/>
          <a:p>
            <a:r>
              <a:rPr lang="en-US" sz="1800" dirty="0"/>
              <a:t>How can we focus discussion on short term goals?</a:t>
            </a:r>
          </a:p>
          <a:p>
            <a:r>
              <a:rPr lang="en-US" sz="1800" dirty="0"/>
              <a:t>Can we require students to participate on Orientation prior to registration?</a:t>
            </a:r>
          </a:p>
          <a:p>
            <a:r>
              <a:rPr lang="en-US" sz="1800" dirty="0"/>
              <a:t>Cost savings </a:t>
            </a:r>
          </a:p>
          <a:p>
            <a:r>
              <a:rPr lang="en-US" sz="1800" dirty="0"/>
              <a:t>Does the $150 cover anything of significance (F&amp;B, Finance fees)?</a:t>
            </a:r>
          </a:p>
          <a:p>
            <a:r>
              <a:rPr lang="en-US" sz="1800" dirty="0"/>
              <a:t>What is the number of Students that we should look for to have success?</a:t>
            </a:r>
          </a:p>
          <a:p>
            <a:r>
              <a:rPr lang="en-US" sz="1800" dirty="0"/>
              <a:t>What is the actual numbers on number of Students at $150?</a:t>
            </a:r>
          </a:p>
          <a:p>
            <a:pPr lvl="1"/>
            <a:r>
              <a:rPr lang="en-US" sz="1800" dirty="0"/>
              <a:t>Go back as far as we can</a:t>
            </a:r>
          </a:p>
          <a:p>
            <a:r>
              <a:rPr lang="en-US" sz="1800" dirty="0"/>
              <a:t>Is $150 the right level, or $100?</a:t>
            </a:r>
          </a:p>
          <a:p>
            <a:pPr lvl="1"/>
            <a:r>
              <a:rPr lang="en-US" sz="1400" dirty="0"/>
              <a:t>If we differentiate from in-person vs remote.</a:t>
            </a:r>
          </a:p>
          <a:p>
            <a:pPr lvl="1"/>
            <a:r>
              <a:rPr lang="en-US" sz="1400" dirty="0"/>
              <a:t>If we have remote student, why not free? (no attendance credit, no fee).</a:t>
            </a:r>
          </a:p>
          <a:p>
            <a:r>
              <a:rPr lang="en-US" sz="1800" dirty="0"/>
              <a:t>Treat Students differently (Graduate/undergrads).</a:t>
            </a:r>
          </a:p>
          <a:p>
            <a:pPr lvl="1"/>
            <a:r>
              <a:rPr lang="en-US" sz="1400" dirty="0"/>
              <a:t>Undergrads may not come more than once.</a:t>
            </a:r>
          </a:p>
          <a:p>
            <a:r>
              <a:rPr lang="en-US" sz="1800" dirty="0"/>
              <a:t>Suggestion to change Student Fee from $150 to $100.</a:t>
            </a:r>
          </a:p>
          <a:p>
            <a:r>
              <a:rPr lang="en-US" sz="1800" dirty="0"/>
              <a:t>Can we have a fee difference for Students that are remote vs in person.</a:t>
            </a:r>
          </a:p>
          <a:p>
            <a:endParaRPr lang="en-US" sz="1800" dirty="0"/>
          </a:p>
          <a:p>
            <a:pPr lvl="1"/>
            <a:endParaRPr lang="en-US" sz="1400" dirty="0"/>
          </a:p>
        </p:txBody>
      </p:sp>
    </p:spTree>
    <p:extLst>
      <p:ext uri="{BB962C8B-B14F-4D97-AF65-F5344CB8AC3E}">
        <p14:creationId xmlns:p14="http://schemas.microsoft.com/office/powerpoint/2010/main" val="41458179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458F0-A14C-0884-8E09-7CCF39BF6F94}"/>
              </a:ext>
            </a:extLst>
          </p:cNvPr>
          <p:cNvSpPr>
            <a:spLocks noGrp="1"/>
          </p:cNvSpPr>
          <p:nvPr>
            <p:ph type="title"/>
          </p:nvPr>
        </p:nvSpPr>
        <p:spPr/>
        <p:txBody>
          <a:bodyPr/>
          <a:lstStyle/>
          <a:p>
            <a:r>
              <a:rPr lang="en-US" dirty="0"/>
              <a:t>Nov 12, 2023 – Discussion - #3</a:t>
            </a:r>
          </a:p>
        </p:txBody>
      </p:sp>
      <p:sp>
        <p:nvSpPr>
          <p:cNvPr id="3" name="Content Placeholder 2">
            <a:extLst>
              <a:ext uri="{FF2B5EF4-FFF2-40B4-BE49-F238E27FC236}">
                <a16:creationId xmlns:a16="http://schemas.microsoft.com/office/drawing/2014/main" id="{B89E8A7E-1EC7-1D4B-30A4-12F838867EDC}"/>
              </a:ext>
            </a:extLst>
          </p:cNvPr>
          <p:cNvSpPr>
            <a:spLocks noGrp="1"/>
          </p:cNvSpPr>
          <p:nvPr>
            <p:ph idx="1"/>
          </p:nvPr>
        </p:nvSpPr>
        <p:spPr/>
        <p:txBody>
          <a:bodyPr/>
          <a:lstStyle/>
          <a:p>
            <a:r>
              <a:rPr lang="en-US" sz="2000" dirty="0"/>
              <a:t>Create in the Chair’s Guidelines a section on University Outreach – </a:t>
            </a:r>
          </a:p>
          <a:p>
            <a:pPr lvl="1"/>
            <a:r>
              <a:rPr lang="en-US" sz="2000" dirty="0"/>
              <a:t>Requirements – by request</a:t>
            </a:r>
          </a:p>
          <a:p>
            <a:pPr lvl="1"/>
            <a:r>
              <a:rPr lang="en-US" sz="2000" dirty="0"/>
              <a:t>Identify at least one Professor to bring class.</a:t>
            </a:r>
          </a:p>
          <a:p>
            <a:pPr lvl="1"/>
            <a:r>
              <a:rPr lang="en-US" sz="2000" dirty="0"/>
              <a:t>$25 per student, Can be group payment.</a:t>
            </a:r>
          </a:p>
          <a:p>
            <a:pPr lvl="1"/>
            <a:r>
              <a:rPr lang="en-US" sz="2000" dirty="0"/>
              <a:t>Max is 42 students per session</a:t>
            </a:r>
          </a:p>
          <a:p>
            <a:pPr lvl="1"/>
            <a:r>
              <a:rPr lang="en-US" sz="2000" dirty="0"/>
              <a:t>Professor that is attending only for that day may attend for $25.</a:t>
            </a:r>
          </a:p>
          <a:p>
            <a:pPr lvl="1"/>
            <a:r>
              <a:rPr lang="en-US" sz="2000" dirty="0"/>
              <a:t>Identify 2 experienced members for an Orientation and Debrief program.</a:t>
            </a:r>
          </a:p>
          <a:p>
            <a:pPr lvl="1"/>
            <a:r>
              <a:rPr lang="en-US" sz="2000" dirty="0"/>
              <a:t>Can we choose a different day? Currently we use Tuesday.</a:t>
            </a:r>
          </a:p>
          <a:p>
            <a:pPr lvl="1"/>
            <a:r>
              <a:rPr lang="en-US" sz="2000" dirty="0"/>
              <a:t>Prefer Tuesday for University Outreach.</a:t>
            </a:r>
          </a:p>
          <a:p>
            <a:pPr lvl="1"/>
            <a:endParaRPr lang="en-US" sz="2000" dirty="0"/>
          </a:p>
          <a:p>
            <a:pPr lvl="1"/>
            <a:endParaRPr lang="en-US" sz="2000" dirty="0"/>
          </a:p>
          <a:p>
            <a:pPr lvl="1"/>
            <a:endParaRPr lang="en-US" sz="2000" dirty="0"/>
          </a:p>
          <a:p>
            <a:pPr lvl="1"/>
            <a:endParaRPr lang="en-US" sz="2000" dirty="0"/>
          </a:p>
          <a:p>
            <a:pPr lvl="1"/>
            <a:endParaRPr lang="en-US" sz="2000" dirty="0"/>
          </a:p>
        </p:txBody>
      </p:sp>
    </p:spTree>
    <p:extLst>
      <p:ext uri="{BB962C8B-B14F-4D97-AF65-F5344CB8AC3E}">
        <p14:creationId xmlns:p14="http://schemas.microsoft.com/office/powerpoint/2010/main" val="5521681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714D6-196E-179F-9940-784DA6830AE8}"/>
              </a:ext>
            </a:extLst>
          </p:cNvPr>
          <p:cNvSpPr>
            <a:spLocks noGrp="1"/>
          </p:cNvSpPr>
          <p:nvPr>
            <p:ph type="title"/>
          </p:nvPr>
        </p:nvSpPr>
        <p:spPr/>
        <p:txBody>
          <a:bodyPr/>
          <a:lstStyle/>
          <a:p>
            <a:r>
              <a:rPr lang="en-US" dirty="0"/>
              <a:t>Nov 12, 2023 – Future Directions - #4</a:t>
            </a:r>
          </a:p>
        </p:txBody>
      </p:sp>
      <p:sp>
        <p:nvSpPr>
          <p:cNvPr id="3" name="Content Placeholder 2">
            <a:extLst>
              <a:ext uri="{FF2B5EF4-FFF2-40B4-BE49-F238E27FC236}">
                <a16:creationId xmlns:a16="http://schemas.microsoft.com/office/drawing/2014/main" id="{CEC00B40-BE6B-4EDA-FCBE-7DB5BA5D7EC8}"/>
              </a:ext>
            </a:extLst>
          </p:cNvPr>
          <p:cNvSpPr>
            <a:spLocks noGrp="1"/>
          </p:cNvSpPr>
          <p:nvPr>
            <p:ph idx="1"/>
          </p:nvPr>
        </p:nvSpPr>
        <p:spPr/>
        <p:txBody>
          <a:bodyPr/>
          <a:lstStyle/>
          <a:p>
            <a:r>
              <a:rPr lang="en-US" sz="2000" dirty="0"/>
              <a:t>Academic Engagement – </a:t>
            </a:r>
            <a:r>
              <a:rPr lang="en-US" sz="2000" dirty="0" err="1"/>
              <a:t>Nikolich</a:t>
            </a:r>
            <a:endParaRPr lang="en-US" sz="2000" dirty="0"/>
          </a:p>
          <a:p>
            <a:pPr lvl="1"/>
            <a:r>
              <a:rPr lang="en-US" sz="1600" dirty="0"/>
              <a:t>Publishing from presenting at standards meeting as a possible outcome</a:t>
            </a:r>
          </a:p>
          <a:p>
            <a:r>
              <a:rPr lang="en-US" sz="2000" dirty="0"/>
              <a:t>Continuing involvement – How do we get it? - Baykas</a:t>
            </a:r>
          </a:p>
          <a:p>
            <a:pPr lvl="1"/>
            <a:r>
              <a:rPr lang="en-US" sz="1600" dirty="0"/>
              <a:t>Long term low-cost attendance</a:t>
            </a:r>
          </a:p>
          <a:p>
            <a:pPr lvl="1"/>
            <a:r>
              <a:rPr lang="en-US" sz="1600" dirty="0"/>
              <a:t>How do we communicate our current areas for research?</a:t>
            </a:r>
          </a:p>
          <a:p>
            <a:pPr lvl="1"/>
            <a:r>
              <a:rPr lang="en-US" sz="1600" dirty="0"/>
              <a:t>Provide time for presentation, advertise WNG, NEW more?</a:t>
            </a:r>
          </a:p>
          <a:p>
            <a:r>
              <a:rPr lang="en-US" sz="2000" dirty="0"/>
              <a:t>Student branch Contact – (Jodi to find someone)</a:t>
            </a:r>
          </a:p>
          <a:p>
            <a:pPr lvl="1"/>
            <a:r>
              <a:rPr lang="en-US" sz="1600" dirty="0"/>
              <a:t>Can we get the direct contact information?</a:t>
            </a:r>
          </a:p>
          <a:p>
            <a:pPr lvl="1"/>
            <a:r>
              <a:rPr lang="en-US" sz="1600" dirty="0"/>
              <a:t>MGA, </a:t>
            </a:r>
            <a:r>
              <a:rPr lang="en-US" sz="1600" dirty="0" err="1"/>
              <a:t>vTools</a:t>
            </a:r>
            <a:r>
              <a:rPr lang="en-US" sz="1600" dirty="0"/>
              <a:t> for registration etc.</a:t>
            </a:r>
          </a:p>
          <a:p>
            <a:pPr lvl="1"/>
            <a:r>
              <a:rPr lang="en-US" sz="1600" dirty="0"/>
              <a:t>IEEE info – rosters.ieee.org (societies).</a:t>
            </a:r>
          </a:p>
          <a:p>
            <a:pPr lvl="1"/>
            <a:r>
              <a:rPr lang="en-US" sz="1600" dirty="0"/>
              <a:t>SA Marketing for content generation?</a:t>
            </a:r>
          </a:p>
          <a:p>
            <a:endParaRPr lang="en-US" sz="2000" dirty="0"/>
          </a:p>
        </p:txBody>
      </p:sp>
    </p:spTree>
    <p:extLst>
      <p:ext uri="{BB962C8B-B14F-4D97-AF65-F5344CB8AC3E}">
        <p14:creationId xmlns:p14="http://schemas.microsoft.com/office/powerpoint/2010/main" val="8196997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B8402-4FBD-5E80-A441-231D02981D8F}"/>
              </a:ext>
            </a:extLst>
          </p:cNvPr>
          <p:cNvSpPr>
            <a:spLocks noGrp="1"/>
          </p:cNvSpPr>
          <p:nvPr>
            <p:ph type="title"/>
          </p:nvPr>
        </p:nvSpPr>
        <p:spPr/>
        <p:txBody>
          <a:bodyPr/>
          <a:lstStyle/>
          <a:p>
            <a:r>
              <a:rPr lang="en-US" dirty="0"/>
              <a:t>Motion for Chair’s Guideline</a:t>
            </a:r>
          </a:p>
        </p:txBody>
      </p:sp>
      <p:sp>
        <p:nvSpPr>
          <p:cNvPr id="3" name="Content Placeholder 2">
            <a:extLst>
              <a:ext uri="{FF2B5EF4-FFF2-40B4-BE49-F238E27FC236}">
                <a16:creationId xmlns:a16="http://schemas.microsoft.com/office/drawing/2014/main" id="{18FD563C-ADAB-586B-AE13-3C82E21A9345}"/>
              </a:ext>
            </a:extLst>
          </p:cNvPr>
          <p:cNvSpPr>
            <a:spLocks noGrp="1"/>
          </p:cNvSpPr>
          <p:nvPr>
            <p:ph idx="1"/>
          </p:nvPr>
        </p:nvSpPr>
        <p:spPr/>
        <p:txBody>
          <a:bodyPr/>
          <a:lstStyle/>
          <a:p>
            <a:r>
              <a:rPr lang="en-US" sz="2000" dirty="0"/>
              <a:t>Move to add the following section to the IEEE 802 Chair’s </a:t>
            </a:r>
            <a:r>
              <a:rPr lang="en-US" sz="2000"/>
              <a:t>Guideline:</a:t>
            </a:r>
          </a:p>
          <a:p>
            <a:pPr marL="0" indent="0">
              <a:buNone/>
            </a:pPr>
            <a:endParaRPr lang="en-US" sz="2000" dirty="0"/>
          </a:p>
          <a:p>
            <a:pPr marL="0" indent="0">
              <a:buNone/>
            </a:pPr>
            <a:r>
              <a:rPr lang="en-US" sz="2000" dirty="0"/>
              <a:t>University Outreach</a:t>
            </a:r>
          </a:p>
          <a:p>
            <a:r>
              <a:rPr lang="en-US" sz="2000" dirty="0"/>
              <a:t>The IEEE 802 University Outreach program is designed to allow a professor to bring students on the Tuesday of an IEEE 802 Plenary Session.</a:t>
            </a:r>
          </a:p>
          <a:p>
            <a:r>
              <a:rPr lang="en-US" sz="2000" dirty="0"/>
              <a:t>The fee is $25 each of the student. If the professor is not otherwise registered for the session, the professor needs to pay the $25 fee. </a:t>
            </a:r>
          </a:p>
          <a:p>
            <a:r>
              <a:rPr lang="en-US" sz="2000" dirty="0"/>
              <a:t>IEEE 802 will provide an orientation meeting to start the day and a debrief meeting at the end of the day.  The meetings will be conducted by experienced IEEE 802 volunteers.</a:t>
            </a:r>
          </a:p>
          <a:p>
            <a:endParaRPr lang="en-US" sz="2000" dirty="0"/>
          </a:p>
        </p:txBody>
      </p:sp>
    </p:spTree>
    <p:extLst>
      <p:ext uri="{BB962C8B-B14F-4D97-AF65-F5344CB8AC3E}">
        <p14:creationId xmlns:p14="http://schemas.microsoft.com/office/powerpoint/2010/main" val="1612660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E1574-D5BB-D682-060F-B548137AFF55}"/>
              </a:ext>
            </a:extLst>
          </p:cNvPr>
          <p:cNvSpPr>
            <a:spLocks noGrp="1"/>
          </p:cNvSpPr>
          <p:nvPr>
            <p:ph type="title"/>
          </p:nvPr>
        </p:nvSpPr>
        <p:spPr/>
        <p:txBody>
          <a:bodyPr/>
          <a:lstStyle/>
          <a:p>
            <a:r>
              <a:rPr lang="en-US" sz="2800" dirty="0"/>
              <a:t>6.04 Student Outreach/Student University Outreach</a:t>
            </a:r>
          </a:p>
        </p:txBody>
      </p:sp>
      <p:sp>
        <p:nvSpPr>
          <p:cNvPr id="3" name="Content Placeholder 2">
            <a:extLst>
              <a:ext uri="{FF2B5EF4-FFF2-40B4-BE49-F238E27FC236}">
                <a16:creationId xmlns:a16="http://schemas.microsoft.com/office/drawing/2014/main" id="{7484E0B2-BF25-C572-4774-E2A29B6829BE}"/>
              </a:ext>
            </a:extLst>
          </p:cNvPr>
          <p:cNvSpPr>
            <a:spLocks noGrp="1"/>
          </p:cNvSpPr>
          <p:nvPr>
            <p:ph idx="1"/>
          </p:nvPr>
        </p:nvSpPr>
        <p:spPr/>
        <p:txBody>
          <a:bodyPr/>
          <a:lstStyle/>
          <a:p>
            <a:r>
              <a:rPr lang="en-US" dirty="0"/>
              <a:t>Form </a:t>
            </a:r>
            <a:r>
              <a:rPr lang="en-US" dirty="0" err="1"/>
              <a:t>AdHoc</a:t>
            </a:r>
            <a:r>
              <a:rPr lang="en-US" dirty="0"/>
              <a:t>:</a:t>
            </a:r>
          </a:p>
          <a:p>
            <a:pPr lvl="1"/>
            <a:r>
              <a:rPr lang="en-US" dirty="0"/>
              <a:t>Chair Jon</a:t>
            </a:r>
          </a:p>
          <a:p>
            <a:pPr lvl="2"/>
            <a:r>
              <a:rPr lang="en-US" dirty="0"/>
              <a:t>Members:</a:t>
            </a:r>
          </a:p>
          <a:p>
            <a:pPr lvl="3"/>
            <a:r>
              <a:rPr lang="en-US" dirty="0"/>
              <a:t>Paul </a:t>
            </a:r>
            <a:r>
              <a:rPr lang="en-US" dirty="0" err="1"/>
              <a:t>Nikolich</a:t>
            </a:r>
            <a:r>
              <a:rPr lang="en-US" dirty="0"/>
              <a:t>, Edward Au, Geoff Thompson, Clint Powell, David Law, Tuncer </a:t>
            </a:r>
            <a:r>
              <a:rPr lang="en-US" dirty="0" err="1"/>
              <a:t>Baykays</a:t>
            </a:r>
            <a:r>
              <a:rPr lang="en-US" dirty="0"/>
              <a:t>, George Zimmerman, Subir Das, Guido </a:t>
            </a:r>
            <a:r>
              <a:rPr lang="en-US" dirty="0" err="1"/>
              <a:t>Hiertz</a:t>
            </a:r>
            <a:endParaRPr lang="en-US" dirty="0"/>
          </a:p>
          <a:p>
            <a:r>
              <a:rPr lang="en-US" dirty="0"/>
              <a:t>Deliverables:</a:t>
            </a:r>
          </a:p>
          <a:p>
            <a:pPr lvl="1"/>
            <a:r>
              <a:rPr lang="en-US" dirty="0"/>
              <a:t>Jon and Paul to prepare Scope by August 15</a:t>
            </a:r>
            <a:r>
              <a:rPr lang="en-US" baseline="30000" dirty="0"/>
              <a:t>th</a:t>
            </a:r>
            <a:endParaRPr lang="en-US" dirty="0"/>
          </a:p>
          <a:p>
            <a:pPr lvl="1"/>
            <a:r>
              <a:rPr lang="en-US" dirty="0" err="1"/>
              <a:t>AdHoc</a:t>
            </a:r>
            <a:r>
              <a:rPr lang="en-US" dirty="0"/>
              <a:t> initial proposal by Oct Interim Telecon.</a:t>
            </a:r>
          </a:p>
          <a:p>
            <a:r>
              <a:rPr lang="en-US" dirty="0"/>
              <a:t>Next Call Oct 26</a:t>
            </a:r>
            <a:r>
              <a:rPr lang="en-US" baseline="30000" dirty="0"/>
              <a:t>th</a:t>
            </a:r>
            <a:r>
              <a:rPr lang="en-US" dirty="0"/>
              <a:t> 3pm ET for one hour</a:t>
            </a:r>
          </a:p>
        </p:txBody>
      </p:sp>
    </p:spTree>
    <p:extLst>
      <p:ext uri="{BB962C8B-B14F-4D97-AF65-F5344CB8AC3E}">
        <p14:creationId xmlns:p14="http://schemas.microsoft.com/office/powerpoint/2010/main" val="622895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1690F-478E-FED5-1B1F-7027AE762122}"/>
              </a:ext>
            </a:extLst>
          </p:cNvPr>
          <p:cNvSpPr>
            <a:spLocks noGrp="1"/>
          </p:cNvSpPr>
          <p:nvPr>
            <p:ph type="title"/>
          </p:nvPr>
        </p:nvSpPr>
        <p:spPr/>
        <p:txBody>
          <a:bodyPr/>
          <a:lstStyle/>
          <a:p>
            <a:r>
              <a:rPr lang="en-US" dirty="0"/>
              <a:t>Things to improve	</a:t>
            </a:r>
          </a:p>
        </p:txBody>
      </p:sp>
      <p:sp>
        <p:nvSpPr>
          <p:cNvPr id="3" name="Content Placeholder 2">
            <a:extLst>
              <a:ext uri="{FF2B5EF4-FFF2-40B4-BE49-F238E27FC236}">
                <a16:creationId xmlns:a16="http://schemas.microsoft.com/office/drawing/2014/main" id="{853F03CD-F765-0920-DAE9-6AA6DED38129}"/>
              </a:ext>
            </a:extLst>
          </p:cNvPr>
          <p:cNvSpPr>
            <a:spLocks noGrp="1"/>
          </p:cNvSpPr>
          <p:nvPr>
            <p:ph idx="1"/>
          </p:nvPr>
        </p:nvSpPr>
        <p:spPr/>
        <p:txBody>
          <a:bodyPr/>
          <a:lstStyle/>
          <a:p>
            <a:r>
              <a:rPr lang="en-US" dirty="0"/>
              <a:t>2 student programs </a:t>
            </a:r>
          </a:p>
          <a:p>
            <a:pPr lvl="1"/>
            <a:r>
              <a:rPr lang="en-US" dirty="0"/>
              <a:t>(Student Outreach and University Outreach was confusing).</a:t>
            </a:r>
          </a:p>
          <a:p>
            <a:pPr lvl="1"/>
            <a:r>
              <a:rPr lang="en-US" dirty="0"/>
              <a:t>Consider format to allow more flexibility </a:t>
            </a:r>
          </a:p>
          <a:p>
            <a:pPr lvl="1"/>
            <a:r>
              <a:rPr lang="en-US" dirty="0"/>
              <a:t>Consider orientation prior to arrival (like new members).</a:t>
            </a:r>
          </a:p>
          <a:p>
            <a:r>
              <a:rPr lang="en-US" dirty="0"/>
              <a:t>Change Student Outreach fee's structure.</a:t>
            </a:r>
          </a:p>
          <a:p>
            <a:pPr lvl="1"/>
            <a:r>
              <a:rPr lang="en-US" dirty="0"/>
              <a:t>Change from $150 to some other value but continue to allow repeat usage.</a:t>
            </a:r>
          </a:p>
        </p:txBody>
      </p:sp>
    </p:spTree>
    <p:extLst>
      <p:ext uri="{BB962C8B-B14F-4D97-AF65-F5344CB8AC3E}">
        <p14:creationId xmlns:p14="http://schemas.microsoft.com/office/powerpoint/2010/main" val="16254039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00CE8-7B72-AF66-2EF2-F9FFDA188706}"/>
              </a:ext>
            </a:extLst>
          </p:cNvPr>
          <p:cNvSpPr>
            <a:spLocks noGrp="1"/>
          </p:cNvSpPr>
          <p:nvPr>
            <p:ph type="title"/>
          </p:nvPr>
        </p:nvSpPr>
        <p:spPr/>
        <p:txBody>
          <a:bodyPr/>
          <a:lstStyle/>
          <a:p>
            <a:r>
              <a:rPr lang="en-US" sz="2700" dirty="0"/>
              <a:t>Student Outreach Ad Hoc Purpose and Scope</a:t>
            </a:r>
          </a:p>
        </p:txBody>
      </p:sp>
      <p:sp>
        <p:nvSpPr>
          <p:cNvPr id="3" name="Content Placeholder 2">
            <a:extLst>
              <a:ext uri="{FF2B5EF4-FFF2-40B4-BE49-F238E27FC236}">
                <a16:creationId xmlns:a16="http://schemas.microsoft.com/office/drawing/2014/main" id="{3C22D682-0028-8279-7A8B-963E31D066B7}"/>
              </a:ext>
            </a:extLst>
          </p:cNvPr>
          <p:cNvSpPr>
            <a:spLocks noGrp="1"/>
          </p:cNvSpPr>
          <p:nvPr>
            <p:ph idx="1"/>
          </p:nvPr>
        </p:nvSpPr>
        <p:spPr>
          <a:xfrm>
            <a:off x="304800" y="1295400"/>
            <a:ext cx="8610600" cy="5105400"/>
          </a:xfrm>
        </p:spPr>
        <p:txBody>
          <a:bodyPr/>
          <a:lstStyle/>
          <a:p>
            <a:r>
              <a:rPr lang="en-US" sz="1600" dirty="0"/>
              <a:t>Purpose: </a:t>
            </a:r>
          </a:p>
          <a:p>
            <a:pPr lvl="1"/>
            <a:r>
              <a:rPr lang="en-US" sz="1600" dirty="0"/>
              <a:t>Encourage university students and professors to participate in IEEE 802 LMSC standards activities, by reducing or eliminating barriers to their participation.</a:t>
            </a:r>
          </a:p>
          <a:p>
            <a:r>
              <a:rPr lang="en-US" sz="1600" dirty="0"/>
              <a:t>Updated Scope: </a:t>
            </a:r>
          </a:p>
          <a:p>
            <a:pPr lvl="1"/>
            <a:r>
              <a:rPr lang="en-US" sz="1600" dirty="0"/>
              <a:t>Prepare P&amp;P changes that will enable a wide range of university students and professors across a several university disciplines, to</a:t>
            </a:r>
            <a:r>
              <a:rPr lang="en-US" sz="1600" strike="sngStrike" dirty="0">
                <a:solidFill>
                  <a:srgbClr val="FF0000"/>
                </a:solidFill>
              </a:rPr>
              <a:t> </a:t>
            </a:r>
            <a:r>
              <a:rPr lang="en-US" sz="1600" dirty="0"/>
              <a:t>participate in IEEE 802 LMSC standards activities on a long-term basis. </a:t>
            </a:r>
          </a:p>
          <a:p>
            <a:pPr lvl="1"/>
            <a:endParaRPr lang="en-US" sz="1600" dirty="0"/>
          </a:p>
          <a:p>
            <a:r>
              <a:rPr lang="en-US" sz="1600" dirty="0"/>
              <a:t>Rationale: </a:t>
            </a:r>
          </a:p>
          <a:p>
            <a:pPr lvl="1"/>
            <a:r>
              <a:rPr lang="en-US" sz="1600" dirty="0"/>
              <a:t>Current IEEE 802 LMSC P&amp;P provide little to no incentive to university students and professors engage in sustained IEEE 802 standards activities. This represents a missed opportunity, as this cohort is the next generation of professional 802 members that will support the continued growth and health of the organization. Reducing or eliminating this cohort’s participation barriers should be viewed as a long-term investment in IEEE 802.</a:t>
            </a:r>
          </a:p>
          <a:p>
            <a:pPr lvl="1"/>
            <a:r>
              <a:rPr lang="en-US" sz="1600" dirty="0"/>
              <a:t>Some changes to be considered may be:</a:t>
            </a:r>
          </a:p>
          <a:p>
            <a:pPr lvl="2"/>
            <a:r>
              <a:rPr lang="en-US" sz="1600" dirty="0"/>
              <a:t>reduction or elimination of registration fees with constraints on voting membership rights, enable remote participation, and consider reducing in-person participation costs by providing reduced cost hotel rooms</a:t>
            </a:r>
          </a:p>
        </p:txBody>
      </p:sp>
    </p:spTree>
    <p:extLst>
      <p:ext uri="{BB962C8B-B14F-4D97-AF65-F5344CB8AC3E}">
        <p14:creationId xmlns:p14="http://schemas.microsoft.com/office/powerpoint/2010/main" val="4225720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DF20A-D595-8E5C-CAED-7C8D23EFDB87}"/>
              </a:ext>
            </a:extLst>
          </p:cNvPr>
          <p:cNvSpPr>
            <a:spLocks noGrp="1"/>
          </p:cNvSpPr>
          <p:nvPr>
            <p:ph type="title"/>
          </p:nvPr>
        </p:nvSpPr>
        <p:spPr/>
        <p:txBody>
          <a:bodyPr/>
          <a:lstStyle/>
          <a:p>
            <a:r>
              <a:rPr lang="en-US" dirty="0"/>
              <a:t>Student Outreach Telcon #1</a:t>
            </a:r>
          </a:p>
        </p:txBody>
      </p:sp>
      <p:sp>
        <p:nvSpPr>
          <p:cNvPr id="3" name="Content Placeholder 2">
            <a:extLst>
              <a:ext uri="{FF2B5EF4-FFF2-40B4-BE49-F238E27FC236}">
                <a16:creationId xmlns:a16="http://schemas.microsoft.com/office/drawing/2014/main" id="{B5313D3B-BA92-01F7-9A87-2CD0D419A968}"/>
              </a:ext>
            </a:extLst>
          </p:cNvPr>
          <p:cNvSpPr>
            <a:spLocks noGrp="1"/>
          </p:cNvSpPr>
          <p:nvPr>
            <p:ph idx="1"/>
          </p:nvPr>
        </p:nvSpPr>
        <p:spPr>
          <a:xfrm>
            <a:off x="250825" y="1447800"/>
            <a:ext cx="8435975" cy="4249340"/>
          </a:xfrm>
        </p:spPr>
        <p:txBody>
          <a:bodyPr/>
          <a:lstStyle/>
          <a:p>
            <a:r>
              <a:rPr lang="en-US" sz="2100" dirty="0"/>
              <a:t>Attendance – Sept 28: 2</a:t>
            </a:r>
          </a:p>
          <a:p>
            <a:pPr lvl="1"/>
            <a:r>
              <a:rPr lang="en-US" sz="1800" dirty="0"/>
              <a:t>Items discussed to improve program:</a:t>
            </a:r>
          </a:p>
          <a:p>
            <a:pPr lvl="2"/>
            <a:r>
              <a:rPr lang="en-US" sz="1500" dirty="0"/>
              <a:t>Advertise to Student IEEE and Computer Society student branches.</a:t>
            </a:r>
          </a:p>
          <a:p>
            <a:pPr lvl="2"/>
            <a:r>
              <a:rPr lang="en-US" sz="1500" dirty="0"/>
              <a:t>Logistics – Key to successful program</a:t>
            </a:r>
          </a:p>
          <a:p>
            <a:pPr lvl="2"/>
            <a:r>
              <a:rPr lang="en-US" sz="1500" dirty="0"/>
              <a:t>Costs – What is the 802 EC willing to fund?</a:t>
            </a:r>
          </a:p>
          <a:p>
            <a:pPr lvl="3"/>
            <a:r>
              <a:rPr lang="en-US" sz="1200" dirty="0"/>
              <a:t>Currently: Subsidized Registration: Badging, F&amp;B, Lunch if served.</a:t>
            </a:r>
          </a:p>
          <a:p>
            <a:pPr lvl="3"/>
            <a:r>
              <a:rPr lang="en-US" sz="1200" dirty="0"/>
              <a:t>Registration ?   -- Hotel ?  -- other Travel expenses?</a:t>
            </a:r>
          </a:p>
          <a:p>
            <a:pPr lvl="2"/>
            <a:r>
              <a:rPr lang="en-US" sz="1500" dirty="0"/>
              <a:t>Registration Fees now: </a:t>
            </a:r>
          </a:p>
          <a:p>
            <a:pPr lvl="3"/>
            <a:r>
              <a:rPr lang="en-US" sz="1350" dirty="0"/>
              <a:t>$150 full week            -- $25 one day – Tuesday.</a:t>
            </a:r>
          </a:p>
          <a:p>
            <a:pPr lvl="1"/>
            <a:r>
              <a:rPr lang="en-US" sz="1800" dirty="0"/>
              <a:t>Alternatives:</a:t>
            </a:r>
          </a:p>
          <a:p>
            <a:pPr lvl="2"/>
            <a:r>
              <a:rPr lang="en-US" sz="1500" dirty="0"/>
              <a:t>Current Program: 2 802 EC officers for orientation and debrief.</a:t>
            </a:r>
          </a:p>
          <a:p>
            <a:pPr lvl="2"/>
            <a:r>
              <a:rPr lang="en-US" sz="1500" dirty="0"/>
              <a:t>Make one-day Student a day pass – would require Professor participation to shepherd.</a:t>
            </a:r>
          </a:p>
          <a:p>
            <a:pPr lvl="2"/>
            <a:endParaRPr lang="en-US" sz="1500" dirty="0"/>
          </a:p>
          <a:p>
            <a:pPr lvl="2"/>
            <a:endParaRPr lang="en-US" sz="1500" dirty="0"/>
          </a:p>
        </p:txBody>
      </p:sp>
    </p:spTree>
    <p:extLst>
      <p:ext uri="{BB962C8B-B14F-4D97-AF65-F5344CB8AC3E}">
        <p14:creationId xmlns:p14="http://schemas.microsoft.com/office/powerpoint/2010/main" val="21552881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3" name="Rectangle 5">
            <a:extLst>
              <a:ext uri="{FF2B5EF4-FFF2-40B4-BE49-F238E27FC236}">
                <a16:creationId xmlns:a16="http://schemas.microsoft.com/office/drawing/2014/main" id="{A48554D2-F281-579A-2333-CF6B5C86026C}"/>
              </a:ext>
            </a:extLst>
          </p:cNvPr>
          <p:cNvSpPr>
            <a:spLocks noGrp="1" noChangeArrowheads="1"/>
          </p:cNvSpPr>
          <p:nvPr>
            <p:ph type="title"/>
          </p:nvPr>
        </p:nvSpPr>
        <p:spPr/>
        <p:txBody>
          <a:bodyPr/>
          <a:lstStyle/>
          <a:p>
            <a:r>
              <a:rPr lang="en-US" altLang="en-US" sz="2800" dirty="0"/>
              <a:t>Student Outreach </a:t>
            </a:r>
            <a:r>
              <a:rPr lang="en-US" altLang="en-US" sz="2800" dirty="0" err="1"/>
              <a:t>AdHoc</a:t>
            </a:r>
            <a:r>
              <a:rPr lang="en-US" altLang="en-US" sz="2800" dirty="0"/>
              <a:t> Telecon #2</a:t>
            </a:r>
          </a:p>
        </p:txBody>
      </p:sp>
      <p:sp>
        <p:nvSpPr>
          <p:cNvPr id="273414" name="Rectangle 6">
            <a:extLst>
              <a:ext uri="{FF2B5EF4-FFF2-40B4-BE49-F238E27FC236}">
                <a16:creationId xmlns:a16="http://schemas.microsoft.com/office/drawing/2014/main" id="{727ADA8C-C39B-3D1A-3F90-566B91AE1E76}"/>
              </a:ext>
            </a:extLst>
          </p:cNvPr>
          <p:cNvSpPr>
            <a:spLocks noGrp="1" noChangeArrowheads="1"/>
          </p:cNvSpPr>
          <p:nvPr>
            <p:ph type="body" idx="1"/>
          </p:nvPr>
        </p:nvSpPr>
        <p:spPr>
          <a:xfrm>
            <a:off x="250825" y="1341438"/>
            <a:ext cx="8131175" cy="5211762"/>
          </a:xfrm>
        </p:spPr>
        <p:txBody>
          <a:bodyPr/>
          <a:lstStyle/>
          <a:p>
            <a:r>
              <a:rPr lang="en-US" sz="1400" dirty="0"/>
              <a:t>Attendance: Jon, Paul, Tuncer, David, George, Glenn, James, Roger</a:t>
            </a:r>
          </a:p>
          <a:p>
            <a:r>
              <a:rPr lang="en-US" altLang="en-US" sz="1400" dirty="0"/>
              <a:t>Review History</a:t>
            </a:r>
          </a:p>
          <a:p>
            <a:r>
              <a:rPr lang="en-US" altLang="en-US" sz="1400" dirty="0"/>
              <a:t>Discuss potential options forward.</a:t>
            </a:r>
          </a:p>
          <a:p>
            <a:pPr lvl="1"/>
            <a:r>
              <a:rPr lang="en-US" altLang="en-US" sz="1400" dirty="0"/>
              <a:t>Edit the Scope of the </a:t>
            </a:r>
            <a:r>
              <a:rPr lang="en-US" altLang="en-US" sz="1400" dirty="0" err="1"/>
              <a:t>AdHoc</a:t>
            </a:r>
            <a:r>
              <a:rPr lang="en-US" altLang="en-US" sz="1400" dirty="0"/>
              <a:t> </a:t>
            </a:r>
          </a:p>
          <a:p>
            <a:pPr lvl="1"/>
            <a:r>
              <a:rPr lang="en-US" altLang="en-US" sz="1400" dirty="0"/>
              <a:t>Discussion on how to reduce participation costs.</a:t>
            </a:r>
          </a:p>
          <a:p>
            <a:pPr lvl="1"/>
            <a:r>
              <a:rPr lang="en-US" altLang="en-US" sz="1400" dirty="0"/>
              <a:t>Some changes to be considered may be: </a:t>
            </a:r>
          </a:p>
          <a:p>
            <a:pPr lvl="2"/>
            <a:r>
              <a:rPr lang="en-US" altLang="en-US" sz="1400" dirty="0"/>
              <a:t>reduction or elimination of registration fees with constraints on voting membership rights, </a:t>
            </a:r>
          </a:p>
          <a:p>
            <a:pPr lvl="2"/>
            <a:r>
              <a:rPr lang="en-US" altLang="en-US" sz="1400" dirty="0"/>
              <a:t>reduced remote participation registration fees, and </a:t>
            </a:r>
          </a:p>
          <a:p>
            <a:pPr lvl="2"/>
            <a:r>
              <a:rPr lang="en-US" altLang="en-US" sz="1400" dirty="0"/>
              <a:t>otherwise reducing in-person participation costs .</a:t>
            </a:r>
          </a:p>
          <a:p>
            <a:pPr lvl="1"/>
            <a:r>
              <a:rPr lang="en-US" altLang="en-US" sz="1400" dirty="0"/>
              <a:t>Value of our Program</a:t>
            </a:r>
          </a:p>
          <a:p>
            <a:pPr lvl="2"/>
            <a:r>
              <a:rPr lang="en-US" altLang="en-US" sz="1400" dirty="0"/>
              <a:t>Can we find other EC members to run the Orientation</a:t>
            </a:r>
          </a:p>
          <a:p>
            <a:pPr lvl="2"/>
            <a:r>
              <a:rPr lang="en-US" altLang="en-US" sz="1400" dirty="0"/>
              <a:t>Unsure of what is needed in the Orientation</a:t>
            </a:r>
          </a:p>
          <a:p>
            <a:pPr lvl="1"/>
            <a:r>
              <a:rPr lang="en-US" altLang="en-US" sz="1400" dirty="0"/>
              <a:t>Short Term vs Long Term engagement </a:t>
            </a:r>
          </a:p>
          <a:p>
            <a:pPr lvl="2"/>
            <a:r>
              <a:rPr lang="en-US" altLang="en-US" sz="1400" dirty="0"/>
              <a:t>How to get them engaged in the Short Term and transition into Long Term.</a:t>
            </a:r>
          </a:p>
          <a:p>
            <a:pPr lvl="2"/>
            <a:r>
              <a:rPr lang="en-US" altLang="en-US" sz="1400" dirty="0"/>
              <a:t>Topic Specific Engagement may be a way to start leveraging engagement.</a:t>
            </a:r>
          </a:p>
          <a:p>
            <a:pPr lvl="1"/>
            <a:r>
              <a:rPr lang="en-US" altLang="en-US" sz="1400" dirty="0"/>
              <a:t>Experience:</a:t>
            </a:r>
          </a:p>
          <a:p>
            <a:pPr lvl="2"/>
            <a:r>
              <a:rPr lang="en-US" altLang="en-US" sz="1400" dirty="0"/>
              <a:t>PhD students may not be able to join for long term.</a:t>
            </a:r>
          </a:p>
          <a:p>
            <a:pPr lvl="2"/>
            <a:r>
              <a:rPr lang="en-US" altLang="en-US" sz="1400" dirty="0"/>
              <a:t>Undergrad students attending once to gain initial connection.</a:t>
            </a:r>
          </a:p>
          <a:p>
            <a:pPr lvl="2"/>
            <a:r>
              <a:rPr lang="en-US" altLang="en-US" sz="1400" dirty="0"/>
              <a:t>Invitation to make presentation to WNG (paper Awardee).</a:t>
            </a:r>
          </a:p>
          <a:p>
            <a:pPr lvl="2"/>
            <a:endParaRPr lang="en-US" altLang="en-US" sz="1400" dirty="0"/>
          </a:p>
          <a:p>
            <a:pPr lvl="2"/>
            <a:endParaRPr lang="en-US" altLang="en-US" sz="1400" dirty="0"/>
          </a:p>
          <a:p>
            <a:pPr lvl="1"/>
            <a:endParaRPr lang="en-US" altLang="en-US" sz="1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A5698-5E90-BDAA-5CD4-C050F938B9BF}"/>
              </a:ext>
            </a:extLst>
          </p:cNvPr>
          <p:cNvSpPr>
            <a:spLocks noGrp="1"/>
          </p:cNvSpPr>
          <p:nvPr>
            <p:ph type="title"/>
          </p:nvPr>
        </p:nvSpPr>
        <p:spPr/>
        <p:txBody>
          <a:bodyPr/>
          <a:lstStyle/>
          <a:p>
            <a:r>
              <a:rPr lang="en-US" dirty="0"/>
              <a:t>More issues</a:t>
            </a:r>
          </a:p>
        </p:txBody>
      </p:sp>
      <p:sp>
        <p:nvSpPr>
          <p:cNvPr id="3" name="Content Placeholder 2">
            <a:extLst>
              <a:ext uri="{FF2B5EF4-FFF2-40B4-BE49-F238E27FC236}">
                <a16:creationId xmlns:a16="http://schemas.microsoft.com/office/drawing/2014/main" id="{5E5BC31D-5554-B8E5-81F6-CA217AB5623C}"/>
              </a:ext>
            </a:extLst>
          </p:cNvPr>
          <p:cNvSpPr>
            <a:spLocks noGrp="1"/>
          </p:cNvSpPr>
          <p:nvPr>
            <p:ph idx="1"/>
          </p:nvPr>
        </p:nvSpPr>
        <p:spPr/>
        <p:txBody>
          <a:bodyPr/>
          <a:lstStyle/>
          <a:p>
            <a:r>
              <a:rPr lang="en-US" sz="1800" dirty="0"/>
              <a:t>Other possible issues:</a:t>
            </a:r>
          </a:p>
          <a:p>
            <a:pPr lvl="1"/>
            <a:r>
              <a:rPr lang="en-US" sz="1800" dirty="0"/>
              <a:t>  Time required</a:t>
            </a:r>
          </a:p>
          <a:p>
            <a:pPr lvl="1"/>
            <a:r>
              <a:rPr lang="en-US" sz="1800" dirty="0"/>
              <a:t>  Unfamiliarity with the process.</a:t>
            </a:r>
          </a:p>
          <a:p>
            <a:pPr lvl="1"/>
            <a:r>
              <a:rPr lang="en-US" sz="1800" dirty="0"/>
              <a:t>  Perceived lack of value</a:t>
            </a:r>
          </a:p>
          <a:p>
            <a:pPr lvl="1"/>
            <a:r>
              <a:rPr lang="en-US" sz="1800" dirty="0"/>
              <a:t>  Not aware of which topics are in discussion/development phase</a:t>
            </a:r>
          </a:p>
          <a:p>
            <a:r>
              <a:rPr lang="en-US" sz="1800" dirty="0"/>
              <a:t>Where to present</a:t>
            </a:r>
          </a:p>
          <a:p>
            <a:pPr lvl="1"/>
            <a:r>
              <a:rPr lang="en-US" sz="1800" dirty="0"/>
              <a:t>Telecons?</a:t>
            </a:r>
          </a:p>
          <a:p>
            <a:pPr lvl="1"/>
            <a:r>
              <a:rPr lang="en-US" sz="1800" dirty="0"/>
              <a:t>Interims?</a:t>
            </a:r>
          </a:p>
          <a:p>
            <a:pPr lvl="1"/>
            <a:r>
              <a:rPr lang="en-US" sz="1800" dirty="0"/>
              <a:t>SME (with waiver).</a:t>
            </a:r>
          </a:p>
          <a:p>
            <a:r>
              <a:rPr lang="en-US" sz="2200" dirty="0"/>
              <a:t>Previous web page: </a:t>
            </a:r>
          </a:p>
          <a:p>
            <a:pPr lvl="1"/>
            <a:r>
              <a:rPr lang="en-US" sz="1800" dirty="0">
                <a:hlinkClick r:id="rId2"/>
              </a:rPr>
              <a:t>https://www.ieee802.org/minutes/2013_07/University_Outreach_Geneva04182013.pdf</a:t>
            </a:r>
            <a:endParaRPr lang="en-US" sz="1800" dirty="0"/>
          </a:p>
          <a:p>
            <a:pPr lvl="1"/>
            <a:endParaRPr lang="en-US" sz="1800" dirty="0"/>
          </a:p>
        </p:txBody>
      </p:sp>
      <p:sp>
        <p:nvSpPr>
          <p:cNvPr id="4" name="Rectangle 1">
            <a:extLst>
              <a:ext uri="{FF2B5EF4-FFF2-40B4-BE49-F238E27FC236}">
                <a16:creationId xmlns:a16="http://schemas.microsoft.com/office/drawing/2014/main" id="{DCFA4B93-1DB5-FD74-064E-A30837CF08F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hlinkClick r:id="rId2"/>
              </a:rPr>
              <a:t>https://www.ieee802.org/minutes/2013_07/University_Outreach_Geneva04182013.pdf</a:t>
            </a:r>
            <a:r>
              <a:rPr kumimoji="0" lang="en-US" altLang="en-US" sz="1800" b="0" i="0" u="none" strike="noStrike" cap="none" normalizeH="0" baseline="0">
                <a:ln>
                  <a:noFill/>
                </a:ln>
                <a:solidFill>
                  <a:schemeClr val="tx1"/>
                </a:solidFill>
                <a:effectLst/>
                <a:latin typeface="Arial" panose="020B0604020202020204" pitchFamily="34" charset="0"/>
              </a:rPr>
              <a:t> </a:t>
            </a:r>
          </a:p>
        </p:txBody>
      </p:sp>
    </p:spTree>
    <p:extLst>
      <p:ext uri="{BB962C8B-B14F-4D97-AF65-F5344CB8AC3E}">
        <p14:creationId xmlns:p14="http://schemas.microsoft.com/office/powerpoint/2010/main" val="1192152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83BC65B-CECB-B22A-2DC5-82583312D4D9}"/>
              </a:ext>
            </a:extLst>
          </p:cNvPr>
          <p:cNvPicPr>
            <a:picLocks noChangeAspect="1"/>
          </p:cNvPicPr>
          <p:nvPr/>
        </p:nvPicPr>
        <p:blipFill>
          <a:blip r:embed="rId2"/>
          <a:stretch>
            <a:fillRect/>
          </a:stretch>
        </p:blipFill>
        <p:spPr>
          <a:xfrm>
            <a:off x="1981200" y="433388"/>
            <a:ext cx="4764272" cy="6172200"/>
          </a:xfrm>
          <a:prstGeom prst="rect">
            <a:avLst/>
          </a:prstGeom>
        </p:spPr>
      </p:pic>
    </p:spTree>
    <p:extLst>
      <p:ext uri="{BB962C8B-B14F-4D97-AF65-F5344CB8AC3E}">
        <p14:creationId xmlns:p14="http://schemas.microsoft.com/office/powerpoint/2010/main" val="1374227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84E49-04A5-D915-96AC-B52E7013196F}"/>
              </a:ext>
            </a:extLst>
          </p:cNvPr>
          <p:cNvSpPr>
            <a:spLocks noGrp="1"/>
          </p:cNvSpPr>
          <p:nvPr>
            <p:ph type="title"/>
          </p:nvPr>
        </p:nvSpPr>
        <p:spPr/>
        <p:txBody>
          <a:bodyPr/>
          <a:lstStyle/>
          <a:p>
            <a:r>
              <a:rPr lang="en-US" dirty="0"/>
              <a:t>Other Discussion items</a:t>
            </a:r>
          </a:p>
        </p:txBody>
      </p:sp>
      <p:sp>
        <p:nvSpPr>
          <p:cNvPr id="3" name="Content Placeholder 2">
            <a:extLst>
              <a:ext uri="{FF2B5EF4-FFF2-40B4-BE49-F238E27FC236}">
                <a16:creationId xmlns:a16="http://schemas.microsoft.com/office/drawing/2014/main" id="{9C4B835B-8AA3-240C-A034-AF6DB4CB6E7D}"/>
              </a:ext>
            </a:extLst>
          </p:cNvPr>
          <p:cNvSpPr>
            <a:spLocks noGrp="1"/>
          </p:cNvSpPr>
          <p:nvPr>
            <p:ph idx="1"/>
          </p:nvPr>
        </p:nvSpPr>
        <p:spPr>
          <a:xfrm>
            <a:off x="304800" y="1279525"/>
            <a:ext cx="8054976" cy="5211762"/>
          </a:xfrm>
        </p:spPr>
        <p:txBody>
          <a:bodyPr/>
          <a:lstStyle/>
          <a:p>
            <a:r>
              <a:rPr lang="en-US" sz="1800" dirty="0"/>
              <a:t>Need to focus the reach to students to a topic and not a broad “you are welcome to come to 802”</a:t>
            </a:r>
          </a:p>
          <a:p>
            <a:r>
              <a:rPr lang="en-US" sz="1800" dirty="0"/>
              <a:t>Region 8 technical Program example:</a:t>
            </a:r>
          </a:p>
          <a:p>
            <a:pPr lvl="1"/>
            <a:r>
              <a:rPr lang="en-US" sz="1800" dirty="0">
                <a:hlinkClick r:id="rId3"/>
              </a:rPr>
              <a:t>https://www.youtube.com/watch?v=Rn-rhJzBTVo</a:t>
            </a:r>
            <a:endParaRPr lang="en-US" sz="1800" dirty="0"/>
          </a:p>
          <a:p>
            <a:r>
              <a:rPr lang="en-US" sz="1800" dirty="0"/>
              <a:t>Call for Papers – Treat like a Technical Conference.</a:t>
            </a:r>
          </a:p>
          <a:p>
            <a:pPr lvl="1"/>
            <a:r>
              <a:rPr lang="en-US" sz="1800" dirty="0"/>
              <a:t>TG/TF/SG/IG are topics that could be solicited.</a:t>
            </a:r>
          </a:p>
          <a:p>
            <a:pPr lvl="1"/>
            <a:r>
              <a:rPr lang="en-US" sz="1800" dirty="0"/>
              <a:t>Need to Publish is a desire for Students</a:t>
            </a:r>
          </a:p>
          <a:p>
            <a:pPr lvl="1"/>
            <a:r>
              <a:rPr lang="en-US" sz="1800" dirty="0"/>
              <a:t>Need a specific Event.</a:t>
            </a:r>
          </a:p>
          <a:p>
            <a:r>
              <a:rPr lang="en-US" sz="1800" dirty="0"/>
              <a:t>Field Trip –</a:t>
            </a:r>
          </a:p>
          <a:p>
            <a:pPr lvl="1"/>
            <a:r>
              <a:rPr lang="en-US" sz="1800" dirty="0"/>
              <a:t>What we have been doing –</a:t>
            </a:r>
          </a:p>
          <a:p>
            <a:pPr lvl="1"/>
            <a:r>
              <a:rPr lang="en-US" sz="1800" dirty="0"/>
              <a:t>Need more local IEEE Branches and chapters support.</a:t>
            </a:r>
          </a:p>
          <a:p>
            <a:r>
              <a:rPr lang="en-US" sz="1800" dirty="0"/>
              <a:t>Use of CS Magazine (Edge, Standards? )</a:t>
            </a:r>
          </a:p>
          <a:p>
            <a:pPr lvl="1"/>
            <a:r>
              <a:rPr lang="en-US" sz="1800" dirty="0"/>
              <a:t>Publishing is the recognition for the academics.</a:t>
            </a:r>
          </a:p>
          <a:p>
            <a:pPr lvl="1"/>
            <a:r>
              <a:rPr lang="en-US" sz="1800" dirty="0"/>
              <a:t>Can we have an 802 transactions?</a:t>
            </a:r>
          </a:p>
          <a:p>
            <a:pPr lvl="1"/>
            <a:r>
              <a:rPr lang="en-US" sz="1800" dirty="0"/>
              <a:t>Need to ensure it is put into IEEE Explore</a:t>
            </a:r>
          </a:p>
          <a:p>
            <a:r>
              <a:rPr lang="en-US" sz="2200" dirty="0"/>
              <a:t>Conference/Workshop – Virtual or in conjunction with F2F</a:t>
            </a:r>
          </a:p>
        </p:txBody>
      </p:sp>
    </p:spTree>
    <p:extLst>
      <p:ext uri="{BB962C8B-B14F-4D97-AF65-F5344CB8AC3E}">
        <p14:creationId xmlns:p14="http://schemas.microsoft.com/office/powerpoint/2010/main" val="53144122"/>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IEEE_802_template</Template>
  <TotalTime>15700</TotalTime>
  <Words>1753</Words>
  <Application>Microsoft Office PowerPoint</Application>
  <PresentationFormat>On-screen Show (4:3)</PresentationFormat>
  <Paragraphs>177</Paragraphs>
  <Slides>17</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Calibri</vt:lpstr>
      <vt:lpstr>Title slide</vt:lpstr>
      <vt:lpstr> Student Outreach AdHoc  Discussion</vt:lpstr>
      <vt:lpstr>6.04 Student Outreach/Student University Outreach</vt:lpstr>
      <vt:lpstr>Things to improve </vt:lpstr>
      <vt:lpstr>Student Outreach Ad Hoc Purpose and Scope</vt:lpstr>
      <vt:lpstr>Student Outreach Telcon #1</vt:lpstr>
      <vt:lpstr>Student Outreach AdHoc Telecon #2</vt:lpstr>
      <vt:lpstr>More issues</vt:lpstr>
      <vt:lpstr>PowerPoint Presentation</vt:lpstr>
      <vt:lpstr>Other Discussion items</vt:lpstr>
      <vt:lpstr>Next Steps</vt:lpstr>
      <vt:lpstr>Student Outreach Ad Hoc Purpose and Scope (revised as per the 26OCT2023 ad hoc meeting)</vt:lpstr>
      <vt:lpstr>Other final Thoughts</vt:lpstr>
      <vt:lpstr>Nov 12, 2023 – Discussion - #1</vt:lpstr>
      <vt:lpstr>Nov 12, 2023 – Discussion - #2</vt:lpstr>
      <vt:lpstr>Nov 12, 2023 – Discussion - #3</vt:lpstr>
      <vt:lpstr>Nov 12, 2023 – Future Directions - #4</vt:lpstr>
      <vt:lpstr>Motion for Chair’s Guideline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subject>IEEE 802 March 2011 workshop</dc:subject>
  <dc:creator>Jon Rosdahl</dc:creator>
  <cp:lastModifiedBy>Jon Rosdahl</cp:lastModifiedBy>
  <cp:revision>2</cp:revision>
  <dcterms:created xsi:type="dcterms:W3CDTF">2023-10-26T18:33:46Z</dcterms:created>
  <dcterms:modified xsi:type="dcterms:W3CDTF">2023-11-13T08:44:17Z</dcterms:modified>
</cp:coreProperties>
</file>