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Roboto" panose="02000000000000000000" pitchFamily="2"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i3/c4k39lMyo2yRlfcbeSCkBVM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102" y="27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A4C4FC3-3550-47BF-8DD1-C30C22352DBA}"/>
    <pc:docChg chg="modSld">
      <pc:chgData name="Jon Rosdahl" userId="2820f357-2dd4-4127-8713-e0bfde0fd756" providerId="ADAL" clId="{FA4C4FC3-3550-47BF-8DD1-C30C22352DBA}" dt="2023-11-06T22:23:47.137" v="3" actId="20577"/>
      <pc:docMkLst>
        <pc:docMk/>
      </pc:docMkLst>
      <pc:sldChg chg="modSp mod">
        <pc:chgData name="Jon Rosdahl" userId="2820f357-2dd4-4127-8713-e0bfde0fd756" providerId="ADAL" clId="{FA4C4FC3-3550-47BF-8DD1-C30C22352DBA}" dt="2023-11-06T22:21:41.526" v="1" actId="113"/>
        <pc:sldMkLst>
          <pc:docMk/>
          <pc:sldMk cId="0" sldId="264"/>
        </pc:sldMkLst>
        <pc:spChg chg="mod">
          <ac:chgData name="Jon Rosdahl" userId="2820f357-2dd4-4127-8713-e0bfde0fd756" providerId="ADAL" clId="{FA4C4FC3-3550-47BF-8DD1-C30C22352DBA}" dt="2023-11-06T22:21:41.526" v="1" actId="113"/>
          <ac:spMkLst>
            <pc:docMk/>
            <pc:sldMk cId="0" sldId="264"/>
            <ac:spMk id="121" creationId="{00000000-0000-0000-0000-000000000000}"/>
          </ac:spMkLst>
        </pc:spChg>
      </pc:sldChg>
      <pc:sldChg chg="modSp mod">
        <pc:chgData name="Jon Rosdahl" userId="2820f357-2dd4-4127-8713-e0bfde0fd756" providerId="ADAL" clId="{FA4C4FC3-3550-47BF-8DD1-C30C22352DBA}" dt="2023-11-06T22:23:47.137" v="3" actId="20577"/>
        <pc:sldMkLst>
          <pc:docMk/>
          <pc:sldMk cId="0" sldId="267"/>
        </pc:sldMkLst>
        <pc:spChg chg="mod">
          <ac:chgData name="Jon Rosdahl" userId="2820f357-2dd4-4127-8713-e0bfde0fd756" providerId="ADAL" clId="{FA4C4FC3-3550-47BF-8DD1-C30C22352DBA}" dt="2023-11-06T22:23:47.137" v="3" actId="20577"/>
          <ac:spMkLst>
            <pc:docMk/>
            <pc:sldMk cId="0" sldId="267"/>
            <ac:spMk id="1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01f55b2f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01f55b2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020473bd7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26020473bd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4313"/>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rick@linespeed.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ly/pdtk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cvent.me/nwK28E"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a:t>November 2023 IEEE 802 PlenarySession</a:t>
            </a:r>
            <a:endParaRPr/>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Roboto"/>
                <a:ea typeface="Roboto"/>
                <a:cs typeface="Roboto"/>
                <a:sym typeface="Roboto"/>
              </a:rPr>
              <a:t>Prepared By: Face to Face Events, November 11, 2023</a:t>
            </a:r>
            <a:endParaRPr sz="1400" b="0" i="0" u="none" strike="noStrike" cap="non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9"/>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Networking Social</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Wednesday November 15th at 6:30 PM</a:t>
            </a:r>
            <a:endParaRPr sz="2900"/>
          </a:p>
        </p:txBody>
      </p:sp>
      <p:sp>
        <p:nvSpPr>
          <p:cNvPr id="127" name="Google Shape;127;p9"/>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sz="1200" b="1"/>
              <a:t>WHO: </a:t>
            </a:r>
            <a:r>
              <a:rPr lang="en" sz="1200"/>
              <a:t>All registered attendees and their guests.</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WHAT:</a:t>
            </a:r>
            <a:r>
              <a:rPr lang="en" sz="1200"/>
              <a:t>  Casual Networking Reception with refreshments, bar service and musical entertainment. </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WHERE:</a:t>
            </a:r>
            <a:r>
              <a:rPr lang="en" sz="1200"/>
              <a:t> Great Lawn</a:t>
            </a:r>
            <a:endParaRPr sz="1200"/>
          </a:p>
          <a:p>
            <a:pPr marL="0" lvl="0" indent="0" algn="l" rtl="0">
              <a:lnSpc>
                <a:spcPct val="115000"/>
              </a:lnSpc>
              <a:spcBef>
                <a:spcPts val="0"/>
              </a:spcBef>
              <a:spcAft>
                <a:spcPts val="0"/>
              </a:spcAft>
              <a:buSzPts val="1400"/>
              <a:buNone/>
            </a:pPr>
            <a:endParaRPr sz="1200" b="1"/>
          </a:p>
          <a:p>
            <a:pPr marL="0" lvl="0" indent="0" algn="l" rtl="0">
              <a:lnSpc>
                <a:spcPct val="115000"/>
              </a:lnSpc>
              <a:spcBef>
                <a:spcPts val="0"/>
              </a:spcBef>
              <a:spcAft>
                <a:spcPts val="0"/>
              </a:spcAft>
              <a:buSzPts val="1400"/>
              <a:buNone/>
            </a:pPr>
            <a:r>
              <a:rPr lang="en" sz="1200" b="1"/>
              <a:t>PARTICIPATION WRISTBANDS</a:t>
            </a:r>
            <a:r>
              <a:rPr lang="en" sz="1200"/>
              <a:t> </a:t>
            </a:r>
            <a:endParaRPr sz="1200"/>
          </a:p>
          <a:p>
            <a:pPr marL="0" lvl="0" indent="0" algn="l" rtl="0">
              <a:lnSpc>
                <a:spcPct val="115000"/>
              </a:lnSpc>
              <a:spcBef>
                <a:spcPts val="0"/>
              </a:spcBef>
              <a:spcAft>
                <a:spcPts val="0"/>
              </a:spcAft>
              <a:buSzPts val="1400"/>
              <a:buNone/>
            </a:pPr>
            <a:r>
              <a:rPr lang="en" sz="1200"/>
              <a:t>All individuals (including children over the age 8) attending the Social event must wear a wrist band. Wrist Bands shall be distributed with Name Badges at the Plenary Session registration desk. If you plan to have guests attend please pick up their wrist bands by this time. Late requests may not be accommodated. </a:t>
            </a:r>
            <a:endParaRPr sz="1200"/>
          </a:p>
          <a:p>
            <a:pPr marL="0" lvl="0" indent="0" algn="l" rtl="0">
              <a:lnSpc>
                <a:spcPct val="115000"/>
              </a:lnSpc>
              <a:spcBef>
                <a:spcPts val="0"/>
              </a:spcBef>
              <a:spcAft>
                <a:spcPts val="0"/>
              </a:spcAft>
              <a:buSzPts val="1400"/>
              <a:buNone/>
            </a:pPr>
            <a:endParaRPr sz="1200"/>
          </a:p>
          <a:p>
            <a:pPr marL="0" lvl="0" indent="0" algn="l" rtl="0">
              <a:lnSpc>
                <a:spcPct val="115000"/>
              </a:lnSpc>
              <a:spcBef>
                <a:spcPts val="0"/>
              </a:spcBef>
              <a:spcAft>
                <a:spcPts val="0"/>
              </a:spcAft>
              <a:buSzPts val="1400"/>
              <a:buNone/>
            </a:pPr>
            <a:r>
              <a:rPr lang="en" sz="1200"/>
              <a:t>Please contact the Meeting Planner if have any questions.</a:t>
            </a:r>
            <a:endParaRPr sz="1200"/>
          </a:p>
          <a:p>
            <a:pPr marL="0" lvl="0" indent="0" algn="l" rtl="0">
              <a:lnSpc>
                <a:spcPct val="115000"/>
              </a:lnSpc>
              <a:spcBef>
                <a:spcPts val="0"/>
              </a:spcBef>
              <a:spcAft>
                <a:spcPts val="0"/>
              </a:spcAft>
              <a:buSzPts val="1400"/>
              <a:buNone/>
            </a:pPr>
            <a:endParaRPr sz="1200"/>
          </a:p>
          <a:p>
            <a:pPr marL="0" lvl="0" indent="0" algn="l" rtl="0">
              <a:lnSpc>
                <a:spcPct val="115000"/>
              </a:lnSpc>
              <a:spcBef>
                <a:spcPts val="0"/>
              </a:spcBef>
              <a:spcAft>
                <a:spcPts val="0"/>
              </a:spcAft>
              <a:buSzPts val="1400"/>
              <a:buNone/>
            </a:pPr>
            <a:endParaRPr sz="11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601f55b2fa_0_0"/>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t>Resort Map - Meeting Space, Lunches, Social Locations Highlighted</a:t>
            </a:r>
            <a:endParaRPr b="1"/>
          </a:p>
        </p:txBody>
      </p:sp>
      <p:pic>
        <p:nvPicPr>
          <p:cNvPr id="133" name="Google Shape;133;g2601f55b2fa_0_0"/>
          <p:cNvPicPr preferRelativeResize="0"/>
          <p:nvPr/>
        </p:nvPicPr>
        <p:blipFill>
          <a:blip r:embed="rId3">
            <a:alphaModFix/>
          </a:blip>
          <a:stretch>
            <a:fillRect/>
          </a:stretch>
        </p:blipFill>
        <p:spPr>
          <a:xfrm>
            <a:off x="152400" y="771450"/>
            <a:ext cx="8678902" cy="42196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1"/>
          <p:cNvSpPr txBox="1">
            <a:spLocks noGrp="1"/>
          </p:cNvSpPr>
          <p:nvPr>
            <p:ph type="title"/>
          </p:nvPr>
        </p:nvSpPr>
        <p:spPr>
          <a:xfrm>
            <a:off x="471900" y="828200"/>
            <a:ext cx="8222100" cy="678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39" name="Google Shape;139;p11"/>
          <p:cNvSpPr txBox="1">
            <a:spLocks noGrp="1"/>
          </p:cNvSpPr>
          <p:nvPr>
            <p:ph type="body" idx="1"/>
          </p:nvPr>
        </p:nvSpPr>
        <p:spPr>
          <a:xfrm>
            <a:off x="262350" y="1785724"/>
            <a:ext cx="8431650" cy="328157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400" dirty="0"/>
              <a:t>The next IEEE 802 Plenary Session will be March 10-15, 2024. The session will be a Mixed Mode with In-Person participation at the Hyatt Regency Denver. If you have any questions please email: </a:t>
            </a:r>
            <a:r>
              <a:rPr lang="en" sz="1400" u="sng" dirty="0">
                <a:solidFill>
                  <a:schemeClr val="accent5"/>
                </a:solidFill>
                <a:hlinkClick r:id="rId3">
                  <a:extLst>
                    <a:ext uri="{A12FA001-AC4F-418D-AE19-62706E023703}">
                      <ahyp:hlinkClr xmlns:ahyp="http://schemas.microsoft.com/office/drawing/2018/hyperlinkcolor" val="tx"/>
                    </a:ext>
                  </a:extLst>
                </a:hlinkClick>
              </a:rPr>
              <a:t>802info@facetoface-events.com</a:t>
            </a:r>
            <a:endParaRPr sz="1400" dirty="0"/>
          </a:p>
          <a:p>
            <a:pPr marL="0" lvl="0" indent="0" algn="l" rtl="0">
              <a:lnSpc>
                <a:spcPct val="115000"/>
              </a:lnSpc>
              <a:spcBef>
                <a:spcPts val="0"/>
              </a:spcBef>
              <a:spcAft>
                <a:spcPts val="0"/>
              </a:spcAft>
              <a:buSzPts val="1800"/>
              <a:buNone/>
            </a:pPr>
            <a:endParaRPr sz="800" b="1" dirty="0"/>
          </a:p>
          <a:p>
            <a:pPr marL="457200" lvl="0" indent="-317500" algn="l" rtl="0">
              <a:lnSpc>
                <a:spcPct val="115000"/>
              </a:lnSpc>
              <a:spcBef>
                <a:spcPts val="0"/>
              </a:spcBef>
              <a:spcAft>
                <a:spcPts val="0"/>
              </a:spcAft>
              <a:buSzPts val="1400"/>
              <a:buChar char="●"/>
            </a:pPr>
            <a:r>
              <a:rPr lang="en" sz="1400" b="1" dirty="0"/>
              <a:t>Information and Registration</a:t>
            </a:r>
            <a:endParaRPr sz="1400" b="1" dirty="0">
              <a:highlight>
                <a:srgbClr val="FFFF00"/>
              </a:highlight>
            </a:endParaRPr>
          </a:p>
          <a:p>
            <a:pPr marL="914400" lvl="1" indent="-317500" algn="l" rtl="0">
              <a:lnSpc>
                <a:spcPct val="115000"/>
              </a:lnSpc>
              <a:spcBef>
                <a:spcPts val="0"/>
              </a:spcBef>
              <a:spcAft>
                <a:spcPts val="0"/>
              </a:spcAft>
              <a:buSzPts val="1400"/>
              <a:buChar char="○"/>
            </a:pPr>
            <a:r>
              <a:rPr lang="en" sz="1400" dirty="0"/>
              <a:t>Early Registration Deadline</a:t>
            </a:r>
            <a:endParaRPr dirty="0"/>
          </a:p>
          <a:p>
            <a:pPr marL="1371600" lvl="2" indent="-317500" algn="l" rtl="0">
              <a:lnSpc>
                <a:spcPct val="115000"/>
              </a:lnSpc>
              <a:spcBef>
                <a:spcPts val="0"/>
              </a:spcBef>
              <a:spcAft>
                <a:spcPts val="0"/>
              </a:spcAft>
              <a:buSzPts val="1400"/>
              <a:buChar char="■"/>
            </a:pPr>
            <a:r>
              <a:rPr lang="en" sz="1400" dirty="0"/>
              <a:t>Friday </a:t>
            </a:r>
            <a:r>
              <a:rPr lang="en" dirty="0"/>
              <a:t>January 5, 202</a:t>
            </a:r>
            <a:r>
              <a:rPr lang="en-US" dirty="0"/>
              <a:t>4</a:t>
            </a:r>
            <a:endParaRPr dirty="0"/>
          </a:p>
          <a:p>
            <a:pPr marL="914400" lvl="1" indent="-317500" algn="l" rtl="0">
              <a:lnSpc>
                <a:spcPct val="115000"/>
              </a:lnSpc>
              <a:spcBef>
                <a:spcPts val="0"/>
              </a:spcBef>
              <a:spcAft>
                <a:spcPts val="0"/>
              </a:spcAft>
              <a:buSzPts val="1400"/>
              <a:buChar char="○"/>
            </a:pPr>
            <a:r>
              <a:rPr lang="en" dirty="0"/>
              <a:t>Group Hotel</a:t>
            </a:r>
            <a:r>
              <a:rPr lang="en" sz="1400" dirty="0"/>
              <a:t> Reservations: </a:t>
            </a:r>
            <a:r>
              <a:rPr lang="en" dirty="0"/>
              <a:t>Hyatt Regency Denver at Colorado Convention Center</a:t>
            </a:r>
            <a:endParaRPr sz="1400" dirty="0"/>
          </a:p>
          <a:p>
            <a:pPr marL="1371600" lvl="2" indent="-317500" algn="l" rtl="0">
              <a:lnSpc>
                <a:spcPct val="115000"/>
              </a:lnSpc>
              <a:spcBef>
                <a:spcPts val="0"/>
              </a:spcBef>
              <a:spcAft>
                <a:spcPts val="0"/>
              </a:spcAft>
              <a:buSzPts val="1400"/>
              <a:buChar char="■"/>
            </a:pPr>
            <a:r>
              <a:rPr lang="en" dirty="0"/>
              <a:t>Available Soon</a:t>
            </a:r>
            <a:endParaRPr dirty="0"/>
          </a:p>
          <a:p>
            <a:pPr marL="914400" lvl="1" indent="-317500" algn="l" rtl="0">
              <a:lnSpc>
                <a:spcPct val="115000"/>
              </a:lnSpc>
              <a:spcBef>
                <a:spcPts val="0"/>
              </a:spcBef>
              <a:spcAft>
                <a:spcPts val="0"/>
              </a:spcAft>
              <a:buSzPts val="1400"/>
              <a:buChar char="○"/>
            </a:pPr>
            <a:r>
              <a:rPr lang="en" sz="1400" dirty="0"/>
              <a:t>Hotel Reservation Booking Cut Off Date: </a:t>
            </a:r>
            <a:endParaRPr sz="1400" dirty="0"/>
          </a:p>
          <a:p>
            <a:pPr marL="1371600" lvl="2" indent="-317500" algn="l" rtl="0">
              <a:lnSpc>
                <a:spcPct val="115000"/>
              </a:lnSpc>
              <a:spcBef>
                <a:spcPts val="0"/>
              </a:spcBef>
              <a:spcAft>
                <a:spcPts val="0"/>
              </a:spcAft>
              <a:buSzPts val="1400"/>
              <a:buChar char="■"/>
            </a:pPr>
            <a:r>
              <a:rPr lang="en" dirty="0"/>
              <a:t>February 16, 202</a:t>
            </a:r>
            <a:r>
              <a:rPr lang="en-US"/>
              <a:t>4</a:t>
            </a:r>
            <a:endParaRPr dirty="0"/>
          </a:p>
          <a:p>
            <a:pPr marL="0" lvl="0" indent="0" algn="l" rtl="0">
              <a:lnSpc>
                <a:spcPct val="115000"/>
              </a:lnSpc>
              <a:spcBef>
                <a:spcPts val="0"/>
              </a:spcBef>
              <a:spcAft>
                <a:spcPts val="0"/>
              </a:spcAft>
              <a:buSzPts val="1800"/>
              <a:buNone/>
            </a:pPr>
            <a:endParaRPr sz="1400" dirty="0"/>
          </a:p>
          <a:p>
            <a:pPr marL="0" lvl="0" indent="0" algn="l" rtl="0">
              <a:lnSpc>
                <a:spcPct val="115000"/>
              </a:lnSpc>
              <a:spcBef>
                <a:spcPts val="0"/>
              </a:spcBef>
              <a:spcAft>
                <a:spcPts val="0"/>
              </a:spcAft>
              <a:buSzPts val="1800"/>
              <a:buNone/>
            </a:pPr>
            <a:endParaRPr sz="1400" dirty="0"/>
          </a:p>
          <a:p>
            <a:pPr marL="0" lvl="0" indent="0" algn="l" rtl="0">
              <a:lnSpc>
                <a:spcPct val="115000"/>
              </a:lnSpc>
              <a:spcBef>
                <a:spcPts val="0"/>
              </a:spcBef>
              <a:spcAft>
                <a:spcPts val="0"/>
              </a:spcAft>
              <a:buSzPts val="1800"/>
              <a:buNone/>
            </a:pPr>
            <a:r>
              <a:rPr lang="en" sz="1400" dirty="0"/>
              <a:t> </a:t>
            </a:r>
            <a:endParaRP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Contact Information</a:t>
            </a:r>
            <a:endParaRPr/>
          </a:p>
        </p:txBody>
      </p:sp>
      <p:sp>
        <p:nvSpPr>
          <p:cNvPr id="75" name="Google Shape;75;g27c30aa6ca8_0_0"/>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400"/>
              <a:buNone/>
            </a:pPr>
            <a:r>
              <a:rPr lang="en" b="1"/>
              <a:t>Dawn Slykhouse, Face to Face Events</a:t>
            </a:r>
            <a:endParaRPr/>
          </a:p>
          <a:p>
            <a:pPr marL="0" lvl="0" indent="0" algn="l" rtl="0">
              <a:lnSpc>
                <a:spcPct val="100000"/>
              </a:lnSpc>
              <a:spcBef>
                <a:spcPts val="1000"/>
              </a:spcBef>
              <a:spcAft>
                <a:spcPts val="0"/>
              </a:spcAft>
              <a:buSzPts val="1400"/>
              <a:buNone/>
            </a:pPr>
            <a:r>
              <a:rPr lang="en"/>
              <a:t>Mobile: +1 (408) 594-1342</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lvl="0" indent="0" algn="l" rtl="0">
              <a:lnSpc>
                <a:spcPct val="100000"/>
              </a:lnSpc>
              <a:spcBef>
                <a:spcPts val="1000"/>
              </a:spcBef>
              <a:spcAft>
                <a:spcPts val="0"/>
              </a:spcAft>
              <a:buSzPts val="1400"/>
              <a:buNone/>
            </a:pPr>
            <a:endParaRPr sz="600" b="1"/>
          </a:p>
          <a:p>
            <a:pPr marL="0" lvl="0" indent="0" algn="l" rtl="0">
              <a:lnSpc>
                <a:spcPct val="100000"/>
              </a:lnSpc>
              <a:spcBef>
                <a:spcPts val="1000"/>
              </a:spcBef>
              <a:spcAft>
                <a:spcPts val="0"/>
              </a:spcAft>
              <a:buSzPts val="1400"/>
              <a:buNone/>
            </a:pPr>
            <a:r>
              <a:rPr lang="en" b="1"/>
              <a:t>Lisa Ronmark, Face to Face Events</a:t>
            </a:r>
            <a:endParaRPr/>
          </a:p>
          <a:p>
            <a:pPr marL="0" lvl="0" indent="0" algn="l" rtl="0">
              <a:lnSpc>
                <a:spcPct val="100000"/>
              </a:lnSpc>
              <a:spcBef>
                <a:spcPts val="1000"/>
              </a:spcBef>
              <a:spcAft>
                <a:spcPts val="0"/>
              </a:spcAft>
              <a:buSzPts val="1400"/>
              <a:buNone/>
            </a:pPr>
            <a:r>
              <a:rPr lang="en"/>
              <a:t>Mobile: +1 (604) 316-4947</a:t>
            </a:r>
            <a:endParaRPr/>
          </a:p>
          <a:p>
            <a:pPr marL="0" lvl="0" indent="0" algn="l" rtl="0">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400"/>
              <a:buNone/>
            </a:pPr>
            <a:r>
              <a:rPr lang="en" b="1"/>
              <a:t>Stephanie Williams, Face to Face Events</a:t>
            </a:r>
            <a:endParaRPr b="1"/>
          </a:p>
          <a:p>
            <a:pPr marL="0" lvl="0" indent="0" algn="l" rtl="0">
              <a:lnSpc>
                <a:spcPct val="100000"/>
              </a:lnSpc>
              <a:spcBef>
                <a:spcPts val="1000"/>
              </a:spcBef>
              <a:spcAft>
                <a:spcPts val="0"/>
              </a:spcAft>
              <a:buSzPts val="1400"/>
              <a:buNone/>
            </a:pPr>
            <a:r>
              <a:rPr lang="en"/>
              <a:t>Mobile: +1 (408) 497-9613 </a:t>
            </a:r>
            <a:endParaRPr/>
          </a:p>
          <a:p>
            <a:pPr marL="0" lvl="0" indent="0" algn="l" rtl="0">
              <a:lnSpc>
                <a:spcPct val="100000"/>
              </a:lnSpc>
              <a:spcBef>
                <a:spcPts val="1000"/>
              </a:spcBef>
              <a:spcAft>
                <a:spcPts val="0"/>
              </a:spcAft>
              <a:buSzPts val="1400"/>
              <a:buNone/>
            </a:pPr>
            <a:r>
              <a:rPr lang="en"/>
              <a:t>Email: </a:t>
            </a:r>
            <a:r>
              <a:rPr lang="en" u="sng">
                <a:solidFill>
                  <a:schemeClr val="hlink"/>
                </a:solidFill>
                <a:hlinkClick r:id="rId5"/>
              </a:rPr>
              <a:t>stephanie@facetoface-events.com</a:t>
            </a:r>
            <a:r>
              <a:rPr lang="en"/>
              <a:t> </a:t>
            </a:r>
            <a:endParaRPr/>
          </a:p>
          <a:p>
            <a:pPr marL="0" lvl="0" indent="0" algn="l" rtl="0">
              <a:lnSpc>
                <a:spcPct val="100000"/>
              </a:lnSpc>
              <a:spcBef>
                <a:spcPts val="1000"/>
              </a:spcBef>
              <a:spcAft>
                <a:spcPts val="0"/>
              </a:spcAft>
              <a:buSzPts val="1400"/>
              <a:buNone/>
            </a:pPr>
            <a:endParaRPr sz="1000"/>
          </a:p>
          <a:p>
            <a:pPr marL="0" lvl="0" indent="0" algn="l" rtl="0">
              <a:lnSpc>
                <a:spcPct val="100000"/>
              </a:lnSpc>
              <a:spcBef>
                <a:spcPts val="1000"/>
              </a:spcBef>
              <a:spcAft>
                <a:spcPts val="0"/>
              </a:spcAft>
              <a:buSzPts val="1400"/>
              <a:buNone/>
            </a:pPr>
            <a:r>
              <a:rPr lang="en" b="1"/>
              <a:t>Meeting Planner Office: </a:t>
            </a:r>
            <a:r>
              <a:rPr lang="en"/>
              <a:t>Kalia Executive Conference Center, Tiare</a:t>
            </a:r>
            <a:endParaRPr/>
          </a:p>
          <a:p>
            <a:pPr marL="0" lvl="0" indent="0" algn="l" rtl="0">
              <a:lnSpc>
                <a:spcPct val="100000"/>
              </a:lnSpc>
              <a:spcBef>
                <a:spcPts val="1000"/>
              </a:spcBef>
              <a:spcAft>
                <a:spcPts val="0"/>
              </a:spcAft>
              <a:buSzPts val="1400"/>
              <a:buNone/>
            </a:pPr>
            <a:r>
              <a:rPr lang="en" b="1"/>
              <a:t>Registration: </a:t>
            </a:r>
            <a:r>
              <a:rPr lang="en"/>
              <a:t>Mid Pacific Conference Center, Coral Lounge</a:t>
            </a:r>
            <a:endParaRPr/>
          </a:p>
          <a:p>
            <a:pPr marL="0" lvl="0" indent="0" algn="l" rtl="0">
              <a:lnSpc>
                <a:spcPct val="100000"/>
              </a:lnSpc>
              <a:spcBef>
                <a:spcPts val="1000"/>
              </a:spcBef>
              <a:spcAft>
                <a:spcPts val="0"/>
              </a:spcAft>
              <a:buSzPts val="14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Provider Contact Information</a:t>
            </a:r>
            <a:endParaRPr/>
          </a:p>
        </p:txBody>
      </p:sp>
      <p:sp>
        <p:nvSpPr>
          <p:cNvPr id="82" name="Google Shape;82;p2"/>
          <p:cNvSpPr txBox="1">
            <a:spLocks noGrp="1"/>
          </p:cNvSpPr>
          <p:nvPr>
            <p:ph type="body" idx="1"/>
          </p:nvPr>
        </p:nvSpPr>
        <p:spPr>
          <a:xfrm>
            <a:off x="471900" y="1919075"/>
            <a:ext cx="83505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400"/>
              <a:buFont typeface="Arial"/>
              <a:buNone/>
            </a:pPr>
            <a:r>
              <a:rPr lang="en" b="1"/>
              <a:t>Network Provider: Linespeed Events</a:t>
            </a:r>
            <a:endParaRPr sz="1000"/>
          </a:p>
          <a:p>
            <a:pPr marL="0" lvl="0" indent="0" algn="l" rtl="0">
              <a:lnSpc>
                <a:spcPct val="100000"/>
              </a:lnSpc>
              <a:spcBef>
                <a:spcPts val="1000"/>
              </a:spcBef>
              <a:spcAft>
                <a:spcPts val="0"/>
              </a:spcAft>
              <a:buClr>
                <a:srgbClr val="000000"/>
              </a:buClr>
              <a:buSzPts val="1400"/>
              <a:buFont typeface="Arial"/>
              <a:buNone/>
            </a:pPr>
            <a:r>
              <a:rPr lang="en" b="1"/>
              <a:t>Richard Alfvin</a:t>
            </a:r>
            <a:endParaRPr b="1"/>
          </a:p>
          <a:p>
            <a:pPr marL="0" lvl="0" indent="0" algn="l" rtl="0">
              <a:lnSpc>
                <a:spcPct val="100000"/>
              </a:lnSpc>
              <a:spcBef>
                <a:spcPts val="1000"/>
              </a:spcBef>
              <a:spcAft>
                <a:spcPts val="0"/>
              </a:spcAft>
              <a:buSzPts val="1400"/>
              <a:buNone/>
            </a:pPr>
            <a:r>
              <a:rPr lang="en"/>
              <a:t>Mobile: +1 (585) 781-0952 </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rick@linespeed.com</a:t>
            </a:r>
            <a:r>
              <a:rPr lang="en"/>
              <a:t> </a:t>
            </a:r>
            <a:endParaRPr/>
          </a:p>
          <a:p>
            <a:pPr marL="0" lvl="0" indent="0" algn="l" rtl="0">
              <a:lnSpc>
                <a:spcPct val="100000"/>
              </a:lnSpc>
              <a:spcBef>
                <a:spcPts val="1000"/>
              </a:spcBef>
              <a:spcAft>
                <a:spcPts val="0"/>
              </a:spcAft>
              <a:buSzPts val="1400"/>
              <a:buNone/>
            </a:pPr>
            <a:endParaRPr sz="1000"/>
          </a:p>
          <a:p>
            <a:pPr marL="0" lvl="0" indent="0" algn="l" rtl="0">
              <a:lnSpc>
                <a:spcPct val="100000"/>
              </a:lnSpc>
              <a:spcBef>
                <a:spcPts val="1000"/>
              </a:spcBef>
              <a:spcAft>
                <a:spcPts val="0"/>
              </a:spcAft>
              <a:buClr>
                <a:srgbClr val="000000"/>
              </a:buClr>
              <a:buSzPts val="1400"/>
              <a:buFont typeface="Arial"/>
              <a:buNone/>
            </a:pPr>
            <a:r>
              <a:rPr lang="en" b="1"/>
              <a:t>Network Office: </a:t>
            </a:r>
            <a:r>
              <a:rPr lang="en"/>
              <a:t>Nautilus I</a:t>
            </a:r>
            <a:endParaRPr/>
          </a:p>
          <a:p>
            <a:pPr marL="0" lvl="0" indent="0" algn="l" rtl="0">
              <a:lnSpc>
                <a:spcPct val="100000"/>
              </a:lnSpc>
              <a:spcBef>
                <a:spcPts val="1000"/>
              </a:spcBef>
              <a:spcAft>
                <a:spcPts val="0"/>
              </a:spcAft>
              <a:buClr>
                <a:srgbClr val="000000"/>
              </a:buClr>
              <a:buSzPts val="1400"/>
              <a:buFont typeface="Arial"/>
              <a:buNone/>
            </a:pPr>
            <a:r>
              <a:rPr lang="en"/>
              <a:t>If the Network Office is closed please check in with Meeting Planner at:</a:t>
            </a:r>
            <a:endParaRPr/>
          </a:p>
          <a:p>
            <a:pPr marL="0" lvl="0" indent="0" algn="l" rtl="0">
              <a:lnSpc>
                <a:spcPct val="100000"/>
              </a:lnSpc>
              <a:spcBef>
                <a:spcPts val="1000"/>
              </a:spcBef>
              <a:spcAft>
                <a:spcPts val="0"/>
              </a:spcAft>
              <a:buClr>
                <a:srgbClr val="000000"/>
              </a:buClr>
              <a:buSzPts val="1400"/>
              <a:buFont typeface="Arial"/>
              <a:buNone/>
            </a:pPr>
            <a:r>
              <a:rPr lang="en"/>
              <a:t>Registration Desk (Coral Lounge) or Meeting Planner Office (Tiare).</a:t>
            </a:r>
            <a:endParaRPr>
              <a:highlight>
                <a:srgbClr val="FFFF00"/>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26020473bd7_0_0"/>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Newcomer Orientation</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Monday November 13th at 9:00 AM</a:t>
            </a:r>
            <a:endParaRPr sz="2900"/>
          </a:p>
        </p:txBody>
      </p:sp>
      <p:sp>
        <p:nvSpPr>
          <p:cNvPr id="88" name="Google Shape;88;g26020473bd7_0_0"/>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b="1"/>
          </a:p>
          <a:p>
            <a:pPr marL="0" lvl="0" indent="0" algn="l" rtl="0">
              <a:spcBef>
                <a:spcPts val="0"/>
              </a:spcBef>
              <a:spcAft>
                <a:spcPts val="0"/>
              </a:spcAft>
              <a:buNone/>
            </a:pPr>
            <a:r>
              <a:rPr lang="en" sz="1200" b="1"/>
              <a:t>WHO:		</a:t>
            </a:r>
            <a:r>
              <a:rPr lang="en" sz="1200"/>
              <a:t>IEEE 802 Newcomers (and all others!)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WHAT: 	</a:t>
            </a:r>
            <a:r>
              <a:rPr lang="en" sz="1200"/>
              <a:t>IEEE 802 Orientation Program, Details at &lt;</a:t>
            </a:r>
            <a:r>
              <a:rPr lang="en" sz="1200" u="sng">
                <a:solidFill>
                  <a:schemeClr val="hlink"/>
                </a:solidFill>
                <a:hlinkClick r:id="rId3"/>
              </a:rPr>
              <a:t>https://t.ly/pdtku</a:t>
            </a:r>
            <a:r>
              <a:rPr lang="en" sz="1200"/>
              <a:t>&gt;</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WHEN: 	</a:t>
            </a:r>
            <a:r>
              <a:rPr lang="en" sz="1200"/>
              <a:t>Monday 13 November, 9-10 HST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WHERE: 	</a:t>
            </a:r>
            <a:r>
              <a:rPr lang="en" sz="1200"/>
              <a:t>IEEE 802 Calendar </a:t>
            </a:r>
            <a:r>
              <a:rPr lang="en" sz="1200" u="sng">
                <a:solidFill>
                  <a:schemeClr val="hlink"/>
                </a:solidFill>
                <a:hlinkClick r:id="rId4"/>
              </a:rPr>
              <a:t>https://ieee802.org/802tele_calendar.html</a:t>
            </a:r>
            <a:endParaRPr sz="1200" b="1"/>
          </a:p>
          <a:p>
            <a:pPr marL="0" lvl="0" indent="0" algn="l" rtl="0">
              <a:spcBef>
                <a:spcPts val="0"/>
              </a:spcBef>
              <a:spcAft>
                <a:spcPts val="0"/>
              </a:spcAft>
              <a:buNone/>
            </a:pPr>
            <a:endParaRPr sz="1200"/>
          </a:p>
          <a:p>
            <a:pPr marL="0" lvl="0" indent="0" algn="l" rtl="0">
              <a:spcBef>
                <a:spcPts val="0"/>
              </a:spcBef>
              <a:spcAft>
                <a:spcPts val="0"/>
              </a:spcAft>
              <a:buNone/>
            </a:pPr>
            <a:r>
              <a:rPr lang="en" sz="1200" b="1"/>
              <a:t>HOW TO PREPARE:</a:t>
            </a:r>
            <a:r>
              <a:rPr lang="en" sz="1200"/>
              <a:t>	Please take an hour and get to up speed with a high-level view of IEEE 802 and how it works before you plunge into the session. IEEE 802.15 First Vice Chair Phil Beecher will lead the program. Your questions will be answered. </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en" sz="1200" b="1"/>
              <a:t>REGISTRATION FEE:</a:t>
            </a:r>
            <a:r>
              <a:rPr lang="en" sz="1200"/>
              <a:t> Registration for the IEEE 802 Plenary Session (with fee) is required, whether attending in-person or remotely. </a:t>
            </a:r>
            <a:endParaRPr sz="1200" b="1"/>
          </a:p>
          <a:p>
            <a:pPr marL="0" lvl="0" indent="0" algn="l" rtl="0">
              <a:lnSpc>
                <a:spcPct val="115000"/>
              </a:lnSpc>
              <a:spcBef>
                <a:spcPts val="0"/>
              </a:spcBef>
              <a:spcAft>
                <a:spcPts val="0"/>
              </a:spcAft>
              <a:buSzPts val="1400"/>
              <a:buNone/>
            </a:pPr>
            <a:endParaRPr sz="1200"/>
          </a:p>
          <a:p>
            <a:pPr marL="0" lvl="0" indent="0" algn="l" rtl="0">
              <a:lnSpc>
                <a:spcPct val="115000"/>
              </a:lnSpc>
              <a:spcBef>
                <a:spcPts val="0"/>
              </a:spcBef>
              <a:spcAft>
                <a:spcPts val="0"/>
              </a:spcAft>
              <a:buSzPts val="1400"/>
              <a:buNone/>
            </a:pPr>
            <a:endParaRPr sz="11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94" name="Google Shape;94;p3"/>
          <p:cNvSpPr txBox="1">
            <a:spLocks noGrp="1"/>
          </p:cNvSpPr>
          <p:nvPr>
            <p:ph type="body" idx="1"/>
          </p:nvPr>
        </p:nvSpPr>
        <p:spPr>
          <a:xfrm>
            <a:off x="471900" y="1919075"/>
            <a:ext cx="8222100" cy="28980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b="1"/>
              <a:t>Sunday</a:t>
            </a:r>
            <a:r>
              <a:rPr lang="en"/>
              <a:t> </a:t>
            </a:r>
            <a:endParaRPr/>
          </a:p>
          <a:p>
            <a:pPr marL="914400" lvl="1" indent="-342900" algn="l" rtl="0">
              <a:lnSpc>
                <a:spcPct val="115000"/>
              </a:lnSpc>
              <a:spcBef>
                <a:spcPts val="0"/>
              </a:spcBef>
              <a:spcAft>
                <a:spcPts val="0"/>
              </a:spcAft>
              <a:buSzPts val="1800"/>
              <a:buChar char="○"/>
            </a:pPr>
            <a:r>
              <a:rPr lang="en"/>
              <a:t>Registration Counter, Coral Lounge in Mid Pacific Conference Center</a:t>
            </a:r>
            <a:endParaRPr/>
          </a:p>
          <a:p>
            <a:pPr marL="914400" lvl="1" indent="-342900" algn="l" rtl="0">
              <a:lnSpc>
                <a:spcPct val="115000"/>
              </a:lnSpc>
              <a:spcBef>
                <a:spcPts val="0"/>
              </a:spcBef>
              <a:spcAft>
                <a:spcPts val="0"/>
              </a:spcAft>
              <a:buSzPts val="1800"/>
              <a:buChar char="○"/>
            </a:pPr>
            <a:r>
              <a:rPr lang="en"/>
              <a:t>5:00 PM - 7:30 PM</a:t>
            </a:r>
            <a:endParaRPr/>
          </a:p>
          <a:p>
            <a:pPr marL="457200" lvl="0" indent="-342900" algn="l" rtl="0">
              <a:lnSpc>
                <a:spcPct val="115000"/>
              </a:lnSpc>
              <a:spcBef>
                <a:spcPts val="0"/>
              </a:spcBef>
              <a:spcAft>
                <a:spcPts val="0"/>
              </a:spcAft>
              <a:buSzPts val="1800"/>
              <a:buChar char="●"/>
            </a:pPr>
            <a:r>
              <a:rPr lang="en" b="1"/>
              <a:t>Monday - Wednesday</a:t>
            </a:r>
            <a:r>
              <a:rPr lang="en"/>
              <a:t> </a:t>
            </a:r>
            <a:endParaRPr/>
          </a:p>
          <a:p>
            <a:pPr marL="914400" lvl="1" indent="-342900" algn="l" rtl="0">
              <a:lnSpc>
                <a:spcPct val="115000"/>
              </a:lnSpc>
              <a:spcBef>
                <a:spcPts val="0"/>
              </a:spcBef>
              <a:spcAft>
                <a:spcPts val="0"/>
              </a:spcAft>
              <a:buSzPts val="1800"/>
              <a:buChar char="○"/>
            </a:pPr>
            <a:r>
              <a:rPr lang="en"/>
              <a:t>Registration Counter, Coral Lounge in Mid Pacific Conference Center</a:t>
            </a:r>
            <a:endParaRPr/>
          </a:p>
          <a:p>
            <a:pPr marL="914400" lvl="1" indent="-342900" algn="l" rtl="0">
              <a:lnSpc>
                <a:spcPct val="115000"/>
              </a:lnSpc>
              <a:spcBef>
                <a:spcPts val="0"/>
              </a:spcBef>
              <a:spcAft>
                <a:spcPts val="0"/>
              </a:spcAft>
              <a:buSzPts val="1800"/>
              <a:buChar char="○"/>
            </a:pPr>
            <a:r>
              <a:rPr lang="en"/>
              <a:t>7:30 AM - 5:00 PM</a:t>
            </a:r>
            <a:endParaRPr/>
          </a:p>
          <a:p>
            <a:pPr marL="457200" lvl="0" indent="-342900" algn="l" rtl="0">
              <a:lnSpc>
                <a:spcPct val="115000"/>
              </a:lnSpc>
              <a:spcBef>
                <a:spcPts val="0"/>
              </a:spcBef>
              <a:spcAft>
                <a:spcPts val="0"/>
              </a:spcAft>
              <a:buSzPts val="1800"/>
              <a:buChar char="●"/>
            </a:pPr>
            <a:r>
              <a:rPr lang="en" b="1"/>
              <a:t>Thursday</a:t>
            </a:r>
            <a:endParaRPr/>
          </a:p>
          <a:p>
            <a:pPr marL="914400" lvl="1" indent="-342900" algn="l" rtl="0">
              <a:lnSpc>
                <a:spcPct val="115000"/>
              </a:lnSpc>
              <a:spcBef>
                <a:spcPts val="0"/>
              </a:spcBef>
              <a:spcAft>
                <a:spcPts val="0"/>
              </a:spcAft>
              <a:buSzPts val="1800"/>
              <a:buChar char="○"/>
            </a:pPr>
            <a:r>
              <a:rPr lang="en"/>
              <a:t>Event Office, Tiare at Kalia Executive Conference Center</a:t>
            </a:r>
            <a:endParaRPr/>
          </a:p>
          <a:p>
            <a:pPr marL="914400" lvl="1" indent="-317500" algn="l" rtl="0">
              <a:lnSpc>
                <a:spcPct val="115000"/>
              </a:lnSpc>
              <a:spcBef>
                <a:spcPts val="0"/>
              </a:spcBef>
              <a:spcAft>
                <a:spcPts val="0"/>
              </a:spcAft>
              <a:buSzPts val="1400"/>
              <a:buChar char="○"/>
            </a:pPr>
            <a:r>
              <a:rPr lang="en"/>
              <a:t>8:00 AM - 5:00 PM</a:t>
            </a:r>
            <a:endParaRPr/>
          </a:p>
          <a:p>
            <a:pPr marL="0" lvl="0" indent="0" algn="l" rtl="0">
              <a:lnSpc>
                <a:spcPct val="115000"/>
              </a:lnSpc>
              <a:spcBef>
                <a:spcPts val="0"/>
              </a:spcBef>
              <a:spcAft>
                <a:spcPts val="0"/>
              </a:spcAft>
              <a:buSzPts val="1800"/>
              <a:buNone/>
            </a:pPr>
            <a:endParaRPr/>
          </a:p>
          <a:p>
            <a:pPr marL="0" lvl="0" indent="0" algn="l" rtl="0">
              <a:lnSpc>
                <a:spcPct val="115000"/>
              </a:lnSpc>
              <a:spcBef>
                <a:spcPts val="1000"/>
              </a:spcBef>
              <a:spcAft>
                <a:spcPts val="1600"/>
              </a:spcAft>
              <a:buSzPts val="1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Access Information </a:t>
            </a:r>
            <a:endParaRPr/>
          </a:p>
        </p:txBody>
      </p:sp>
      <p:sp>
        <p:nvSpPr>
          <p:cNvPr id="100" name="Google Shape;100;p7"/>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p>
            <a:pPr marL="0" marR="76200" lvl="0" indent="0" algn="l" rtl="0">
              <a:lnSpc>
                <a:spcPct val="115000"/>
              </a:lnSpc>
              <a:spcBef>
                <a:spcPts val="0"/>
              </a:spcBef>
              <a:spcAft>
                <a:spcPts val="0"/>
              </a:spcAft>
              <a:buSzPts val="1400"/>
              <a:buNone/>
            </a:pPr>
            <a:r>
              <a:rPr lang="en" sz="1300" b="1"/>
              <a:t>SSID: </a:t>
            </a:r>
            <a:r>
              <a:rPr lang="en" sz="1300"/>
              <a:t>IEEE802</a:t>
            </a:r>
            <a:r>
              <a:rPr lang="en" sz="1300" b="1"/>
              <a:t>  </a:t>
            </a:r>
            <a:endParaRPr sz="1300" b="1"/>
          </a:p>
          <a:p>
            <a:pPr marL="457200" marR="76200" lvl="0" indent="-311150" algn="l" rtl="0">
              <a:lnSpc>
                <a:spcPct val="115000"/>
              </a:lnSpc>
              <a:spcBef>
                <a:spcPts val="0"/>
              </a:spcBef>
              <a:spcAft>
                <a:spcPts val="0"/>
              </a:spcAft>
              <a:buSzPts val="1300"/>
              <a:buChar char="●"/>
            </a:pPr>
            <a:r>
              <a:rPr lang="en" sz="1300" b="1"/>
              <a:t>Password:</a:t>
            </a:r>
            <a:r>
              <a:rPr lang="en" sz="1300"/>
              <a:t> ieeeieee </a:t>
            </a:r>
            <a:endParaRPr sz="1300"/>
          </a:p>
          <a:p>
            <a:pPr marL="457200" lvl="0" indent="-311150" algn="l" rtl="0">
              <a:lnSpc>
                <a:spcPct val="115000"/>
              </a:lnSpc>
              <a:spcBef>
                <a:spcPts val="0"/>
              </a:spcBef>
              <a:spcAft>
                <a:spcPts val="0"/>
              </a:spcAft>
              <a:buSzPts val="1300"/>
              <a:buChar char="●"/>
            </a:pPr>
            <a:r>
              <a:rPr lang="en" sz="1300" b="1"/>
              <a:t>Encryption Type:</a:t>
            </a:r>
            <a:r>
              <a:rPr lang="en" sz="1300"/>
              <a:t> WPA2/WPA3 </a:t>
            </a:r>
            <a:endParaRPr sz="1300"/>
          </a:p>
          <a:p>
            <a:pPr marL="457200" lvl="0" indent="-311150" algn="l" rtl="0">
              <a:lnSpc>
                <a:spcPct val="115000"/>
              </a:lnSpc>
              <a:spcBef>
                <a:spcPts val="0"/>
              </a:spcBef>
              <a:spcAft>
                <a:spcPts val="0"/>
              </a:spcAft>
              <a:buSzPts val="1300"/>
              <a:buChar char="●"/>
            </a:pPr>
            <a:r>
              <a:rPr lang="en" sz="1300"/>
              <a:t>Does not support 6Ghz WiFi</a:t>
            </a:r>
            <a:endParaRPr sz="1000"/>
          </a:p>
          <a:p>
            <a:pPr marL="0" marR="76200" lvl="0" indent="0" algn="l" rtl="0">
              <a:lnSpc>
                <a:spcPct val="115000"/>
              </a:lnSpc>
              <a:spcBef>
                <a:spcPts val="1000"/>
              </a:spcBef>
              <a:spcAft>
                <a:spcPts val="0"/>
              </a:spcAft>
              <a:buSzPts val="1400"/>
              <a:buNone/>
            </a:pPr>
            <a:r>
              <a:rPr lang="en" sz="1300" b="1"/>
              <a:t>SSID: </a:t>
            </a:r>
            <a:r>
              <a:rPr lang="en" sz="1300"/>
              <a:t>IEEE802-6G</a:t>
            </a:r>
            <a:r>
              <a:rPr lang="en" sz="1300" b="1"/>
              <a:t>  </a:t>
            </a:r>
            <a:endParaRPr sz="1300" b="1"/>
          </a:p>
          <a:p>
            <a:pPr marL="457200" marR="76200" lvl="0" indent="-311150" algn="l" rtl="0">
              <a:lnSpc>
                <a:spcPct val="115000"/>
              </a:lnSpc>
              <a:spcBef>
                <a:spcPts val="0"/>
              </a:spcBef>
              <a:spcAft>
                <a:spcPts val="0"/>
              </a:spcAft>
              <a:buSzPts val="1300"/>
              <a:buChar char="●"/>
            </a:pPr>
            <a:r>
              <a:rPr lang="en" sz="1300" b="1"/>
              <a:t>Password:</a:t>
            </a:r>
            <a:r>
              <a:rPr lang="en" sz="1300"/>
              <a:t> ieeeieee </a:t>
            </a:r>
            <a:endParaRPr sz="1300"/>
          </a:p>
          <a:p>
            <a:pPr marL="457200" lvl="0" indent="-311150" algn="l" rtl="0">
              <a:lnSpc>
                <a:spcPct val="115000"/>
              </a:lnSpc>
              <a:spcBef>
                <a:spcPts val="0"/>
              </a:spcBef>
              <a:spcAft>
                <a:spcPts val="0"/>
              </a:spcAft>
              <a:buSzPts val="1300"/>
              <a:buChar char="●"/>
            </a:pPr>
            <a:r>
              <a:rPr lang="en" sz="1300" b="1"/>
              <a:t>Encryption Type:</a:t>
            </a:r>
            <a:r>
              <a:rPr lang="en" sz="1300"/>
              <a:t> WPA3 </a:t>
            </a:r>
            <a:endParaRPr sz="1300"/>
          </a:p>
          <a:p>
            <a:pPr marL="457200" lvl="0" indent="-311150" algn="l" rtl="0">
              <a:lnSpc>
                <a:spcPct val="115000"/>
              </a:lnSpc>
              <a:spcBef>
                <a:spcPts val="0"/>
              </a:spcBef>
              <a:spcAft>
                <a:spcPts val="0"/>
              </a:spcAft>
              <a:buSzPts val="1300"/>
              <a:buChar char="●"/>
            </a:pPr>
            <a:r>
              <a:rPr lang="en" sz="1300"/>
              <a:t>Support 6Ghz WiFi</a:t>
            </a:r>
            <a:endParaRPr sz="1000"/>
          </a:p>
          <a:p>
            <a:pPr marL="0" marR="76200" lvl="0" indent="0" algn="l" rtl="0">
              <a:lnSpc>
                <a:spcPct val="100000"/>
              </a:lnSpc>
              <a:spcBef>
                <a:spcPts val="1000"/>
              </a:spcBef>
              <a:spcAft>
                <a:spcPts val="0"/>
              </a:spcAft>
              <a:buClr>
                <a:srgbClr val="000000"/>
              </a:buClr>
              <a:buSzPts val="1400"/>
              <a:buFont typeface="Arial"/>
              <a:buNone/>
            </a:pPr>
            <a:r>
              <a:rPr lang="en" sz="1300" b="1"/>
              <a:t>IEEE 802 Documents: Local Document Server</a:t>
            </a:r>
            <a:r>
              <a:rPr lang="en" sz="1300"/>
              <a:t>  </a:t>
            </a:r>
            <a:endParaRPr sz="1300"/>
          </a:p>
          <a:p>
            <a:pPr marL="457200" marR="88900" lvl="0" indent="-323850" algn="l" rtl="0">
              <a:lnSpc>
                <a:spcPct val="100000"/>
              </a:lnSpc>
              <a:spcBef>
                <a:spcPts val="1000"/>
              </a:spcBef>
              <a:spcAft>
                <a:spcPts val="0"/>
              </a:spcAft>
              <a:buSzPts val="1500"/>
              <a:buChar char="●"/>
            </a:pPr>
            <a:r>
              <a:rPr lang="en" sz="1300" u="sng">
                <a:solidFill>
                  <a:srgbClr val="0000FF"/>
                </a:solidFill>
                <a:hlinkClick r:id="rId3">
                  <a:extLst>
                    <a:ext uri="{A12FA001-AC4F-418D-AE19-62706E023703}">
                      <ahyp:hlinkClr xmlns:ahyp="http://schemas.microsoft.com/office/drawing/2018/hyperlinkcolor" val="tx"/>
                    </a:ext>
                  </a:extLst>
                </a:hlinkClick>
              </a:rPr>
              <a:t>http://ieee802.linespeed.com/</a:t>
            </a:r>
            <a:endParaRPr sz="1500"/>
          </a:p>
        </p:txBody>
      </p:sp>
      <p:sp>
        <p:nvSpPr>
          <p:cNvPr id="101" name="Google Shape;101;p7"/>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1400"/>
              <a:buFont typeface="Arial"/>
              <a:buNone/>
            </a:pPr>
            <a:r>
              <a:rPr lang="en" sz="1300" b="1"/>
              <a:t>Onsite Network Support </a:t>
            </a:r>
            <a:endParaRPr sz="1300" b="1"/>
          </a:p>
          <a:p>
            <a:pPr marL="0" lvl="0" indent="0" algn="l" rtl="0">
              <a:lnSpc>
                <a:spcPct val="115000"/>
              </a:lnSpc>
              <a:spcBef>
                <a:spcPts val="1000"/>
              </a:spcBef>
              <a:spcAft>
                <a:spcPts val="0"/>
              </a:spcAft>
              <a:buClr>
                <a:srgbClr val="000000"/>
              </a:buClr>
              <a:buSzPts val="1800"/>
              <a:buFont typeface="Arial"/>
              <a:buNone/>
            </a:pPr>
            <a:r>
              <a:rPr lang="en" sz="1300"/>
              <a:t>The November 2023 IEEE 802 PlenarySession Network Provider is Linespeed. </a:t>
            </a:r>
            <a:endParaRPr sz="1300"/>
          </a:p>
          <a:p>
            <a:pPr marL="0" lvl="0" indent="0" algn="l" rtl="0">
              <a:lnSpc>
                <a:spcPct val="115000"/>
              </a:lnSpc>
              <a:spcBef>
                <a:spcPts val="1000"/>
              </a:spcBef>
              <a:spcAft>
                <a:spcPts val="0"/>
              </a:spcAft>
              <a:buClr>
                <a:srgbClr val="000000"/>
              </a:buClr>
              <a:buSzPts val="1800"/>
              <a:buFont typeface="Arial"/>
              <a:buNone/>
            </a:pPr>
            <a:r>
              <a:rPr lang="en" sz="1300"/>
              <a:t>Members of the Linespeed team can be dispatched by contacting the Meeting Planner directly or by placing a request at the event registration desk.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107" name="Google Shape;107;p5"/>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 OF SESSIONS</a:t>
            </a:r>
            <a:endParaRPr sz="1500" b="1"/>
          </a:p>
          <a:p>
            <a:pPr marL="0" lvl="0" indent="0" algn="l" rtl="0">
              <a:lnSpc>
                <a:spcPct val="115000"/>
              </a:lnSpc>
              <a:spcBef>
                <a:spcPts val="1000"/>
              </a:spcBef>
              <a:spcAft>
                <a:spcPts val="0"/>
              </a:spcAft>
              <a:buSzPts val="1800"/>
              <a:buNone/>
            </a:pPr>
            <a:r>
              <a:rPr lang="en" sz="1500" b="1"/>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marL="0" lvl="0" indent="0" algn="l" rtl="0">
              <a:lnSpc>
                <a:spcPct val="115000"/>
              </a:lnSpc>
              <a:spcBef>
                <a:spcPts val="1000"/>
              </a:spcBef>
              <a:spcAft>
                <a:spcPts val="0"/>
              </a:spcAft>
              <a:buSzPts val="1800"/>
              <a:buNone/>
            </a:pPr>
            <a:r>
              <a:rPr lang="en" sz="1500" b="1"/>
              <a:t>Virtual Participation:</a:t>
            </a:r>
            <a:r>
              <a:rPr lang="en" sz="1500"/>
              <a:t> </a:t>
            </a:r>
            <a:r>
              <a:rPr lang="en" sz="1500" u="sng">
                <a:solidFill>
                  <a:schemeClr val="hlink"/>
                </a:solidFill>
                <a:hlinkClick r:id="rId4"/>
              </a:rPr>
              <a:t>https://ieee802.org/802tele_calendar.html</a:t>
            </a:r>
            <a:endParaRPr sz="1500"/>
          </a:p>
          <a:p>
            <a:pPr marL="0" lvl="0" indent="0" algn="l" rtl="0">
              <a:lnSpc>
                <a:spcPct val="115000"/>
              </a:lnSpc>
              <a:spcBef>
                <a:spcPts val="1000"/>
              </a:spcBef>
              <a:spcAft>
                <a:spcPts val="0"/>
              </a:spcAft>
              <a:buSzPts val="1800"/>
              <a:buNone/>
            </a:pPr>
            <a:r>
              <a:rPr lang="en" sz="1500" b="1"/>
              <a:t>ATTENDANCE TOOL (IMAT)</a:t>
            </a:r>
            <a:endParaRPr sz="1500" b="1"/>
          </a:p>
          <a:p>
            <a:pPr marL="0" lvl="0" indent="0" algn="l" rtl="0">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marL="0" lvl="0" indent="0" algn="l" rtl="0">
              <a:lnSpc>
                <a:spcPct val="115000"/>
              </a:lnSpc>
              <a:spcBef>
                <a:spcPts val="1000"/>
              </a:spcBef>
              <a:spcAft>
                <a:spcPts val="0"/>
              </a:spcAft>
              <a:buSzPts val="1800"/>
              <a:buNone/>
            </a:pPr>
            <a:r>
              <a:rPr lang="en" sz="1500" b="1">
                <a:highlight>
                  <a:srgbClr val="FFFF00"/>
                </a:highlight>
              </a:rPr>
              <a:t>REGISTRATION FEE REQUIREMENT REMINDER</a:t>
            </a:r>
            <a:endParaRPr sz="1500" b="1">
              <a:highlight>
                <a:srgbClr val="FFFF00"/>
              </a:highlight>
            </a:endParaRPr>
          </a:p>
          <a:p>
            <a:pPr marL="0" lvl="0" indent="0" algn="l" rtl="0">
              <a:lnSpc>
                <a:spcPct val="115000"/>
              </a:lnSpc>
              <a:spcBef>
                <a:spcPts val="1000"/>
              </a:spcBef>
              <a:spcAft>
                <a:spcPts val="0"/>
              </a:spcAft>
              <a:buSzPts val="1800"/>
              <a:buNone/>
            </a:pPr>
            <a:r>
              <a:rPr lang="en" sz="1300"/>
              <a:t>Payment of the session registration fee is required for all individuals who participate in any session associated with the November 2023 IEEE 802 Plenary Session. Registration: </a:t>
            </a:r>
            <a:r>
              <a:rPr lang="en" sz="1300" u="sng">
                <a:solidFill>
                  <a:schemeClr val="hlink"/>
                </a:solidFill>
                <a:hlinkClick r:id="rId6"/>
              </a:rPr>
              <a:t>https://cvent.me/nwK28E</a:t>
            </a:r>
            <a:endParaRPr sz="1300"/>
          </a:p>
          <a:p>
            <a:pPr marL="457200" lvl="0" indent="0" algn="ctr" rtl="0">
              <a:lnSpc>
                <a:spcPct val="115000"/>
              </a:lnSpc>
              <a:spcBef>
                <a:spcPts val="1000"/>
              </a:spcBef>
              <a:spcAft>
                <a:spcPts val="0"/>
              </a:spcAft>
              <a:buSzPts val="1800"/>
              <a:buNone/>
            </a:pPr>
            <a:endParaRPr sz="1500"/>
          </a:p>
          <a:p>
            <a:pPr marL="0" lvl="0" indent="0" algn="ctr" rtl="0">
              <a:lnSpc>
                <a:spcPct val="115000"/>
              </a:lnSpc>
              <a:spcBef>
                <a:spcPts val="1000"/>
              </a:spcBef>
              <a:spcAft>
                <a:spcPts val="1600"/>
              </a:spcAft>
              <a:buSzPts val="1800"/>
              <a:buNone/>
            </a:pP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13" name="Google Shape;113;p6"/>
          <p:cNvSpPr txBox="1">
            <a:spLocks noGrp="1"/>
          </p:cNvSpPr>
          <p:nvPr>
            <p:ph type="body" idx="1"/>
          </p:nvPr>
        </p:nvSpPr>
        <p:spPr>
          <a:xfrm>
            <a:off x="471900" y="1683550"/>
            <a:ext cx="8082600" cy="34599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a:t>WHO TO CONTACT IF AUDIO VISUAL EQUIPMENT ISN’T WORKING IN YOUR ONSITE MEETING ROOM</a:t>
            </a:r>
            <a:endParaRPr sz="1300" b="1"/>
          </a:p>
          <a:p>
            <a:pPr marL="0" lvl="0" indent="0" algn="l" rtl="0">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marL="0" lvl="0" indent="0" algn="l" rtl="0">
              <a:lnSpc>
                <a:spcPct val="115000"/>
              </a:lnSpc>
              <a:spcBef>
                <a:spcPts val="1000"/>
              </a:spcBef>
              <a:spcAft>
                <a:spcPts val="0"/>
              </a:spcAft>
              <a:buSzPts val="1800"/>
              <a:buNone/>
            </a:pPr>
            <a:r>
              <a:rPr lang="en" sz="1300"/>
              <a:t>Meeting Planner can be reached at:</a:t>
            </a:r>
            <a:endParaRPr sz="1300"/>
          </a:p>
          <a:p>
            <a:pPr marL="457200" lvl="0" indent="-311150" algn="l" rtl="0">
              <a:lnSpc>
                <a:spcPct val="115000"/>
              </a:lnSpc>
              <a:spcBef>
                <a:spcPts val="1000"/>
              </a:spcBef>
              <a:spcAft>
                <a:spcPts val="0"/>
              </a:spcAft>
              <a:buSzPts val="1300"/>
              <a:buChar char="●"/>
            </a:pPr>
            <a:r>
              <a:rPr lang="en" sz="1300"/>
              <a:t>Registration and Information Desk: Coral Lounge</a:t>
            </a:r>
            <a:endParaRPr sz="1300"/>
          </a:p>
          <a:p>
            <a:pPr marL="457200" lvl="0" indent="-311150" algn="l" rtl="0">
              <a:lnSpc>
                <a:spcPct val="115000"/>
              </a:lnSpc>
              <a:spcBef>
                <a:spcPts val="0"/>
              </a:spcBef>
              <a:spcAft>
                <a:spcPts val="0"/>
              </a:spcAft>
              <a:buSzPts val="1300"/>
              <a:buChar char="●"/>
            </a:pPr>
            <a:r>
              <a:rPr lang="en" sz="1300"/>
              <a:t>Event Office: Tiare</a:t>
            </a:r>
            <a:endParaRPr sz="1300"/>
          </a:p>
          <a:p>
            <a:pPr marL="457200" lvl="0" indent="-311150" algn="l" rtl="0">
              <a:lnSpc>
                <a:spcPct val="115000"/>
              </a:lnSpc>
              <a:spcBef>
                <a:spcPts val="0"/>
              </a:spcBef>
              <a:spcAft>
                <a:spcPts val="0"/>
              </a:spcAft>
              <a:buSzPts val="1300"/>
              <a:buChar char="●"/>
            </a:pPr>
            <a:r>
              <a:rPr lang="en" sz="1300"/>
              <a:t>Via Text or Call: Lisa Ronmark: +1 (604) 316-4947, Stephanie Williams +1 (408) 497-9613 </a:t>
            </a:r>
            <a:endParaRPr sz="1300" b="1"/>
          </a:p>
          <a:p>
            <a:pPr marL="0" lvl="0" indent="0" algn="l" rtl="0">
              <a:lnSpc>
                <a:spcPct val="115000"/>
              </a:lnSpc>
              <a:spcBef>
                <a:spcPts val="1000"/>
              </a:spcBef>
              <a:spcAft>
                <a:spcPts val="0"/>
              </a:spcAft>
              <a:buSzPts val="1800"/>
              <a:buNone/>
            </a:pPr>
            <a:r>
              <a:rPr lang="en" sz="1300" b="1"/>
              <a:t>WEBEX AUDIO IN THE ONSITE MEETING ROOM</a:t>
            </a:r>
            <a:endParaRPr sz="1300" b="1"/>
          </a:p>
          <a:p>
            <a:pPr marL="0" lvl="0" indent="0" algn="l" rtl="0">
              <a:lnSpc>
                <a:spcPct val="115000"/>
              </a:lnSpc>
              <a:spcBef>
                <a:spcPts val="1000"/>
              </a:spcBef>
              <a:spcAft>
                <a:spcPts val="0"/>
              </a:spcAft>
              <a:buSzPts val="1800"/>
              <a:buNone/>
            </a:pPr>
            <a:r>
              <a:rPr lang="en" sz="1300"/>
              <a:t>If you are a local participant, PLEASE, select “Don’t connect to audio” when joining the WebEx session. Connecting to the audio, November cause an audio feedback loop that prevents the meeting from proceeding</a:t>
            </a:r>
            <a:endParaRPr sz="1300"/>
          </a:p>
          <a:p>
            <a:pPr marL="0" lvl="0" indent="0" algn="l" rtl="0">
              <a:lnSpc>
                <a:spcPct val="115000"/>
              </a:lnSpc>
              <a:spcBef>
                <a:spcPts val="1000"/>
              </a:spcBef>
              <a:spcAft>
                <a:spcPts val="0"/>
              </a:spcAft>
              <a:buSzPts val="1800"/>
              <a:buNone/>
            </a:pPr>
            <a:endParaRPr sz="1300"/>
          </a:p>
          <a:p>
            <a:pPr marL="457200" lvl="0" indent="0" algn="ctr" rtl="0">
              <a:lnSpc>
                <a:spcPct val="115000"/>
              </a:lnSpc>
              <a:spcBef>
                <a:spcPts val="1000"/>
              </a:spcBef>
              <a:spcAft>
                <a:spcPts val="0"/>
              </a:spcAft>
              <a:buSzPts val="1800"/>
              <a:buNone/>
            </a:pPr>
            <a:endParaRPr sz="1700"/>
          </a:p>
          <a:p>
            <a:pPr marL="0" lvl="0" indent="0" algn="ctr" rtl="0">
              <a:lnSpc>
                <a:spcPct val="115000"/>
              </a:lnSpc>
              <a:spcBef>
                <a:spcPts val="1000"/>
              </a:spcBef>
              <a:spcAft>
                <a:spcPts val="1600"/>
              </a:spcAft>
              <a:buSzPts val="1800"/>
              <a:buNone/>
            </a:pPr>
            <a:endParaRPr sz="17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Food and Beverage Breaks</a:t>
            </a:r>
            <a:endParaRPr/>
          </a:p>
        </p:txBody>
      </p:sp>
      <p:sp>
        <p:nvSpPr>
          <p:cNvPr id="119" name="Google Shape;119;p4"/>
          <p:cNvSpPr txBox="1">
            <a:spLocks noGrp="1"/>
          </p:cNvSpPr>
          <p:nvPr>
            <p:ph type="body" idx="1"/>
          </p:nvPr>
        </p:nvSpPr>
        <p:spPr>
          <a:xfrm>
            <a:off x="471900" y="2180475"/>
            <a:ext cx="3832500" cy="23517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sz="1500" b="1"/>
              <a:t>Light Breakfast</a:t>
            </a:r>
            <a:endParaRPr sz="1500" b="1"/>
          </a:p>
          <a:p>
            <a:pPr marL="0" lvl="0" indent="0" algn="ctr" rtl="0">
              <a:lnSpc>
                <a:spcPct val="50000"/>
              </a:lnSpc>
              <a:spcBef>
                <a:spcPts val="1000"/>
              </a:spcBef>
              <a:spcAft>
                <a:spcPts val="0"/>
              </a:spcAft>
              <a:buSzPts val="1400"/>
              <a:buNone/>
            </a:pPr>
            <a:r>
              <a:rPr lang="en" sz="1500" b="1"/>
              <a:t>Coral Lounge, 2nd Floor </a:t>
            </a:r>
            <a:endParaRPr sz="1500" b="1"/>
          </a:p>
          <a:p>
            <a:pPr marL="0" lvl="0" indent="0" algn="ctr" rtl="0">
              <a:lnSpc>
                <a:spcPct val="50000"/>
              </a:lnSpc>
              <a:spcBef>
                <a:spcPts val="1000"/>
              </a:spcBef>
              <a:spcAft>
                <a:spcPts val="0"/>
              </a:spcAft>
              <a:buSzPts val="1400"/>
              <a:buNone/>
            </a:pPr>
            <a:r>
              <a:rPr lang="en" sz="1500"/>
              <a:t>Monday - Friday </a:t>
            </a:r>
            <a:endParaRPr sz="1500"/>
          </a:p>
          <a:p>
            <a:pPr marL="0" lvl="0" indent="0" algn="ctr" rtl="0">
              <a:lnSpc>
                <a:spcPct val="50000"/>
              </a:lnSpc>
              <a:spcBef>
                <a:spcPts val="1000"/>
              </a:spcBef>
              <a:spcAft>
                <a:spcPts val="0"/>
              </a:spcAft>
              <a:buSzPts val="1400"/>
              <a:buNone/>
            </a:pPr>
            <a:r>
              <a:rPr lang="en" sz="1500"/>
              <a:t>7:15 AM - 8:15 AM</a:t>
            </a:r>
            <a:endParaRPr sz="1500"/>
          </a:p>
          <a:p>
            <a:pPr marL="0" lvl="0" indent="0" algn="ctr" rtl="0">
              <a:lnSpc>
                <a:spcPct val="50000"/>
              </a:lnSpc>
              <a:spcBef>
                <a:spcPts val="1000"/>
              </a:spcBef>
              <a:spcAft>
                <a:spcPts val="0"/>
              </a:spcAft>
              <a:buSzPts val="1400"/>
              <a:buNone/>
            </a:pPr>
            <a:endParaRPr sz="1500"/>
          </a:p>
          <a:p>
            <a:pPr marL="0" lvl="0" indent="0" algn="ctr" rtl="0">
              <a:lnSpc>
                <a:spcPct val="50000"/>
              </a:lnSpc>
              <a:spcBef>
                <a:spcPts val="1000"/>
              </a:spcBef>
              <a:spcAft>
                <a:spcPts val="0"/>
              </a:spcAft>
              <a:buClr>
                <a:srgbClr val="000000"/>
              </a:buClr>
              <a:buSzPts val="1400"/>
              <a:buFont typeface="Arial"/>
              <a:buNone/>
            </a:pPr>
            <a:r>
              <a:rPr lang="en" b="1"/>
              <a:t>Morning Coffee &amp; Tea Break</a:t>
            </a:r>
            <a:endParaRPr b="1"/>
          </a:p>
          <a:p>
            <a:pPr marL="0" lvl="0" indent="0" algn="ctr" rtl="0">
              <a:lnSpc>
                <a:spcPct val="50000"/>
              </a:lnSpc>
              <a:spcBef>
                <a:spcPts val="1000"/>
              </a:spcBef>
              <a:spcAft>
                <a:spcPts val="0"/>
              </a:spcAft>
              <a:buClr>
                <a:srgbClr val="000000"/>
              </a:buClr>
              <a:buSzPts val="1400"/>
              <a:buFont typeface="Arial"/>
              <a:buNone/>
            </a:pPr>
            <a:r>
              <a:rPr lang="en" sz="1500" b="1"/>
              <a:t>Coral Lounge, 2nd Floor</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0"/>
              </a:spcAft>
              <a:buSzPts val="1400"/>
              <a:buNone/>
            </a:pPr>
            <a:r>
              <a:rPr lang="en"/>
              <a:t>9:50 AM - 10:35 AM</a:t>
            </a:r>
            <a:endParaRPr sz="1500"/>
          </a:p>
          <a:p>
            <a:pPr marL="0" lvl="0" indent="0" algn="l" rtl="0">
              <a:lnSpc>
                <a:spcPct val="115000"/>
              </a:lnSpc>
              <a:spcBef>
                <a:spcPts val="1000"/>
              </a:spcBef>
              <a:spcAft>
                <a:spcPts val="0"/>
              </a:spcAft>
              <a:buSzPts val="1400"/>
              <a:buNone/>
            </a:pPr>
            <a:endParaRPr sz="15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
        <p:nvSpPr>
          <p:cNvPr id="120" name="Google Shape;120;p4"/>
          <p:cNvSpPr txBox="1">
            <a:spLocks noGrp="1"/>
          </p:cNvSpPr>
          <p:nvPr>
            <p:ph type="body" idx="2"/>
          </p:nvPr>
        </p:nvSpPr>
        <p:spPr>
          <a:xfrm>
            <a:off x="4676625" y="2137225"/>
            <a:ext cx="3832500" cy="25380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1000"/>
              </a:spcBef>
              <a:spcAft>
                <a:spcPts val="0"/>
              </a:spcAft>
              <a:buSzPts val="1400"/>
              <a:buNone/>
            </a:pPr>
            <a:r>
              <a:rPr lang="en" b="1"/>
              <a:t>Lunch</a:t>
            </a:r>
            <a:endParaRPr b="1"/>
          </a:p>
          <a:p>
            <a:pPr marL="0" lvl="0" indent="0" algn="ctr" rtl="0">
              <a:lnSpc>
                <a:spcPct val="50000"/>
              </a:lnSpc>
              <a:spcBef>
                <a:spcPts val="1000"/>
              </a:spcBef>
              <a:spcAft>
                <a:spcPts val="0"/>
              </a:spcAft>
              <a:buSzPts val="1400"/>
              <a:buNone/>
            </a:pPr>
            <a:r>
              <a:rPr lang="en" sz="1500" b="1"/>
              <a:t>Coral III, 2nd Floor</a:t>
            </a:r>
            <a:endParaRPr sz="1500" b="1"/>
          </a:p>
          <a:p>
            <a:pPr marL="0" lvl="0" indent="0" algn="ctr" rtl="0">
              <a:lnSpc>
                <a:spcPct val="50000"/>
              </a:lnSpc>
              <a:spcBef>
                <a:spcPts val="1000"/>
              </a:spcBef>
              <a:spcAft>
                <a:spcPts val="0"/>
              </a:spcAft>
              <a:buClr>
                <a:srgbClr val="000000"/>
              </a:buClr>
              <a:buSzPts val="1400"/>
              <a:buFont typeface="Arial"/>
              <a:buNone/>
            </a:pPr>
            <a:r>
              <a:rPr lang="en"/>
              <a:t>Monday - Thursday </a:t>
            </a:r>
            <a:endParaRPr/>
          </a:p>
          <a:p>
            <a:pPr marL="0" lvl="0" indent="0" algn="ctr" rtl="0">
              <a:lnSpc>
                <a:spcPct val="50000"/>
              </a:lnSpc>
              <a:spcBef>
                <a:spcPts val="1000"/>
              </a:spcBef>
              <a:spcAft>
                <a:spcPts val="0"/>
              </a:spcAft>
              <a:buClr>
                <a:srgbClr val="000000"/>
              </a:buClr>
              <a:buSzPts val="1400"/>
              <a:buFont typeface="Arial"/>
              <a:buNone/>
            </a:pPr>
            <a:r>
              <a:rPr lang="en"/>
              <a:t>12:00 PM - 1:30 PM</a:t>
            </a:r>
            <a:endParaRPr/>
          </a:p>
          <a:p>
            <a:pPr marL="0" lvl="0" indent="0" algn="ctr" rtl="0">
              <a:lnSpc>
                <a:spcPct val="50000"/>
              </a:lnSpc>
              <a:spcBef>
                <a:spcPts val="1000"/>
              </a:spcBef>
              <a:spcAft>
                <a:spcPts val="0"/>
              </a:spcAft>
              <a:buSzPts val="1400"/>
              <a:buNone/>
            </a:pPr>
            <a:endParaRPr/>
          </a:p>
          <a:p>
            <a:pPr marL="0" lvl="0" indent="0" algn="ctr" rtl="0">
              <a:lnSpc>
                <a:spcPct val="50000"/>
              </a:lnSpc>
              <a:spcBef>
                <a:spcPts val="1000"/>
              </a:spcBef>
              <a:spcAft>
                <a:spcPts val="0"/>
              </a:spcAft>
              <a:buSzPts val="1400"/>
              <a:buNone/>
            </a:pPr>
            <a:r>
              <a:rPr lang="en" b="1"/>
              <a:t>Afternoon Break</a:t>
            </a:r>
            <a:endParaRPr b="1"/>
          </a:p>
          <a:p>
            <a:pPr marL="0" lvl="0" indent="0" algn="ctr" rtl="0">
              <a:lnSpc>
                <a:spcPct val="50000"/>
              </a:lnSpc>
              <a:spcBef>
                <a:spcPts val="1000"/>
              </a:spcBef>
              <a:spcAft>
                <a:spcPts val="0"/>
              </a:spcAft>
              <a:buSzPts val="1400"/>
              <a:buNone/>
            </a:pPr>
            <a:r>
              <a:rPr lang="en" sz="1500" b="1"/>
              <a:t>Coral Lounge, 2nd Floor</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1000"/>
              </a:spcAft>
              <a:buSzPts val="1400"/>
              <a:buNone/>
            </a:pPr>
            <a:r>
              <a:rPr lang="en"/>
              <a:t>3:00 PM - 4:00 PM</a:t>
            </a:r>
            <a:endParaRPr/>
          </a:p>
        </p:txBody>
      </p:sp>
      <p:sp>
        <p:nvSpPr>
          <p:cNvPr id="121" name="Google Shape;121;p4"/>
          <p:cNvSpPr txBox="1"/>
          <p:nvPr/>
        </p:nvSpPr>
        <p:spPr>
          <a:xfrm>
            <a:off x="1503800" y="1852525"/>
            <a:ext cx="6276900" cy="412903"/>
          </a:xfrm>
          <a:prstGeom prst="rect">
            <a:avLst/>
          </a:prstGeom>
          <a:noFill/>
          <a:ln>
            <a:noFill/>
          </a:ln>
        </p:spPr>
        <p:txBody>
          <a:bodyPr spcFirstLastPara="1" wrap="square" lIns="91425" tIns="91425" rIns="91425" bIns="91425" anchor="t" anchorCtr="0">
            <a:spAutoFit/>
          </a:bodyPr>
          <a:lstStyle/>
          <a:p>
            <a:pPr marL="0" marR="0" lvl="0" indent="0" algn="ctr" rtl="0">
              <a:lnSpc>
                <a:spcPct val="50000"/>
              </a:lnSpc>
              <a:spcBef>
                <a:spcPts val="0"/>
              </a:spcBef>
              <a:spcAft>
                <a:spcPts val="1000"/>
              </a:spcAft>
              <a:buClr>
                <a:srgbClr val="000000"/>
              </a:buClr>
              <a:buSzPts val="1300"/>
              <a:buFont typeface="Arial"/>
              <a:buNone/>
            </a:pPr>
            <a:r>
              <a:rPr lang="en" sz="1300" b="1" i="0" u="none" strike="noStrike" cap="none" dirty="0">
                <a:solidFill>
                  <a:srgbClr val="FF0000"/>
                </a:solidFill>
                <a:latin typeface="Roboto"/>
                <a:ea typeface="Roboto"/>
                <a:cs typeface="Roboto"/>
                <a:sym typeface="Roboto"/>
              </a:rPr>
              <a:t>FOR REGISTERED ATTENDEES ONLY</a:t>
            </a:r>
            <a:endParaRPr sz="1300" b="1" i="0" u="none" strike="noStrike" cap="none" dirty="0">
              <a:solidFill>
                <a:srgbClr val="FF0000"/>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998</Words>
  <Application>Microsoft Office PowerPoint</Application>
  <PresentationFormat>On-screen Show (16:9)</PresentationFormat>
  <Paragraphs>139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Roboto</vt:lpstr>
      <vt:lpstr>Material</vt:lpstr>
      <vt:lpstr>November 2023 IEEE 802 PlenarySession</vt:lpstr>
      <vt:lpstr>Meeting Planner Contact Information</vt:lpstr>
      <vt:lpstr>Network Provider Contact Information</vt:lpstr>
      <vt:lpstr>  IEEE 802 Newcomer Orientation  Monday November 13th at 9:00 AM</vt:lpstr>
      <vt:lpstr>In Person Registration Times and Location</vt:lpstr>
      <vt:lpstr>Network Access Information </vt:lpstr>
      <vt:lpstr>Schedule of Sessions and Attendance</vt:lpstr>
      <vt:lpstr>Audio Visual Support - In Person Sessions </vt:lpstr>
      <vt:lpstr>Food and Beverage Breaks</vt:lpstr>
      <vt:lpstr>  IEEE 802 Networking Social  Wednesday November 15th at 6:30 PM</vt:lpstr>
      <vt:lpstr>Resort Map - Meeting Space, Lunches, Social Locations Highlighted</vt:lpstr>
      <vt:lpstr>Thanks for helping us make this session a success, we look forward to working with you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2023 IEEE 802 PlenarySession</dc:title>
  <cp:lastModifiedBy>Jon Rosdahl</cp:lastModifiedBy>
  <cp:revision>1</cp:revision>
  <dcterms:modified xsi:type="dcterms:W3CDTF">2023-11-06T22:23:55Z</dcterms:modified>
</cp:coreProperties>
</file>