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077" r:id="rId5"/>
    <p:sldId id="619" r:id="rId6"/>
    <p:sldId id="2123" r:id="rId7"/>
    <p:sldId id="2124" r:id="rId8"/>
    <p:sldId id="2125" r:id="rId9"/>
    <p:sldId id="2126" r:id="rId10"/>
    <p:sldId id="2127" r:id="rId11"/>
    <p:sldId id="2128" r:id="rId12"/>
    <p:sldId id="2129" r:id="rId13"/>
    <p:sldId id="621" r:id="rId14"/>
    <p:sldId id="622" r:id="rId15"/>
    <p:sldId id="631" r:id="rId16"/>
    <p:sldId id="625" r:id="rId17"/>
    <p:sldId id="626" r:id="rId18"/>
    <p:sldId id="663" r:id="rId19"/>
    <p:sldId id="662" r:id="rId20"/>
    <p:sldId id="2130" r:id="rId21"/>
    <p:sldId id="549" r:id="rId22"/>
    <p:sldId id="550" r:id="rId23"/>
    <p:sldId id="613" r:id="rId24"/>
    <p:sldId id="614" r:id="rId25"/>
    <p:sldId id="616" r:id="rId26"/>
    <p:sldId id="644" r:id="rId27"/>
    <p:sldId id="2100" r:id="rId28"/>
    <p:sldId id="2101" r:id="rId29"/>
    <p:sldId id="2102" r:id="rId30"/>
    <p:sldId id="2103" r:id="rId31"/>
    <p:sldId id="2104" r:id="rId32"/>
    <p:sldId id="2122" r:id="rId33"/>
    <p:sldId id="2105" r:id="rId34"/>
    <p:sldId id="617" r:id="rId35"/>
    <p:sldId id="587" r:id="rId36"/>
    <p:sldId id="618" r:id="rId37"/>
    <p:sldId id="583" r:id="rId38"/>
    <p:sldId id="2086" r:id="rId39"/>
    <p:sldId id="269" r:id="rId40"/>
    <p:sldId id="270" r:id="rId41"/>
    <p:sldId id="271" r:id="rId42"/>
    <p:sldId id="274" r:id="rId43"/>
    <p:sldId id="272" r:id="rId44"/>
    <p:sldId id="273" r:id="rId45"/>
    <p:sldId id="564" r:id="rId46"/>
    <p:sldId id="643" r:id="rId47"/>
    <p:sldId id="639" r:id="rId48"/>
    <p:sldId id="640" r:id="rId49"/>
    <p:sldId id="569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CV9DpzYD7bZ2/EsGD0Ad9aT/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4adc0a046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e4adc0a046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4adc0a046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1e4adc0a046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e4adc0a046_2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4adc0a046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g1e4adc0a046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e4adc0a046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26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387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412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2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396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6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792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85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874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2720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6" name="Google Shape;2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4adc0a046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e4adc0a046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4adc0a046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e4adc0a046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4adc0a046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e4adc0a046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4adc0a046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e4adc0a046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35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e4adc0a046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e4adc0a046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1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483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360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34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81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17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4adc0a046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g1e4adc0a046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e4adc0a046_2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4adc0a04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g1e4adc0a04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e4adc0a046_2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4adc0a046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e4adc0a046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ec-22-00132-02-00EC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26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62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ec-22-00132-02-00EC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s-2020-cor-1-drafts/d1/802-1CS-2020-Cor1-d1-3-dis-v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0/ec-20-0202-00-ACSD-p802-1asd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asdn-drafts/d1/802-1ASdn-d1-1-dis-v0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eee802.org/1/files/private/asdn-drafts/d1/802-1ASdn-d1-0-dis.pdf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91-00-ACSD-802-1dc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c-drafts/d2/802-1DC-d2-2-dis-v0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95-00-ACSD-p802-1qcj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j-drafts/d2/802-1Qcj-d2-5-dis-v0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96-01-ACSD-p802-1qcw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w-drafts/d2/802-1Qcw-d2-2-dis-v00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eee802.org/1/files/private/cw-drafts/d2/802-1Qcw-d2-0-dis-v00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217-00-ACSD-p802f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f-drafts/d2/802f-d2-1-dis-v01.pdf" TargetMode="External"/><Relationship Id="rId2" Type="http://schemas.openxmlformats.org/officeDocument/2006/relationships/hyperlink" Target="https://www.ieee802.org/1/files/private/802-f-drafts/d2/802f-d2-0-dis-v01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eee802.org/1/files/private/802-f-drafts/d2/802f-d2-0-dis-v01.pdf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242-00-ACSD-p802-1dg.pdf" TargetMode="External"/><Relationship Id="rId2" Type="http://schemas.openxmlformats.org/officeDocument/2006/relationships/hyperlink" Target="https://www.ieee802.org/1/files/public/docs2023/dg-PAR-extension-0723-v01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139-00-ACSD-p802-1qdj.pdf" TargetMode="External"/><Relationship Id="rId2" Type="http://schemas.openxmlformats.org/officeDocument/2006/relationships/hyperlink" Target="https://www.ieee802.org/1/files/public/docs2023/dj-PAR-extension-0723-v01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88-01-ACSD-p60802.pdf" TargetMode="External"/><Relationship Id="rId2" Type="http://schemas.openxmlformats.org/officeDocument/2006/relationships/hyperlink" Target="https://www.ieee802.org/1/files/public/docs2023/60802-PAR-modification-0723-v01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y-CSD-0723-v01.pdf" TargetMode="External"/><Relationship Id="rId2" Type="http://schemas.openxmlformats.org/officeDocument/2006/relationships/hyperlink" Target="https://www.ieee802.org/1/files/public/docs2023/dy-PAR-0723-v01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andall-SC6CommentResponseACct-0723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ee802.org/1/files/public/docs2023/liaison-randall-SC6CommentResponseQRev-0723.pdf" TargetMode="External"/><Relationship Id="rId4" Type="http://schemas.openxmlformats.org/officeDocument/2006/relationships/hyperlink" Target="https://www.ieee802.org/1/files/public/docs2023/liaison-randall-SC6CommentResponseBA-0723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jca-IMT2020-0723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5-otnt-swp-0723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3-DetermNetworkingandCommunics-0723-v01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BBF-ONUManagementYANG-0723-v0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EE1588-draft-sharing-and-terminology-0723-v01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EEP3400-terminology-0723-v01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/dcn/23/1-23-0004-06-ICne-draft-nendica-icaid-renewal-to-september-2025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/documents?is_group=ICne&amp;is_year=2023&amp;is_dcn=000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097-00-ACSD-p802-1asdr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r-drafts/d1/802-1ASdr-d1-2-dis-V0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r-drafts/d1/802.1ASdr-d1-0-dis-v0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July 2023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 dirty="0"/>
              <a:t>(V6 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4adc0a046_2_8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/>
          </a:p>
        </p:txBody>
      </p:sp>
      <p:pic>
        <p:nvPicPr>
          <p:cNvPr id="182" name="Google Shape;182;g1e4adc0a046_2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64577"/>
            <a:ext cx="9144000" cy="457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4adc0a046_2_8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5.0407</a:t>
            </a:r>
            <a:endParaRPr dirty="0"/>
          </a:p>
        </p:txBody>
      </p:sp>
      <p:sp>
        <p:nvSpPr>
          <p:cNvPr id="189" name="Google Shape;189;g1e4adc0a046_2_85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sending P802.1CS-2020/Cor1 D2.0 to Standards Association ballot</a:t>
            </a:r>
            <a:endParaRPr sz="24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Note: there is no CSD statement since this maintenance project is not intended to provide any new functionality</a:t>
            </a:r>
            <a:endParaRPr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P802.1CS-2020/Cor1 D1.3 had 100% approval at the end of the last WG ballot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Rouyer,	Second: Norm Finn 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/>
              <a:t>  50, 1, 1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4adc0a046_2_9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Supporting Information P802.1CS-2020/Cor1</a:t>
            </a:r>
            <a:endParaRPr sz="2400"/>
          </a:p>
        </p:txBody>
      </p:sp>
      <p:sp>
        <p:nvSpPr>
          <p:cNvPr id="197" name="Google Shape;197;g1e4adc0a046_2_91"/>
          <p:cNvSpPr/>
          <p:nvPr/>
        </p:nvSpPr>
        <p:spPr>
          <a:xfrm>
            <a:off x="76200" y="1219200"/>
            <a:ext cx="45720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WG ballot closed: 30 June 2023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Disapprove votes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Must Be Satisfied (MBS) comments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https://www.ieee802.org/1/files/private/cs-2020-cor-1-drafts/d1/802-1CS-2020-Cor1-d1-3-dis-v2.pdf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e4adc0a046_2_91"/>
          <p:cNvSpPr txBox="1"/>
          <p:nvPr/>
        </p:nvSpPr>
        <p:spPr>
          <a:xfrm>
            <a:off x="5690745" y="1290935"/>
            <a:ext cx="2032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FFBB7-1E00-A6DC-1970-0F8022602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697" y="1752600"/>
            <a:ext cx="3239023" cy="48320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P802.1ASdn D2.0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P802.1ASdn in </a:t>
            </a:r>
            <a:r>
              <a:rPr lang="en-US" sz="2400" dirty="0">
                <a:hlinkClick r:id="rId3"/>
              </a:rPr>
              <a:t>https://mentor.ieee.org/802-ec/dcn/20/ec-20-0202-00-ACSD-p802-1asdn.pdf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P802.ASdn D1.1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r>
              <a:rPr lang="en-US" sz="2400" dirty="0"/>
              <a:t>,</a:t>
            </a:r>
            <a:r>
              <a:rPr lang="en-GB" sz="2400" dirty="0"/>
              <a:t>	Second: Ludwig Winkel</a:t>
            </a:r>
            <a:endParaRPr lang="en-US" sz="2400" dirty="0"/>
          </a:p>
          <a:p>
            <a:pPr lvl="1" fontAlgn="t"/>
            <a:r>
              <a:rPr lang="en-US" sz="2000" dirty="0"/>
              <a:t>Sending draft (y/n/a): 51, 2, 1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50, 1, 2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68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638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5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https://ieee802.org/1/files/private/asdn-drafts/d1/802-1ASdn-d1-1-dis-v01.pdf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70EAA-8E64-C3C8-72A7-82B41E7C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98" y="1738360"/>
            <a:ext cx="3581400" cy="41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119-B7C2-2568-F916-2EB9AAC5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F96F-5094-4989-913C-639603C7F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41438"/>
            <a:ext cx="4038600" cy="452596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disapprove vote associated with 1 MBS comment is maintained from the initial WG ballot on D1.0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https://ieee802.org/1/files/private/asdn-drafts/d1/802-1ASdn-d1-0-dis.pdf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4D156-39B1-0DC0-62EA-2E66E068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10" y="1295400"/>
            <a:ext cx="5049190" cy="52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P802.1DC D3.0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P802.1DC in </a:t>
            </a:r>
            <a:r>
              <a:rPr lang="en-US" sz="2400" dirty="0">
                <a:hlinkClick r:id="rId3"/>
              </a:rPr>
              <a:t>https://mentor.ieee.org/802-ec/dcn/18/ec-18-0091-00-ACSD-802-1dc.pdf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P802.1DC D2.2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Norm Finn,	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51, 2, 1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48, 2, 3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06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79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12 July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https://www.ieee802.org/1/files/private/dc-drafts/d2/802-1DC-d2-2-dis-v01.pdf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5" name="Picture 4" descr="A close-up of a survey&#10;&#10;Description automatically generated">
            <a:extLst>
              <a:ext uri="{FF2B5EF4-FFF2-40B4-BE49-F238E27FC236}">
                <a16:creationId xmlns:a16="http://schemas.microsoft.com/office/drawing/2014/main" id="{2BBD4110-27AC-8D25-699E-CB3691F91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34" y="1630046"/>
            <a:ext cx="2964135" cy="4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3200" dirty="0"/>
              <a:t>Outstanding MBS comments</a:t>
            </a:r>
            <a:br>
              <a:rPr lang="en-US" sz="3200" dirty="0"/>
            </a:br>
            <a:r>
              <a:rPr lang="en-US" sz="3200" dirty="0"/>
              <a:t>(the commenter wants to see the next draft)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9CB4B-9FB6-D171-D667-E6BCAB1F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461064"/>
            <a:ext cx="6324600" cy="3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DACF0-6622-3F96-30FD-12FE9E2A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F28B6A-5273-E00D-BC57-7C3C51D4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3413661" cy="4525962"/>
          </a:xfrm>
        </p:spPr>
        <p:txBody>
          <a:bodyPr/>
          <a:lstStyle/>
          <a:p>
            <a:r>
              <a:rPr lang="en-US" sz="2800" dirty="0"/>
              <a:t>Outstanding MBS comments</a:t>
            </a:r>
            <a:br>
              <a:rPr lang="en-US" sz="2800" dirty="0"/>
            </a:br>
            <a:r>
              <a:rPr lang="en-US" sz="2800" dirty="0"/>
              <a:t>(the commenter wants to see the next draft)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33205-774B-9A72-1817-46353DD0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20" y="1322584"/>
            <a:ext cx="4502880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5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533401" y="1301928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Industry Connections</a:t>
            </a:r>
            <a:endParaRPr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5.0401 – Nendica ICAID extension</a:t>
            </a:r>
            <a:endParaRPr sz="1800" dirty="0"/>
          </a:p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Drafts to SA Ballot</a:t>
            </a:r>
            <a:endParaRPr lang="en-US" sz="2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5.0406 – P802.1ASdr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5.0407 – P802.1CS/cor1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5.0408 – P802.1ASdn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5.0409 – P802.1DC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000" dirty="0"/>
              <a:t>Drafts to </a:t>
            </a:r>
            <a:r>
              <a:rPr lang="en-US" sz="2000" dirty="0" err="1"/>
              <a:t>RevCom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5.0410 – P802.1Qcj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5.0411 – P802.1Qcw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5.0412 – P802f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PARs to NesCom</a:t>
            </a:r>
            <a:endParaRPr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5.0402 – P802.1DG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5.0403 – P802.1Qdj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5.0404 – P60802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5.0405 – P802.1Qdy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endParaRPr lang="en-CA"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</a:t>
            </a:r>
            <a:r>
              <a:rPr lang="en-US" dirty="0" err="1"/>
              <a:t>RevCom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P802.1Qcj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https://mentor.ieee.org/802-ec/dcn/21/ec-21-0195-00-ACSD-p802-1qcj.pdf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P802.1Qcj D2.5 had 100%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Paul Bottorff,	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 46, 2, 5</a:t>
            </a:r>
          </a:p>
          <a:p>
            <a:pPr lvl="1"/>
            <a:r>
              <a:rPr lang="en-US" sz="2000" dirty="0"/>
              <a:t>CSD (y/n/a):  44, 1, 5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55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P802.1Qcj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873508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ballot closed: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25 June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Disposition: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https://www.ieee802.org/1/files/private/cj-drafts/d2/802-1Qcj-d2-5-dis-v01.pdf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1B6A3-6084-A0F9-722E-61633C37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95400"/>
            <a:ext cx="5181600" cy="39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P802.1Qcw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https://mentor.ieee.org/802-ec/dcn/21/ec-21-0196-01-ACSD-p802-1qcw.pdf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P802.1Qcw D2.2 had 98%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Marina Gutiérrez,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49, 2, 2</a:t>
            </a:r>
          </a:p>
          <a:p>
            <a:pPr lvl="1"/>
            <a:r>
              <a:rPr lang="en-US" sz="2000" dirty="0"/>
              <a:t>CSD (y/n/a):  50, 0 ,3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166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P802.1Qcw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873508"/>
            <a:ext cx="8915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ballot closed: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comments from last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recirculation ballot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outstanding Must Be Satisfied (MBS)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comments from initial SA ballot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Disposition: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https://www.ieee802.org/1/files/private/cw-drafts/d2/802-1Qcw-d2-2-dis-v00.pdf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73276-6FB8-3110-A5B4-D1504318C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71600"/>
            <a:ext cx="4642134" cy="35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8C2-B976-ED1E-560D-3A5B9A0C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C1AB8-9A26-DCD6-068E-DE66DEE9A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635375" cy="4525962"/>
          </a:xfrm>
        </p:spPr>
        <p:txBody>
          <a:bodyPr/>
          <a:lstStyle/>
          <a:p>
            <a:r>
              <a:rPr lang="en-US" sz="2400" dirty="0"/>
              <a:t>The single disapprove vote is maintained from the initial SA ballot on D2.0</a:t>
            </a:r>
          </a:p>
          <a:p>
            <a:r>
              <a:rPr lang="en-US" sz="2400" dirty="0"/>
              <a:t>The disapprove vote is associated with 2 MBS comments on D2.0</a:t>
            </a:r>
          </a:p>
          <a:p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https://www.ieee802.org/1/files/private/cw-drafts/d2/802-1Qcw-d2-0-dis-v00.pdf</a:t>
            </a:r>
            <a:r>
              <a:rPr lang="en-US" sz="1800" dirty="0"/>
              <a:t>)</a:t>
            </a:r>
            <a:endParaRPr lang="en-US" sz="2400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EF403BB-326D-39C9-6634-1C4527F3B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2" y="1327297"/>
            <a:ext cx="5306388" cy="280714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E09D99-D977-F647-6133-024845D13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1" y="4248346"/>
            <a:ext cx="5340953" cy="22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9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Conditionally a</a:t>
            </a:r>
            <a:r>
              <a:rPr lang="en-US" sz="2400" dirty="0"/>
              <a:t>pprove sending P802f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https://mentor.ieee.org/802-ec/dcn/19/ec-19-0217-00-ACSD-p802f.pdf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P802f D2.1 had 94% approval at the end of the last SA ballot</a:t>
            </a:r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Jessy Rouyer,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47, 3, 5</a:t>
            </a:r>
          </a:p>
          <a:p>
            <a:pPr lvl="1"/>
            <a:r>
              <a:rPr lang="en-US" sz="2000" dirty="0"/>
              <a:t>CSD (y/n/a):  44, 3, 6 (1 unexercised)</a:t>
            </a:r>
            <a:endParaRPr lang="en-GB" sz="2000" dirty="0"/>
          </a:p>
          <a:p>
            <a:endParaRPr lang="en-GB" sz="24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39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5AD111-597E-D153-4C75-79B731D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911E6-3D6B-7B38-874E-1749EB16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9200"/>
            <a:ext cx="8893175" cy="5516562"/>
          </a:xfrm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 ballot closed: 6 July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 SA ballot requirements</a:t>
            </a:r>
            <a:br>
              <a:rPr lang="en-US" sz="1800" dirty="0"/>
            </a:br>
            <a:r>
              <a:rPr lang="en-US" sz="1800" dirty="0"/>
              <a:t>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ballot resulted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2 Disapprove votes with 4</a:t>
            </a:r>
            <a:br>
              <a:rPr lang="en-US" sz="1800" dirty="0"/>
            </a:br>
            <a:r>
              <a:rPr lang="en-US" sz="1800" dirty="0"/>
              <a:t>Must Be Satisfied (MBS)</a:t>
            </a:r>
            <a:br>
              <a:rPr lang="en-US" sz="1800" dirty="0"/>
            </a:br>
            <a:r>
              <a:rPr lang="en-US" sz="1800" dirty="0"/>
              <a:t>comments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 outstanding Disapprove </a:t>
            </a:r>
            <a:br>
              <a:rPr lang="en-US" sz="1800" dirty="0"/>
            </a:br>
            <a:r>
              <a:rPr lang="en-US" sz="1800" dirty="0"/>
              <a:t>vote with 2 outstanding MBS </a:t>
            </a:r>
            <a:br>
              <a:rPr lang="en-US" sz="1800" dirty="0"/>
            </a:br>
            <a:r>
              <a:rPr lang="en-US" sz="1800" dirty="0"/>
              <a:t>comments from initial SA</a:t>
            </a:r>
            <a:br>
              <a:rPr lang="en-US" sz="1800" dirty="0"/>
            </a:br>
            <a:r>
              <a:rPr lang="en-US" sz="1800" dirty="0"/>
              <a:t> ballot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Disposition: </a:t>
            </a:r>
            <a:br>
              <a:rPr lang="en-US" sz="2000" dirty="0"/>
            </a:br>
            <a:r>
              <a:rPr lang="en-US" sz="1600" dirty="0">
                <a:hlinkClick r:id="rId2"/>
              </a:rPr>
              <a:t>https://www.ieee802.org/1/files/private/802-f-drafts/d2/802f-d2-1-dis-v01.pdf</a:t>
            </a:r>
            <a:r>
              <a:rPr lang="en-US" sz="1600" dirty="0"/>
              <a:t>  </a:t>
            </a:r>
          </a:p>
          <a:p>
            <a:r>
              <a:rPr lang="en-US" sz="1800" dirty="0"/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A8481-CD68-293A-F8B6-D023FD3E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267119"/>
            <a:ext cx="48006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8C2-B976-ED1E-560D-3A5B9A0C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C1AB8-9A26-DCD6-068E-DE66DEE9A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Initial SA ballot on D2.0</a:t>
            </a:r>
          </a:p>
          <a:p>
            <a:pPr lvl="1"/>
            <a:r>
              <a:rPr lang="en-US" sz="2000" dirty="0"/>
              <a:t>1 disapprove vote is maintained (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 K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Rannow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2000" dirty="0"/>
          </a:p>
          <a:p>
            <a:pPr lvl="1"/>
            <a:r>
              <a:rPr lang="en-US" sz="2000" dirty="0"/>
              <a:t>2 MBS comments</a:t>
            </a:r>
          </a:p>
          <a:p>
            <a:pPr lvl="1"/>
            <a:r>
              <a:rPr lang="en-US" sz="2000" dirty="0">
                <a:hlinkClick r:id="rId2"/>
              </a:rPr>
              <a:t>https://www.ieee802.org/1/files/private/802-f-drafts/d2/802f-d2-0-dis-v01.pdf</a:t>
            </a:r>
            <a:r>
              <a:rPr lang="en-US" sz="2000" dirty="0"/>
              <a:t> </a:t>
            </a:r>
            <a:endParaRPr lang="en-US" sz="2400" dirty="0"/>
          </a:p>
          <a:p>
            <a:r>
              <a:rPr lang="en-US" sz="2400" dirty="0"/>
              <a:t>First SA recirculation ballot on D2.1</a:t>
            </a:r>
          </a:p>
          <a:p>
            <a:pPr lvl="1"/>
            <a:r>
              <a:rPr lang="en-US" sz="2000" dirty="0"/>
              <a:t>2 disapprove votes</a:t>
            </a:r>
          </a:p>
          <a:p>
            <a:pPr lvl="1"/>
            <a:r>
              <a:rPr lang="en-US" sz="2000" dirty="0"/>
              <a:t>4 MBS comments</a:t>
            </a:r>
          </a:p>
          <a:p>
            <a:pPr lvl="1"/>
            <a:r>
              <a:rPr lang="en-US" sz="2000" dirty="0">
                <a:hlinkClick r:id="rId3"/>
              </a:rPr>
              <a:t>https://www.ieee802.org/1/files/private/802-f-drafts/d2/802f-d2-1-dis-v01.pdf</a:t>
            </a:r>
            <a:r>
              <a:rPr lang="en-US" sz="2000" dirty="0"/>
              <a:t> </a:t>
            </a:r>
          </a:p>
          <a:p>
            <a:r>
              <a:rPr lang="en-US" sz="2400" dirty="0"/>
              <a:t>Non-ballot comments added by LMSC Representative</a:t>
            </a:r>
          </a:p>
          <a:p>
            <a:pPr lvl="1"/>
            <a:r>
              <a:rPr lang="en-US" sz="2000" dirty="0"/>
              <a:t>12 editorial </a:t>
            </a:r>
          </a:p>
          <a:p>
            <a:pPr lvl="1"/>
            <a:r>
              <a:rPr lang="en-US" sz="2000" dirty="0"/>
              <a:t>2 technical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673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MBS comments associated with the outstanding Disapprove vote maintained from initial SA ballot on D2.0</a:t>
            </a:r>
          </a:p>
          <a:p>
            <a:r>
              <a:rPr lang="en-US" sz="2000" dirty="0">
                <a:hlinkClick r:id="rId2"/>
              </a:rPr>
              <a:t>https://www.ieee802.org/1/files/private/802-f-drafts/d2/802f-d2-0-dis-v01.pdf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5D788-0F28-28C3-74C4-934F4235A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11" y="1341438"/>
            <a:ext cx="4598773" cy="52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7.0501 – Approve liaison of drafts for information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7.0502 – Approve liaison of drafts for adoption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7.0503 – Approve responses to ballot comments received from SC6 on FDIS and CIB ballots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/>
            <a:r>
              <a:rPr lang="en-US" sz="1800" dirty="0"/>
              <a:t>7.0504 – Approve 802.1 communication to ITU-T JCA IMT 2020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7.0505</a:t>
            </a:r>
            <a:r>
              <a:rPr lang="en-US" sz="1800" dirty="0">
                <a:solidFill>
                  <a:srgbClr val="000000"/>
                </a:solidFill>
              </a:rPr>
              <a:t> – </a:t>
            </a:r>
            <a:r>
              <a:rPr lang="en-US" sz="1800" dirty="0"/>
              <a:t>Approve 802.1 communication to ITU-T SG15</a:t>
            </a:r>
            <a:endParaRPr sz="1800" dirty="0">
              <a:highlight>
                <a:srgbClr val="FFFF00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7.0506</a:t>
            </a:r>
            <a:r>
              <a:rPr lang="en-US" sz="1800" dirty="0">
                <a:solidFill>
                  <a:srgbClr val="000000"/>
                </a:solidFill>
              </a:rPr>
              <a:t> – </a:t>
            </a:r>
            <a:r>
              <a:rPr lang="en-US" sz="1800" dirty="0"/>
              <a:t>Approve 802.1 communication to ITU-T SG13</a:t>
            </a:r>
            <a:endParaRPr dirty="0"/>
          </a:p>
          <a:p>
            <a:pPr marL="742950" lvl="1" indent="-285750"/>
            <a:r>
              <a:rPr lang="en-US" sz="1800" dirty="0"/>
              <a:t>7.0507 – Approve 802.1 communication with BBF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7.0508 – Approve 802.1 communication with 1588 WG</a:t>
            </a:r>
          </a:p>
          <a:p>
            <a:pPr marL="742950" lvl="1" indent="-285750"/>
            <a:r>
              <a:rPr lang="en-US" sz="1800" dirty="0"/>
              <a:t>7.0509 – Approve 802.1 communication with 3400 WG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7.0510 – Approve 802.1 communication with LNI 4.0</a:t>
            </a: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MBS comments associated with the Disapprove votes on D2.1 (see next slide too)</a:t>
            </a:r>
          </a:p>
          <a:p>
            <a:r>
              <a:rPr lang="en-US" sz="1800" dirty="0">
                <a:hlinkClick r:id="rId2"/>
              </a:rPr>
              <a:t>https://www.ieee802.org/1/files/private/802-f-drafts/d2/802f-d2-1-dis-v01.pdf</a:t>
            </a:r>
            <a:r>
              <a:rPr lang="en-US" sz="1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18B1-E34B-99DA-A1AC-826FBFB6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84711"/>
            <a:ext cx="5943600" cy="39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MBS comments associated with the Disapprove votes on D2.1 (see previous slide too)</a:t>
            </a:r>
          </a:p>
          <a:p>
            <a:r>
              <a:rPr lang="en-US" sz="1800" dirty="0">
                <a:hlinkClick r:id="rId2"/>
              </a:rPr>
              <a:t>https://www.ieee802.org/1/files/private/802-f-drafts/d2/802f-d2-1-dis-v01.pdf</a:t>
            </a:r>
            <a:r>
              <a:rPr lang="en-US" sz="1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4B619-B8FE-79FF-2431-77847B2A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485535"/>
            <a:ext cx="50101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0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799A2F-EFA3-23A8-801C-64C274056B3A}"/>
              </a:ext>
            </a:extLst>
          </p:cNvPr>
          <p:cNvSpPr/>
          <p:nvPr/>
        </p:nvSpPr>
        <p:spPr bwMode="auto">
          <a:xfrm>
            <a:off x="7846423" y="6011863"/>
            <a:ext cx="1251763" cy="563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C1215-7EFA-512D-91B9-CE5A3CD4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8" y="4719219"/>
            <a:ext cx="8725348" cy="16955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LMSC Representative technical non-ballot comments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01670-75BD-87C0-FFD8-43D542BA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9" y="1912375"/>
            <a:ext cx="8496737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6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PARs to NesCom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1410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P802.1DG PAR extension documentation in </a:t>
            </a:r>
            <a:r>
              <a:rPr lang="en-US" sz="2400" dirty="0">
                <a:hlinkClick r:id="rId2"/>
              </a:rPr>
              <a:t>https://www.ieee802.org/1/files/public/docs2023/dg-PAR-extension-0723-v01.pdf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https://mentor.ieee.org/802-ec/dcn/18/ec-18-0242-00-ACSD-p802-1dg.pdf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Max Turner,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 47, 1, 3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43, 1, 4 (3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7418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931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P802.1Qdj PAR extension documentation in </a:t>
            </a:r>
            <a:r>
              <a:rPr lang="fr-FR" sz="2400" dirty="0">
                <a:hlinkClick r:id="rId2"/>
              </a:rPr>
              <a:t>https://www.ieee802.org/1/files/public/docs2023/dj-PAR-extension-0723-v01.pdf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https://mentor.ieee.org/802-ec/dcn/19/ec-19-0139-00-ACSD-p802-1qdj.pdf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Stephan Kehrer,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 51, 1, 0 (1 unexercised)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51, 1, 1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534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P60802 PAR modification documentation in </a:t>
            </a:r>
            <a:r>
              <a:rPr lang="fr-FR" sz="2400" dirty="0">
                <a:hlinkClick r:id="rId2"/>
              </a:rPr>
              <a:t>https://www.ieee802.org/1/files/public/docs2023/60802-PAR-modification-0723-v01.pdf</a:t>
            </a:r>
            <a:r>
              <a:rPr lang="fr-FR" sz="2400" dirty="0"/>
              <a:t>	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https://mentor.ieee.org/802-ec/dcn/18/ec-18-0088-01-ACSD-p60802.pdf</a:t>
            </a:r>
            <a:r>
              <a:rPr lang="en-US" sz="2400" dirty="0"/>
              <a:t> </a:t>
            </a:r>
            <a:r>
              <a:rPr lang="hu-HU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Martin Mittelberger</a:t>
            </a:r>
            <a:r>
              <a:rPr lang="en-GB" sz="2400" dirty="0"/>
              <a:t>,</a:t>
            </a:r>
            <a:r>
              <a:rPr lang="hu-HU" sz="2400" dirty="0"/>
              <a:t> </a:t>
            </a:r>
            <a:r>
              <a:rPr lang="en-GB" sz="2400" dirty="0"/>
              <a:t>Second: </a:t>
            </a:r>
            <a:r>
              <a:rPr lang="hu-HU" sz="2400" dirty="0"/>
              <a:t>Ludwig Winkel</a:t>
            </a:r>
            <a:endParaRPr lang="en-US" sz="2400" dirty="0"/>
          </a:p>
          <a:p>
            <a:pPr lvl="1" fontAlgn="t"/>
            <a:r>
              <a:rPr lang="en-US" sz="2000" dirty="0"/>
              <a:t>PAR (y/n/a):  51, 2, 1 (1 unexercised)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49, 1, 3</a:t>
            </a:r>
            <a:r>
              <a:rPr lang="en-US" sz="2000" dirty="0"/>
              <a:t> (1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312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P802.1Qdy PAR documentation in </a:t>
            </a:r>
            <a:r>
              <a:rPr lang="fr-FR" sz="2400" dirty="0">
                <a:hlinkClick r:id="rId2"/>
              </a:rPr>
              <a:t>https://www.ieee802.org/1/files/public/docs2023/dy-PAR-0723-v01.pdf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CSD documentation in </a:t>
            </a:r>
            <a:r>
              <a:rPr lang="fr-FR" sz="2400" dirty="0">
                <a:hlinkClick r:id="rId3"/>
              </a:rPr>
              <a:t>https://www.ieee802.org/1/files/public/docs2023/dy-CSD-0723-v01.pdf</a:t>
            </a:r>
            <a:r>
              <a:rPr lang="fr-FR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Josef Dorr, Second: 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51, 1, 2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48, 1, 2</a:t>
            </a:r>
            <a:r>
              <a:rPr lang="en-US" sz="2000" dirty="0"/>
              <a:t> (1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920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(ME)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4adc0a046_2_9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7.0501</a:t>
            </a:r>
            <a:endParaRPr dirty="0"/>
          </a:p>
        </p:txBody>
      </p:sp>
      <p:sp>
        <p:nvSpPr>
          <p:cNvPr id="214" name="Google Shape;214;g1e4adc0a046_2_99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information under the PSDO agreement, once SA balloting begins.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P802.1ASdn, IEEE P802.1ASdr, IEEE P802.1DC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50, 1, 2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ICAID to </a:t>
            </a:r>
            <a:r>
              <a:rPr lang="en-US" dirty="0" err="1"/>
              <a:t>ICCom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4adc0a046_2_10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</a:t>
            </a:r>
            <a:r>
              <a:rPr lang="en-US" dirty="0">
                <a:solidFill>
                  <a:schemeClr val="dk1"/>
                </a:solidFill>
              </a:rPr>
              <a:t> 7.0502</a:t>
            </a:r>
            <a:endParaRPr dirty="0"/>
          </a:p>
        </p:txBody>
      </p:sp>
      <p:sp>
        <p:nvSpPr>
          <p:cNvPr id="220" name="Google Shape;220;g1e4adc0a046_2_104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adoption under the PSDO agreement, once approved and published.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802.1Qcj, IEEE 802.1Qcw, IEEE 802f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50, 2, 2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4adc0a046_2_10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7.0503</a:t>
            </a:r>
            <a:endParaRPr dirty="0"/>
          </a:p>
        </p:txBody>
      </p:sp>
      <p:sp>
        <p:nvSpPr>
          <p:cNvPr id="226" name="Google Shape;226;g1e4adc0a046_2_109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comment responses to ISO/IEC JTC1/SC6 for information under the PSDO agreement: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802.1ACct-2021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https://www.ieee802.org/1/files/public/docs2023/liaison-randall-SC6CommentResponseACct-0723.pdf</a:t>
            </a:r>
            <a:r>
              <a:rPr lang="en-US" sz="1200" dirty="0"/>
              <a:t>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802.1BA-2021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4"/>
              </a:rPr>
              <a:t>https://www.ieee802.org/1/files/public/docs2023/liaison-randall-SC6CommentResponseBA-0723.pdf</a:t>
            </a:r>
            <a:r>
              <a:rPr lang="en-US" sz="1200" dirty="0"/>
              <a:t>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802.1Q-2022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https://www.ieee802.org/1/files/public/docs2023/liaison-randall-SC6CommentResponseQRev-0723.pdf</a:t>
            </a:r>
            <a:r>
              <a:rPr lang="en-US" sz="1200" dirty="0"/>
              <a:t> </a:t>
            </a:r>
            <a:endParaRPr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46, 1, 3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(II)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4adc0a046_2_1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7.0504</a:t>
            </a:r>
            <a:endParaRPr dirty="0"/>
          </a:p>
        </p:txBody>
      </p:sp>
      <p:sp>
        <p:nvSpPr>
          <p:cNvPr id="232" name="Google Shape;232;g1e4adc0a046_2_114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5344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https://www.ieee802.org/1/files/public/docs2023/liaison-response-itu-t-jca-IMT2020-0723.pdf</a:t>
            </a:r>
            <a:r>
              <a:rPr lang="en-US" sz="2000" dirty="0"/>
              <a:t> as communication to ITU-T JCA on LS13: IMT-2020 RoadMap, granting the IEEE 802.1 WG chair (or his delegate) editorial license.</a:t>
            </a:r>
            <a:endParaRPr dirty="0"/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the WG, Proposed: Jessy Rouyer	Second: Karen Randall</a:t>
            </a:r>
            <a:endParaRPr sz="2000"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Sending draft (y/n/a): </a:t>
            </a:r>
            <a:r>
              <a:rPr lang="en-CA" sz="1800" dirty="0"/>
              <a:t> 44, 1, 4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83706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4adc0a046_2_11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7.0505</a:t>
            </a:r>
            <a:endParaRPr dirty="0"/>
          </a:p>
        </p:txBody>
      </p:sp>
      <p:sp>
        <p:nvSpPr>
          <p:cNvPr id="238" name="Google Shape;238;g1e4adc0a046_2_119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5344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https://www.ieee802.org/1/files/public/docs2023/liaison-response-itu-t-sg15-otnt-swp-0723.pdf</a:t>
            </a:r>
            <a:r>
              <a:rPr lang="en-US" sz="2000" dirty="0"/>
              <a:t> as communication to ITU-T SG15 on LS58: OTNT Standardization Work Plan Issue 32, granting the IEEE 802.1 WG chair (or his delegate) editorial license.</a:t>
            </a:r>
            <a:endParaRPr dirty="0"/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the WG, Proposed: Jessy Rouyer	Second: Karen Randall</a:t>
            </a:r>
            <a:endParaRPr sz="2000"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Sending draft (y/n/a): </a:t>
            </a:r>
            <a:r>
              <a:rPr lang="en-CA" sz="1800" dirty="0"/>
              <a:t> 46, 1, 3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744346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8305800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https://www.ieee802.org/1/files/public/docs2023/liaison-response-itu-t-SG13-DetermNetworkingandCommunics-0723-v01.pdf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ITU-T SG13 granting the IEEE 802.1 WG chair (or his delegate) editorial license.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This approval is under LMSC OM “Procedure for public statements to government bodies”</a:t>
            </a: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p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roposed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: J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,	Second: Karen Randall</a:t>
            </a:r>
          </a:p>
          <a:p>
            <a:pPr marL="342900" lvl="6" indent="-342900" eaLnBrk="0" fontAlgn="t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(y/n/a):    45, 1, 4</a:t>
            </a: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381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https://www.ieee802.org/1/files/public/docs2023/liaison-BBF-ONUManagementYANG-0723-v01.pdf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the Broadband Forum (BBF),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Scott Mansfield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46, 1, 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33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https://www.ieee802.org/1/files/public/docs2023/liaison-IEEE1588-draft-sharing-and-terminology-0723-v01.pdf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IEEE 1588 WG,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Silvana Rodrigues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 48, 0, 1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607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https://www.ieee802.org/1/files/public/docs2023/liaison-IEEEP3400-terminology-0723-v01.pdf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IEEE P3400,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Jessy Rouyer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48, 1, 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5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7.0510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 sharing the latest revision of the IEEE P802.1Qdd and IEC/IEEE 60802 drafts with Labs Networks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Industrie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4.0 (LNI 4.0).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Josef Dorr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46, 3, 3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4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95553-10DF-00C3-91FD-81A96845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435975" cy="4525962"/>
          </a:xfrm>
        </p:spPr>
        <p:txBody>
          <a:bodyPr/>
          <a:lstStyle/>
          <a:p>
            <a:r>
              <a:rPr lang="en-US" sz="2400" dirty="0"/>
              <a:t>Forward Nendica ICAID Renewal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https://mentor.ieee.org/802.1/dcn/23/1-23-0004-06-ICne-draft-nendica-icaid-renewal-to-september-2025.docx</a:t>
            </a:r>
            <a:r>
              <a:rPr lang="en-US" sz="2400" dirty="0"/>
              <a:t>, including Nendica </a:t>
            </a:r>
            <a:r>
              <a:rPr lang="en-US" sz="2400" dirty="0" err="1"/>
              <a:t>ICCom</a:t>
            </a:r>
            <a:r>
              <a:rPr lang="en-US" sz="2400" dirty="0"/>
              <a:t> Report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https://mentor.ieee.org/802.1/documents?is_group=ICne&amp;is_year=2023&amp;is_dcn=0007</a:t>
            </a:r>
            <a:r>
              <a:rPr lang="en-US" sz="2400" dirty="0"/>
              <a:t> for information, to </a:t>
            </a:r>
            <a:r>
              <a:rPr lang="en-US" sz="2400" dirty="0" err="1"/>
              <a:t>ICCom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the WG, Proposed: Jessy Rouyer	Second: Norm Finn</a:t>
            </a:r>
          </a:p>
          <a:p>
            <a:pPr lvl="1"/>
            <a:r>
              <a:rPr lang="en-US" sz="2000" dirty="0"/>
              <a:t>(y/n/a):   41, 2, 5</a:t>
            </a:r>
          </a:p>
          <a:p>
            <a:r>
              <a:rPr lang="en-US" sz="2400" dirty="0"/>
              <a:t>In EC, mover: Glenn Parsons     Second: David Law</a:t>
            </a:r>
          </a:p>
          <a:p>
            <a:pPr lvl="1"/>
            <a:r>
              <a:rPr lang="en-US" sz="2000" dirty="0"/>
              <a:t>(y/n/a): &lt;y&gt;,&lt;n&gt;,&lt;a&gt;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2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SA Ballot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4adc0a046_2_6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5.0406</a:t>
            </a:r>
            <a:endParaRPr dirty="0"/>
          </a:p>
        </p:txBody>
      </p:sp>
      <p:sp>
        <p:nvSpPr>
          <p:cNvPr id="161" name="Google Shape;161;g1e4adc0a046_2_60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sending P802.1ASdr D2.0 to Standards Association ballot</a:t>
            </a:r>
            <a:endParaRPr sz="2400"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Confirm the CSD for P802.1ASdr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https://mentor.ieee.org/802-ec/dcn/21/ec-21-0097-00-ACSD-p802-1asdr.pdf</a:t>
            </a:r>
            <a:r>
              <a:rPr lang="en-US" sz="2400" dirty="0"/>
              <a:t>  </a:t>
            </a:r>
            <a:endParaRPr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P802.1ASdr D1.2 had 98% approval at the end of the last WG ballot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Silvana Rodrigues, Second: János Farkas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  52, 1, 1</a:t>
            </a: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 49, 1, 1 (1 unexercised)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4adc0a046_2_6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 sz="3200"/>
          </a:p>
        </p:txBody>
      </p:sp>
      <p:sp>
        <p:nvSpPr>
          <p:cNvPr id="168" name="Google Shape;168;g1e4adc0a046_2_67"/>
          <p:cNvSpPr/>
          <p:nvPr/>
        </p:nvSpPr>
        <p:spPr>
          <a:xfrm>
            <a:off x="76200" y="1219200"/>
            <a:ext cx="91440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WG ballot closed: 5 May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outstanding Disapprove vote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outstanding Must Be Satisfied (MBS) comments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https://www.ieee802.org/1/files/private/dr-drafts/d1/802-1ASdr-d1-2-dis-V00.pdf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9" name="Google Shape;169;g1e4adc0a046_2_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587481"/>
            <a:ext cx="5462047" cy="303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4adc0a046_2_7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/>
          </a:p>
        </p:txBody>
      </p:sp>
      <p:sp>
        <p:nvSpPr>
          <p:cNvPr id="175" name="Google Shape;175;g1e4adc0a046_2_74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3559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single disapprove vote is maintained from the initial WG ballot on D1.0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disapprove vote is associated with 3 MBS comments on D1.0, see here and following slides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(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https://www.ieee802.org/1/files/private/dr-drafts/d1/802.1ASdr-d1-0-dis-v00.pdf</a:t>
            </a:r>
            <a:r>
              <a:rPr lang="en-US" sz="1800"/>
              <a:t>)</a:t>
            </a: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  <p:pic>
        <p:nvPicPr>
          <p:cNvPr id="176" name="Google Shape;176;g1e4adc0a046_2_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828800"/>
            <a:ext cx="5486400" cy="390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3558</Words>
  <Application>Microsoft Office PowerPoint</Application>
  <PresentationFormat>On-screen Show (4:3)</PresentationFormat>
  <Paragraphs>369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Arial</vt:lpstr>
      <vt:lpstr>Title slide</vt:lpstr>
      <vt:lpstr>802.1 consent agenda items for LMSC Closing Plenary</vt:lpstr>
      <vt:lpstr>Agenda </vt:lpstr>
      <vt:lpstr>Agenda </vt:lpstr>
      <vt:lpstr>802.1 Motions 2023-07    Consent Agenda   ICAID to ICCom </vt:lpstr>
      <vt:lpstr>Motion – 5.0401</vt:lpstr>
      <vt:lpstr>802.1 Motions 2023-07    Consent Agenda   Drafts to SA Ballot </vt:lpstr>
      <vt:lpstr>Motion – 5.0406</vt:lpstr>
      <vt:lpstr>Supporting Information P802.1ASdr</vt:lpstr>
      <vt:lpstr>Supporting Information P802.1ASdr</vt:lpstr>
      <vt:lpstr>Supporting Information P802.1ASdr</vt:lpstr>
      <vt:lpstr>Motion – 5.0407</vt:lpstr>
      <vt:lpstr>Supporting Information P802.1CS-2020/Cor1</vt:lpstr>
      <vt:lpstr>Motion – 5.0408</vt:lpstr>
      <vt:lpstr>Supporting Information P802.1ASdn</vt:lpstr>
      <vt:lpstr>Supporting Information P802.1ASdn</vt:lpstr>
      <vt:lpstr>Motion – 5.0409</vt:lpstr>
      <vt:lpstr>Supporting Information P802.1DC</vt:lpstr>
      <vt:lpstr>Supporting Information P802.1DC</vt:lpstr>
      <vt:lpstr>Supporting Information P802.1DC</vt:lpstr>
      <vt:lpstr>802.1 Motions 2023-07    Consent Agenda   Drafts to RevCom </vt:lpstr>
      <vt:lpstr>Motion – 5.0410</vt:lpstr>
      <vt:lpstr>Supporting Information P802.1Qcj</vt:lpstr>
      <vt:lpstr>Motion – 5.0411</vt:lpstr>
      <vt:lpstr>Supporting information P802.1Qcw</vt:lpstr>
      <vt:lpstr>Supporting Information P802.1Qcw</vt:lpstr>
      <vt:lpstr>Motion – 5.0412</vt:lpstr>
      <vt:lpstr>Supporting Information P802f</vt:lpstr>
      <vt:lpstr>Supporting Information P802f</vt:lpstr>
      <vt:lpstr>Supporting Information P802f</vt:lpstr>
      <vt:lpstr>Supporting Information P802f</vt:lpstr>
      <vt:lpstr>Supporting Information P802f</vt:lpstr>
      <vt:lpstr>Supporting Information P802f</vt:lpstr>
      <vt:lpstr>802.1 Motions 2023-07    Consent Agenda   PARs to NesCom </vt:lpstr>
      <vt:lpstr>Motion – 5.0402</vt:lpstr>
      <vt:lpstr>Motion – 5.0403</vt:lpstr>
      <vt:lpstr>Motion – 5.0404</vt:lpstr>
      <vt:lpstr>Motion – 5.0405</vt:lpstr>
      <vt:lpstr>802.1 Motions 2023-07   Consent Agenda   Liaisons and external communications (ME) </vt:lpstr>
      <vt:lpstr>Motion – 7.0501</vt:lpstr>
      <vt:lpstr>Motion – 7.0502</vt:lpstr>
      <vt:lpstr>Motion – 7.0503</vt:lpstr>
      <vt:lpstr>802.1 Motions 2023-07   Consent Agenda   Liaisons and external communications (II) </vt:lpstr>
      <vt:lpstr>Motion – 7.0504</vt:lpstr>
      <vt:lpstr>Motion – 7.0505</vt:lpstr>
      <vt:lpstr>Motion – 7.0506</vt:lpstr>
      <vt:lpstr>Motion – 7.0507</vt:lpstr>
      <vt:lpstr>Motion – 7.0508</vt:lpstr>
      <vt:lpstr>Motion – 7.0509</vt:lpstr>
      <vt:lpstr>Motion – 7.0510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13</cp:revision>
  <dcterms:created xsi:type="dcterms:W3CDTF">2017-02-01T20:21:43Z</dcterms:created>
  <dcterms:modified xsi:type="dcterms:W3CDTF">2023-07-14T07:14:54Z</dcterms:modified>
</cp:coreProperties>
</file>