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077" r:id="rId5"/>
    <p:sldId id="619" r:id="rId6"/>
    <p:sldId id="2123" r:id="rId7"/>
    <p:sldId id="2124" r:id="rId8"/>
    <p:sldId id="2125" r:id="rId9"/>
    <p:sldId id="2126" r:id="rId10"/>
    <p:sldId id="2127" r:id="rId11"/>
    <p:sldId id="2128" r:id="rId12"/>
    <p:sldId id="2129" r:id="rId13"/>
    <p:sldId id="621" r:id="rId14"/>
    <p:sldId id="622" r:id="rId15"/>
    <p:sldId id="631" r:id="rId16"/>
    <p:sldId id="625" r:id="rId17"/>
    <p:sldId id="626" r:id="rId18"/>
    <p:sldId id="663" r:id="rId19"/>
    <p:sldId id="662" r:id="rId20"/>
    <p:sldId id="2130" r:id="rId21"/>
    <p:sldId id="549" r:id="rId22"/>
    <p:sldId id="550" r:id="rId23"/>
    <p:sldId id="613" r:id="rId24"/>
    <p:sldId id="614" r:id="rId25"/>
    <p:sldId id="616" r:id="rId26"/>
    <p:sldId id="644" r:id="rId27"/>
    <p:sldId id="2100" r:id="rId28"/>
    <p:sldId id="2101" r:id="rId29"/>
    <p:sldId id="2102" r:id="rId30"/>
    <p:sldId id="2103" r:id="rId31"/>
    <p:sldId id="2104" r:id="rId32"/>
    <p:sldId id="2122" r:id="rId33"/>
    <p:sldId id="2105" r:id="rId34"/>
    <p:sldId id="617" r:id="rId35"/>
    <p:sldId id="587" r:id="rId36"/>
    <p:sldId id="618" r:id="rId37"/>
    <p:sldId id="583" r:id="rId38"/>
    <p:sldId id="2086" r:id="rId39"/>
    <p:sldId id="269" r:id="rId40"/>
    <p:sldId id="270" r:id="rId41"/>
    <p:sldId id="271" r:id="rId42"/>
    <p:sldId id="274" r:id="rId43"/>
    <p:sldId id="272" r:id="rId44"/>
    <p:sldId id="273" r:id="rId45"/>
    <p:sldId id="564" r:id="rId46"/>
    <p:sldId id="643" r:id="rId47"/>
    <p:sldId id="639" r:id="rId48"/>
    <p:sldId id="640" r:id="rId49"/>
    <p:sldId id="569" r:id="rId5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3" roundtripDataSignature="AMtx7miCV9DpzYD7bZ2/EsGD0Ad9aT/u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0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customschemas.google.com/relationships/presentationmetadata" Target="metadata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8" name="Google Shape;1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e4adc0a046_2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1e4adc0a046_2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e4adc0a046_2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5" name="Google Shape;185;g1e4adc0a046_2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1e4adc0a046_2_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e4adc0a046_2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2" name="Google Shape;192;g1e4adc0a046_2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1e4adc0a046_2_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E959D19-1FE8-493D-A0E2-ED883022503F}" type="slidenum"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0265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E959D19-1FE8-493D-A0E2-ED883022503F}" type="slidenum"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3387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E959D19-1FE8-493D-A0E2-ED883022503F}" type="slidenum"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14124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E959D19-1FE8-493D-A0E2-ED883022503F}" type="slidenum"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9286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01" name="Google Shape;20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E959D19-1FE8-493D-A0E2-ED883022503F}" type="slidenum"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21</a:t>
            </a:fld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93968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E959D19-1FE8-493D-A0E2-ED883022503F}" type="slidenum"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0568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35" name="Google Shape;1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E959D19-1FE8-493D-A0E2-ED883022503F}" type="slidenum"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23</a:t>
            </a:fld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77921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E959D19-1FE8-493D-A0E2-ED883022503F}" type="slidenum"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24</a:t>
            </a:fld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78510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E959D19-1FE8-493D-A0E2-ED883022503F}" type="slidenum"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26</a:t>
            </a:fld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58748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47" name="Google Shape;1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627206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06" name="Google Shape;20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e4adc0a046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1e4adc0a046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e4adc0a046_2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1e4adc0a046_2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e4adc0a046_2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1e4adc0a046_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6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41" name="Google Shape;24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e4adc0a046_2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1e4adc0a046_2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3356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41" name="Google Shape;1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e4adc0a046_2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1e4adc0a046_2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318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959D19-1FE8-493D-A0E2-ED883022503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44836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959D19-1FE8-493D-A0E2-ED883022503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93609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959D19-1FE8-493D-A0E2-ED883022503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71349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959D19-1FE8-493D-A0E2-ED883022503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7813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47" name="Google Shape;1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E959D19-1FE8-493D-A0E2-ED883022503F}" type="slidenum"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8179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52" name="Google Shape;15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e4adc0a046_2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7" name="Google Shape;157;g1e4adc0a046_2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1e4adc0a046_2_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e4adc0a046_2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4" name="Google Shape;164;g1e4adc0a046_2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1e4adc0a046_2_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e4adc0a046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1e4adc0a046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0"/>
          <p:cNvSpPr/>
          <p:nvPr/>
        </p:nvSpPr>
        <p:spPr>
          <a:xfrm>
            <a:off x="14288" y="6597650"/>
            <a:ext cx="9129712" cy="260350"/>
          </a:xfrm>
          <a:prstGeom prst="rect">
            <a:avLst/>
          </a:prstGeom>
          <a:solidFill>
            <a:srgbClr val="2FADDF"/>
          </a:solidFill>
          <a:ln w="9525" cap="flat" cmpd="sng">
            <a:solidFill>
              <a:srgbClr val="2FADD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40"/>
          <p:cNvSpPr/>
          <p:nvPr/>
        </p:nvSpPr>
        <p:spPr>
          <a:xfrm>
            <a:off x="3175" y="3175"/>
            <a:ext cx="9136063" cy="260350"/>
          </a:xfrm>
          <a:prstGeom prst="rect">
            <a:avLst/>
          </a:prstGeom>
          <a:solidFill>
            <a:srgbClr val="2FADDF"/>
          </a:solidFill>
          <a:ln w="9525" cap="flat" cmpd="sng">
            <a:solidFill>
              <a:srgbClr val="2FADD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4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0"/>
          <p:cNvSpPr txBox="1"/>
          <p:nvPr/>
        </p:nvSpPr>
        <p:spPr>
          <a:xfrm>
            <a:off x="7958138" y="6589713"/>
            <a:ext cx="115093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40"/>
          <p:cNvSpPr txBox="1"/>
          <p:nvPr/>
        </p:nvSpPr>
        <p:spPr>
          <a:xfrm>
            <a:off x="1828800" y="6591301"/>
            <a:ext cx="5486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IEEE 802 LMSC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" name="Google Shape;30;p40"/>
          <p:cNvGrpSpPr/>
          <p:nvPr/>
        </p:nvGrpSpPr>
        <p:grpSpPr>
          <a:xfrm>
            <a:off x="8316913" y="5876925"/>
            <a:ext cx="793750" cy="709613"/>
            <a:chOff x="3288" y="3482"/>
            <a:chExt cx="500" cy="447"/>
          </a:xfrm>
        </p:grpSpPr>
        <p:sp>
          <p:nvSpPr>
            <p:cNvPr id="31" name="Google Shape;31;p40"/>
            <p:cNvSpPr/>
            <p:nvPr/>
          </p:nvSpPr>
          <p:spPr>
            <a:xfrm>
              <a:off x="3288" y="3521"/>
              <a:ext cx="454" cy="363"/>
            </a:xfrm>
            <a:prstGeom prst="rect">
              <a:avLst/>
            </a:prstGeom>
            <a:solidFill>
              <a:srgbClr val="2FB1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40"/>
            <p:cNvSpPr txBox="1"/>
            <p:nvPr/>
          </p:nvSpPr>
          <p:spPr>
            <a:xfrm>
              <a:off x="3297" y="3482"/>
              <a:ext cx="485" cy="2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-US" sz="23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EEE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3" name="Google Shape;33;p40"/>
            <p:cNvCxnSpPr/>
            <p:nvPr/>
          </p:nvCxnSpPr>
          <p:spPr>
            <a:xfrm>
              <a:off x="3331" y="3542"/>
              <a:ext cx="0" cy="317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4" name="Google Shape;34;p40"/>
            <p:cNvSpPr txBox="1"/>
            <p:nvPr/>
          </p:nvSpPr>
          <p:spPr>
            <a:xfrm>
              <a:off x="3303" y="3641"/>
              <a:ext cx="485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802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5;p40"/>
          <p:cNvSpPr txBox="1"/>
          <p:nvPr/>
        </p:nvSpPr>
        <p:spPr>
          <a:xfrm>
            <a:off x="0" y="6586539"/>
            <a:ext cx="19812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ec-22-00132-01-00EC </a:t>
            </a:r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4038600" cy="4525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1825" y="1341438"/>
            <a:ext cx="4038600" cy="4525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4267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1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1"/>
          <p:cNvSpPr txBox="1">
            <a:spLocks noGrp="1"/>
          </p:cNvSpPr>
          <p:nvPr>
            <p:ph type="body" idx="1"/>
          </p:nvPr>
        </p:nvSpPr>
        <p:spPr>
          <a:xfrm>
            <a:off x="250825" y="1341438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4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4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6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6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46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4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7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7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47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8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8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48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9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9"/>
          <p:cNvSpPr txBox="1">
            <a:spLocks noGrp="1"/>
          </p:cNvSpPr>
          <p:nvPr>
            <p:ph type="body" idx="1"/>
          </p:nvPr>
        </p:nvSpPr>
        <p:spPr>
          <a:xfrm rot="5400000">
            <a:off x="2102644" y="-510381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0"/>
          <p:cNvSpPr txBox="1">
            <a:spLocks noGrp="1"/>
          </p:cNvSpPr>
          <p:nvPr>
            <p:ph type="title"/>
          </p:nvPr>
        </p:nvSpPr>
        <p:spPr>
          <a:xfrm rot="5400000">
            <a:off x="4901407" y="2082007"/>
            <a:ext cx="5462587" cy="2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0"/>
          <p:cNvSpPr txBox="1">
            <a:spLocks noGrp="1"/>
          </p:cNvSpPr>
          <p:nvPr>
            <p:ph type="body" idx="1"/>
          </p:nvPr>
        </p:nvSpPr>
        <p:spPr>
          <a:xfrm rot="5400000">
            <a:off x="607219" y="48419"/>
            <a:ext cx="5462587" cy="617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5628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9"/>
          <p:cNvSpPr/>
          <p:nvPr/>
        </p:nvSpPr>
        <p:spPr>
          <a:xfrm>
            <a:off x="0" y="6604000"/>
            <a:ext cx="9139238" cy="260350"/>
          </a:xfrm>
          <a:prstGeom prst="rect">
            <a:avLst/>
          </a:prstGeom>
          <a:solidFill>
            <a:srgbClr val="2FB1DF"/>
          </a:solidFill>
          <a:ln w="9525" cap="flat" cmpd="sng">
            <a:solidFill>
              <a:srgbClr val="2FB1D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9"/>
          <p:cNvSpPr/>
          <p:nvPr/>
        </p:nvSpPr>
        <p:spPr>
          <a:xfrm>
            <a:off x="3175" y="3175"/>
            <a:ext cx="9136063" cy="260350"/>
          </a:xfrm>
          <a:prstGeom prst="rect">
            <a:avLst/>
          </a:prstGeom>
          <a:solidFill>
            <a:srgbClr val="2FB1DF"/>
          </a:solidFill>
          <a:ln w="9525" cap="flat" cmpd="sng">
            <a:solidFill>
              <a:srgbClr val="2FADD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39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9"/>
          <p:cNvSpPr txBox="1">
            <a:spLocks noGrp="1"/>
          </p:cNvSpPr>
          <p:nvPr>
            <p:ph type="body" idx="1"/>
          </p:nvPr>
        </p:nvSpPr>
        <p:spPr>
          <a:xfrm>
            <a:off x="250825" y="1341438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4" name="Google Shape;14;p39"/>
          <p:cNvCxnSpPr/>
          <p:nvPr/>
        </p:nvCxnSpPr>
        <p:spPr>
          <a:xfrm>
            <a:off x="395288" y="1268413"/>
            <a:ext cx="8353425" cy="0"/>
          </a:xfrm>
          <a:prstGeom prst="straightConnector1">
            <a:avLst/>
          </a:prstGeom>
          <a:noFill/>
          <a:ln w="9525" cap="flat" cmpd="sng">
            <a:solidFill>
              <a:srgbClr val="2FADD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5;p39"/>
          <p:cNvSpPr txBox="1"/>
          <p:nvPr/>
        </p:nvSpPr>
        <p:spPr>
          <a:xfrm>
            <a:off x="7958138" y="6589713"/>
            <a:ext cx="115093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39"/>
          <p:cNvSpPr txBox="1"/>
          <p:nvPr/>
        </p:nvSpPr>
        <p:spPr>
          <a:xfrm>
            <a:off x="0" y="6586539"/>
            <a:ext cx="19812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ec-22-00132-01-00EC </a:t>
            </a:r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9"/>
          <p:cNvSpPr txBox="1"/>
          <p:nvPr/>
        </p:nvSpPr>
        <p:spPr>
          <a:xfrm>
            <a:off x="1828800" y="6591301"/>
            <a:ext cx="5486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IEEE 802 LMSC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" name="Google Shape;18;p39"/>
          <p:cNvGrpSpPr/>
          <p:nvPr/>
        </p:nvGrpSpPr>
        <p:grpSpPr>
          <a:xfrm>
            <a:off x="8316913" y="5876925"/>
            <a:ext cx="793750" cy="709613"/>
            <a:chOff x="3288" y="3482"/>
            <a:chExt cx="500" cy="447"/>
          </a:xfrm>
        </p:grpSpPr>
        <p:sp>
          <p:nvSpPr>
            <p:cNvPr id="19" name="Google Shape;19;p39"/>
            <p:cNvSpPr/>
            <p:nvPr/>
          </p:nvSpPr>
          <p:spPr>
            <a:xfrm>
              <a:off x="3288" y="3521"/>
              <a:ext cx="454" cy="363"/>
            </a:xfrm>
            <a:prstGeom prst="rect">
              <a:avLst/>
            </a:prstGeom>
            <a:solidFill>
              <a:srgbClr val="2FB1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9"/>
            <p:cNvSpPr txBox="1"/>
            <p:nvPr/>
          </p:nvSpPr>
          <p:spPr>
            <a:xfrm>
              <a:off x="3297" y="3482"/>
              <a:ext cx="485" cy="2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-US" sz="23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EEE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" name="Google Shape;21;p39"/>
            <p:cNvCxnSpPr/>
            <p:nvPr/>
          </p:nvCxnSpPr>
          <p:spPr>
            <a:xfrm>
              <a:off x="3331" y="3542"/>
              <a:ext cx="0" cy="317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2" name="Google Shape;22;p39"/>
            <p:cNvSpPr txBox="1"/>
            <p:nvPr/>
          </p:nvSpPr>
          <p:spPr>
            <a:xfrm>
              <a:off x="3303" y="3641"/>
              <a:ext cx="485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802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83" r:id="rId9"/>
    <p:sldLayoutId id="214748368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rivate/cs-2020-cor-1-drafts/d1/802-1CS-2020-Cor1-d1-3-dis-v2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-ec/dcn/20/ec-20-0202-00-ACSD-p802-1asdn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802.org/1/files/private/asdn-drafts/d1/802-1ASdn-d1-1-dis-v01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eee802.org/1/files/private/asdn-drafts/d1/802-1ASdn-d1-0-dis.pdf" TargetMode="Externa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-ec/dcn/18/ec-18-0091-00-ACSD-802-1dc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rivate/dc-drafts/d2/802-1DC-d2-2-dis-v01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-ec/dcn/21/ec-21-0195-00-ACSD-p802-1qcj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rivate/cj-drafts/d2/802-1Qcj-d2-5-dis-v01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-ec/dcn/21/ec-21-0196-01-ACSD-p802-1qcw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rivate/cw-drafts/d2/802-1Qcw-d2-2-dis-v00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ieee802.org/1/files/private/cw-drafts/d2/802-1Qcw-d2-0-dis-v00.pdf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-ec/dcn/19/ec-19-0217-00-ACSD-p802f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ieee802.org/1/files/private/802-f-drafts/d2/802f-d2-1-dis-v01.pd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rivate/802-f-drafts/d2/802f-d2-1-dis-v01.pdf" TargetMode="External"/><Relationship Id="rId2" Type="http://schemas.openxmlformats.org/officeDocument/2006/relationships/hyperlink" Target="https://www.ieee802.org/1/files/private/802-f-drafts/d2/802f-d2-0-dis-v01.pd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ieee802.org/1/files/private/802-f-drafts/d2/802f-d2-0-dis-v01.pdf" TargetMode="Externa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ieee802.org/1/files/private/802-f-drafts/d2/802f-d2-1-dis-v01.pdf" TargetMode="Externa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ieee802.org/1/files/private/802-f-drafts/d2/802f-d2-1-dis-v01.pdf" TargetMode="Externa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-ec/dcn/18/ec-18-0242-00-ACSD-p802-1dg.pdf" TargetMode="External"/><Relationship Id="rId2" Type="http://schemas.openxmlformats.org/officeDocument/2006/relationships/hyperlink" Target="https://www.ieee802.org/1/files/public/docs2023/dg-PAR-extension-0723-v01.pdf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-ec/dcn/19/ec-19-0139-00-ACSD-p802-1qdj.pdf" TargetMode="External"/><Relationship Id="rId2" Type="http://schemas.openxmlformats.org/officeDocument/2006/relationships/hyperlink" Target="https://www.ieee802.org/1/files/public/docs2023/dj-PAR-extension-0723-v01.pdf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-ec/dcn/18/ec-18-0088-01-ACSD-p60802.pdf" TargetMode="External"/><Relationship Id="rId2" Type="http://schemas.openxmlformats.org/officeDocument/2006/relationships/hyperlink" Target="https://www.ieee802.org/1/files/public/docs2023/60802-PAR-modification-0723-v01.pdf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ublic/docs2023/dy-CSD-0723-v01.pdf" TargetMode="External"/><Relationship Id="rId2" Type="http://schemas.openxmlformats.org/officeDocument/2006/relationships/hyperlink" Target="https://www.ieee802.org/1/files/public/docs2023/dy-PAR-0723-v01.pdf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ublic/docs2023/liaison-randall-SC6CommentResponseACct-0723.pd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eee802.org/1/files/public/docs2023/liaison-randall-SC6CommentResponseQRev-0723.pdf" TargetMode="External"/><Relationship Id="rId4" Type="http://schemas.openxmlformats.org/officeDocument/2006/relationships/hyperlink" Target="https://www.ieee802.org/1/files/public/docs2023/liaison-randall-SC6CommentResponseBA-0723.pdf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ublic/docs2023/liaison-response-itu-t-jca-IMT2020-0723.pdf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ublic/docs2023/liaison-response-itu-t-sg15-otnt-swp-0723.pdf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ublic/docs2023/liaison-response-itu-t-SG13-DetermNetworkingandCommunics-0723-v01.pdf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ublic/docs2023/liaison-BBF-ONUManagementYANG-0723-v01.pdf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ublic/docs2023/liaison-IEEE1588-draft-sharing-and-terminology-0723-v01.pdf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ublic/docs2023/liaison-IEEEP3400-terminology-0723-v01.pdf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/dcn/23/1-23-0004-06-ICne-draft-nendica-icaid-renewal-to-september-2025.doc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/documents?is_group=ICne&amp;is_year=2023&amp;is_dcn=0007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-ec/dcn/21/ec-21-0097-00-ACSD-p802-1asdr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rivate/dr-drafts/d1/802-1ASdr-d1-2-dis-V00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rivate/dr-drafts/d1/802.1ASdr-d1-0-dis-v00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802.1 consent agenda items for LMSC Closing Plenary</a:t>
            </a:r>
            <a:endParaRPr/>
          </a:p>
        </p:txBody>
      </p:sp>
      <p:sp>
        <p:nvSpPr>
          <p:cNvPr id="132" name="Google Shape;132;p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dirty="0"/>
              <a:t>July 2023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dirty="0"/>
              <a:t> </a:t>
            </a:r>
            <a:r>
              <a:rPr lang="en-US" sz="1400" dirty="0"/>
              <a:t>(V5 – 802.1 version #)</a:t>
            </a:r>
            <a:endParaRPr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e4adc0a046_2_80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Supporting Information P802.1ASdr</a:t>
            </a:r>
            <a:endParaRPr/>
          </a:p>
        </p:txBody>
      </p:sp>
      <p:pic>
        <p:nvPicPr>
          <p:cNvPr id="182" name="Google Shape;182;g1e4adc0a046_2_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64577"/>
            <a:ext cx="9144000" cy="4579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e4adc0a046_2_85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Motion – 5.0xx</a:t>
            </a:r>
            <a:endParaRPr dirty="0"/>
          </a:p>
        </p:txBody>
      </p:sp>
      <p:sp>
        <p:nvSpPr>
          <p:cNvPr id="189" name="Google Shape;189;g1e4adc0a046_2_85"/>
          <p:cNvSpPr txBox="1">
            <a:spLocks noGrp="1"/>
          </p:cNvSpPr>
          <p:nvPr>
            <p:ph type="body" idx="1"/>
          </p:nvPr>
        </p:nvSpPr>
        <p:spPr>
          <a:xfrm>
            <a:off x="250824" y="1295400"/>
            <a:ext cx="8893175" cy="5211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Approve sending P802.1CS-2020/Cor1 D2.0 to Standards Association ballot</a:t>
            </a:r>
            <a:endParaRPr sz="2400" dirty="0"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Note: there is no CSD statement since this maintenance project is not intended to provide any new functionality</a:t>
            </a:r>
            <a:endParaRPr dirty="0"/>
          </a:p>
          <a:p>
            <a:pPr marL="285750" lvl="0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P802.1CS-2020/Cor1 D1.3 had 100% approval at the end of the last WG ballot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In the WG, Proposed: Jessy Rouyer,	Second: Norm Finn </a:t>
            </a:r>
            <a:endParaRPr sz="2400"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Sending draft (y/n/a): </a:t>
            </a:r>
            <a:r>
              <a:rPr lang="en-CA" sz="2000"/>
              <a:t>  50, 1, 1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In EC, mover: Glenn Parsons, 	Second: David Law</a:t>
            </a:r>
            <a:endParaRPr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(y/n/a): &lt;y&gt;,&lt;n&gt;,&lt;a&gt;</a:t>
            </a:r>
            <a:endParaRPr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e4adc0a046_2_9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Supporting Information P802.1CS-2020/Cor1</a:t>
            </a:r>
            <a:endParaRPr sz="2400"/>
          </a:p>
        </p:txBody>
      </p:sp>
      <p:sp>
        <p:nvSpPr>
          <p:cNvPr id="197" name="Google Shape;197;g1e4adc0a046_2_91"/>
          <p:cNvSpPr/>
          <p:nvPr/>
        </p:nvSpPr>
        <p:spPr>
          <a:xfrm>
            <a:off x="76200" y="1219200"/>
            <a:ext cx="4572000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WG ballot closed: 30 June 2023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All WG ballot requirements are met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The ballot resulted in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0 outstanding Disapprove votes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0 outstanding Must Be Satisfied (MBS) comments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Comment resolution available here: </a:t>
            </a:r>
            <a:r>
              <a:rPr kumimoji="0" lang="en-US" sz="2200" b="0" i="0" u="sng" strike="noStrike" kern="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3"/>
              </a:rPr>
              <a:t>https://www.ieee802.org/1/files/private/cs-2020-cor-1-drafts/d1/802-1CS-2020-Cor1-d1-3-dis-v2.pdf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1e4adc0a046_2_91"/>
          <p:cNvSpPr txBox="1"/>
          <p:nvPr/>
        </p:nvSpPr>
        <p:spPr>
          <a:xfrm>
            <a:off x="5690745" y="1290935"/>
            <a:ext cx="203292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Ballot results: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2FFBB7-1E00-A6DC-1970-0F80226027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7697" y="1752600"/>
            <a:ext cx="3239023" cy="483209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Motion – 5.0xx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295400"/>
            <a:ext cx="8893175" cy="52117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Conditionally approve sending P802.1ASdn D2.0 to </a:t>
            </a:r>
            <a:r>
              <a:rPr lang="en-GB" sz="2400" dirty="0"/>
              <a:t>Standards Association ballot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Confirm the CSD for P802.1ASdn in </a:t>
            </a:r>
            <a:r>
              <a:rPr lang="en-US" sz="2400" dirty="0">
                <a:hlinkClick r:id="rId3"/>
              </a:rPr>
              <a:t>https://mentor.ieee.org/802-ec/dcn/20/ec-20-0202-00-ACSD-p802-1asdn.pdf</a:t>
            </a:r>
            <a:r>
              <a:rPr lang="en-US" sz="2400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P802.ASdn D1.1 had 98% approval at the end of the last WG ballot</a:t>
            </a:r>
          </a:p>
          <a:p>
            <a:pPr fontAlgn="t"/>
            <a:r>
              <a:rPr lang="en-US" sz="2400" dirty="0"/>
              <a:t>In the WG, </a:t>
            </a:r>
            <a:r>
              <a:rPr lang="en-GB" sz="2400" dirty="0"/>
              <a:t>Proposed: </a:t>
            </a:r>
            <a:r>
              <a:rPr lang="en-US" sz="2400" dirty="0"/>
              <a:t>J</a:t>
            </a:r>
            <a:r>
              <a:rPr lang="hu-HU" sz="2400" dirty="0" err="1"/>
              <a:t>ános</a:t>
            </a:r>
            <a:r>
              <a:rPr lang="hu-HU" sz="2400" dirty="0"/>
              <a:t> Farkas</a:t>
            </a:r>
            <a:r>
              <a:rPr lang="en-US" sz="2400" dirty="0"/>
              <a:t>,</a:t>
            </a:r>
            <a:r>
              <a:rPr lang="en-GB" sz="2400" dirty="0"/>
              <a:t>	Second: Ludwig Winkel</a:t>
            </a:r>
            <a:endParaRPr lang="en-US" sz="2400" dirty="0"/>
          </a:p>
          <a:p>
            <a:pPr lvl="1" fontAlgn="t"/>
            <a:r>
              <a:rPr lang="en-US" sz="2000" dirty="0"/>
              <a:t>Sending draft (y/n/a): 51, 2, 1</a:t>
            </a:r>
          </a:p>
          <a:p>
            <a:pPr lvl="1"/>
            <a:r>
              <a:rPr lang="en-US" sz="2000" dirty="0"/>
              <a:t>CSD (y/n/a): </a:t>
            </a:r>
            <a:r>
              <a:rPr lang="en-CA" sz="2000" dirty="0"/>
              <a:t>50, 1, 2 (1 unexercised)</a:t>
            </a:r>
            <a:endParaRPr lang="en-GB" sz="2000" dirty="0"/>
          </a:p>
          <a:p>
            <a:r>
              <a:rPr lang="en-GB" sz="2400" dirty="0"/>
              <a:t>In EC, mover: Glenn Parsons, 	Second: David Law</a:t>
            </a:r>
          </a:p>
          <a:p>
            <a:pPr lvl="1"/>
            <a:r>
              <a:rPr lang="en-GB" sz="2000" dirty="0"/>
              <a:t>(y/n/a): &lt;y&gt;,&lt;n&gt;,&lt;a&gt;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2681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P802.1ASdn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76200" y="1219200"/>
            <a:ext cx="56388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WG ballot closed: 5 May 2023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All WG ballot requirements are met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ballot resulted in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 outstanding Disapprove votes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 outstanding Must Be Satisfied (MBS) comments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Comment resolution available here: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https://ieee802.org/1/files/private/asdn-drafts/d1/802-1ASdn-d1-1-dis-v01.pdf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Recirculation ballot will be conducted during July/August with comment resolution in TSN TG meetings. A possible final recirculation in September/October if required with comment resolution in TSN TG meetings.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53871" y="1290935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Ballot results: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B70EAA-8E64-C3C8-72A7-82B41E7CD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7398" y="1738360"/>
            <a:ext cx="3581400" cy="416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42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F9119-B7C2-2568-F916-2EB9AAC5D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P802.1ASdn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6F96F-5094-4989-913C-639603C7F0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341438"/>
            <a:ext cx="4038600" cy="4525962"/>
          </a:xfr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disapprove vote associated with 1 MBS comment is maintained from the initial WG ballot on D1.0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https://ieee802.org/1/files/private/asdn-drafts/d1/802-1ASdn-d1-0-dis.pdf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24D156-39B1-0DC0-62EA-2E66E0687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810" y="1295400"/>
            <a:ext cx="5049190" cy="520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82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Motion – 5.0xx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295400"/>
            <a:ext cx="8893175" cy="52117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Conditionally approve sending P802.1DC D3.0 to </a:t>
            </a:r>
            <a:r>
              <a:rPr lang="en-GB" sz="2400" dirty="0"/>
              <a:t>Standards Association ballot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Confirm the CSD for P802.1DC in </a:t>
            </a:r>
            <a:r>
              <a:rPr lang="en-US" sz="2400" dirty="0">
                <a:hlinkClick r:id="rId3"/>
              </a:rPr>
              <a:t>https://mentor.ieee.org/802-ec/dcn/18/ec-18-0091-00-ACSD-802-1dc.pdf</a:t>
            </a:r>
            <a:r>
              <a:rPr lang="en-US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P802.1DC D2.2 had 98% approval at the end of the last WG ballot</a:t>
            </a:r>
          </a:p>
          <a:p>
            <a:pPr fontAlgn="t"/>
            <a:r>
              <a:rPr lang="en-US" sz="2400" dirty="0"/>
              <a:t>In the WG, </a:t>
            </a:r>
            <a:r>
              <a:rPr lang="en-GB" sz="2400" dirty="0"/>
              <a:t>Proposed: Norm Finn,	Second: </a:t>
            </a:r>
            <a:r>
              <a:rPr lang="en-US" sz="2400" dirty="0"/>
              <a:t>J</a:t>
            </a:r>
            <a:r>
              <a:rPr lang="hu-HU" sz="2400" dirty="0" err="1"/>
              <a:t>ános</a:t>
            </a:r>
            <a:r>
              <a:rPr lang="hu-HU" sz="2400" dirty="0"/>
              <a:t> Farkas</a:t>
            </a:r>
            <a:endParaRPr lang="en-US" sz="2400" dirty="0"/>
          </a:p>
          <a:p>
            <a:pPr lvl="1" fontAlgn="t"/>
            <a:r>
              <a:rPr lang="en-US" sz="2000" dirty="0"/>
              <a:t>Sending draft (y/n/a): 51, 2, 1</a:t>
            </a:r>
          </a:p>
          <a:p>
            <a:pPr lvl="1"/>
            <a:r>
              <a:rPr lang="en-US" sz="2000" dirty="0"/>
              <a:t>CSD (y/n/a): </a:t>
            </a:r>
            <a:r>
              <a:rPr lang="en-CA" sz="2000" dirty="0"/>
              <a:t>48, 2, 3 (1 unexercised)</a:t>
            </a:r>
            <a:endParaRPr lang="en-GB" sz="2000" dirty="0"/>
          </a:p>
          <a:p>
            <a:r>
              <a:rPr lang="en-GB" sz="2400" dirty="0"/>
              <a:t>In EC, mover: Glenn Parsons, 	Second: David Law</a:t>
            </a:r>
          </a:p>
          <a:p>
            <a:pPr lvl="1"/>
            <a:r>
              <a:rPr lang="en-GB" sz="2000" dirty="0"/>
              <a:t>(y/n/a): &lt;y&gt;,&lt;n&gt;,&lt;a&gt;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1068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P802.1DC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76200" y="1219200"/>
            <a:ext cx="57912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WG ballot closed: 12 July 2023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All WG ballot requirements are met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ballot resulted in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 outstanding Disapprove votes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4 outstanding Must Be Satisfied (MBS) comments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Comment resolution available here: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https://www.ieee802.org/1/files/private/dc-drafts/d2/802-1DC-d2-2-dis-v01.pdf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Recirculation ballot will be conducted during July/August with comment resolution in TSN TG meetings. A possible final recirculation in September/October if required with comment resolution in TSN TG meetings.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53871" y="1290935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Ballot results:</a:t>
            </a:r>
          </a:p>
        </p:txBody>
      </p:sp>
      <p:pic>
        <p:nvPicPr>
          <p:cNvPr id="5" name="Picture 4" descr="A close-up of a survey&#10;&#10;Description automatically generated">
            <a:extLst>
              <a:ext uri="{FF2B5EF4-FFF2-40B4-BE49-F238E27FC236}">
                <a16:creationId xmlns:a16="http://schemas.microsoft.com/office/drawing/2014/main" id="{2BBD4110-27AC-8D25-699E-CB3691F919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734" y="1630046"/>
            <a:ext cx="2964135" cy="427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987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3FBDC-A0FD-B340-B4B2-86E097A8E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P802.1DC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E5B33-32EF-8E2D-0CB5-571D52976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4" y="1341438"/>
            <a:ext cx="8512175" cy="4525962"/>
          </a:xfrm>
        </p:spPr>
        <p:txBody>
          <a:bodyPr/>
          <a:lstStyle/>
          <a:p>
            <a:r>
              <a:rPr lang="en-US" sz="3200" dirty="0"/>
              <a:t>Outstanding MBS comments</a:t>
            </a:r>
            <a:br>
              <a:rPr lang="en-US" sz="3200" dirty="0"/>
            </a:br>
            <a:r>
              <a:rPr lang="en-US" sz="3200" dirty="0"/>
              <a:t>(the commenter wants to see the next draft)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19CB4B-9FB6-D171-D667-E6BCAB1F5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2461064"/>
            <a:ext cx="6324600" cy="399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6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EDACF0-6622-3F96-30FD-12FE9E2A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P802.1DC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F28B6A-5273-E00D-BC57-7C3C51D46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4" y="1341438"/>
            <a:ext cx="3413661" cy="4525962"/>
          </a:xfrm>
        </p:spPr>
        <p:txBody>
          <a:bodyPr/>
          <a:lstStyle/>
          <a:p>
            <a:r>
              <a:rPr lang="en-US" sz="2800" dirty="0"/>
              <a:t>Outstanding MBS comments</a:t>
            </a:r>
            <a:br>
              <a:rPr lang="en-US" sz="2800" dirty="0"/>
            </a:br>
            <a:r>
              <a:rPr lang="en-US" sz="2800" dirty="0"/>
              <a:t>(the commenter wants to see the next draft)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233205-774B-9A72-1817-46353DD08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920" y="1322584"/>
            <a:ext cx="4502880" cy="526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53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"/>
          <p:cNvSpPr txBox="1">
            <a:spLocks noGrp="1"/>
          </p:cNvSpPr>
          <p:nvPr>
            <p:ph type="title"/>
          </p:nvPr>
        </p:nvSpPr>
        <p:spPr>
          <a:xfrm>
            <a:off x="685800" y="1905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/>
              <a:t>Agenda </a:t>
            </a:r>
            <a:endParaRPr/>
          </a:p>
        </p:txBody>
      </p:sp>
      <p:sp>
        <p:nvSpPr>
          <p:cNvPr id="138" name="Google Shape;138;p2"/>
          <p:cNvSpPr txBox="1">
            <a:spLocks noGrp="1"/>
          </p:cNvSpPr>
          <p:nvPr>
            <p:ph type="body" idx="1"/>
          </p:nvPr>
        </p:nvSpPr>
        <p:spPr>
          <a:xfrm>
            <a:off x="533401" y="1301928"/>
            <a:ext cx="828675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/>
              <a:t>Industry Connections</a:t>
            </a:r>
            <a:endParaRPr sz="2000" dirty="0"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dirty="0"/>
              <a:t>5.xxx – Nendica ICAID extension</a:t>
            </a:r>
            <a:endParaRPr sz="1800" dirty="0"/>
          </a:p>
          <a:p>
            <a:pPr marL="342900" lvl="0">
              <a:spcBef>
                <a:spcPts val="0"/>
              </a:spcBef>
              <a:buSzPts val="2400"/>
            </a:pPr>
            <a:r>
              <a:rPr lang="en-US" sz="2000" dirty="0"/>
              <a:t>Drafts to SA Ballot</a:t>
            </a:r>
            <a:endParaRPr lang="en-US" sz="2800" dirty="0"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dirty="0"/>
              <a:t>5.xxx – P802.1ASdr</a:t>
            </a:r>
            <a:endParaRPr lang="en-US" sz="2400" dirty="0"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dirty="0"/>
              <a:t>5.xxx – P802.1CS/cor1</a:t>
            </a:r>
            <a:endParaRPr lang="en-US" sz="2400" dirty="0"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dirty="0"/>
              <a:t>5.xxx – P802.1ASdn</a:t>
            </a:r>
            <a:endParaRPr lang="en-US" sz="2400" dirty="0"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dirty="0"/>
              <a:t>5.xxx – P802.1DC</a:t>
            </a:r>
          </a:p>
          <a:p>
            <a:pPr marL="342900" lvl="0">
              <a:spcBef>
                <a:spcPts val="480"/>
              </a:spcBef>
              <a:buSzPts val="2400"/>
            </a:pPr>
            <a:r>
              <a:rPr lang="en-US" sz="2000" dirty="0"/>
              <a:t>Drafts to </a:t>
            </a:r>
            <a:r>
              <a:rPr lang="en-US" sz="2000" dirty="0" err="1"/>
              <a:t>RevCom</a:t>
            </a:r>
            <a:endParaRPr lang="en-US" sz="2000" dirty="0"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dirty="0"/>
              <a:t>5.xxx – P802.1Qcj</a:t>
            </a:r>
            <a:endParaRPr lang="en-US" sz="2400" dirty="0"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dirty="0"/>
              <a:t>5.xxx – P802.1Qcw</a:t>
            </a:r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dirty="0"/>
              <a:t>5.xxx – P802f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/>
              <a:t>PARs to NesCom</a:t>
            </a:r>
            <a:endParaRPr sz="2000" dirty="0"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dirty="0"/>
              <a:t>5.xxx – P802.1DG</a:t>
            </a:r>
            <a:endParaRPr sz="1800" dirty="0"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dirty="0"/>
              <a:t>5.xxx – P802.1Qdj</a:t>
            </a:r>
            <a:endParaRPr sz="1800" dirty="0"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dirty="0"/>
              <a:t>5.xxx – P60802</a:t>
            </a:r>
            <a:endParaRPr sz="1800" dirty="0"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dirty="0"/>
              <a:t>5.xxx – P802.1Qdy</a:t>
            </a:r>
            <a:endParaRPr sz="1800"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endParaRPr lang="en-CA" sz="2400" dirty="0"/>
          </a:p>
          <a:p>
            <a:pPr marL="74295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400" dirty="0"/>
          </a:p>
          <a:p>
            <a:pPr marL="74295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dirty="0"/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/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7"/>
          <p:cNvSpPr txBox="1"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dirty="0"/>
              <a:t>802.1 Motions</a:t>
            </a:r>
            <a:br>
              <a:rPr lang="en-US" dirty="0"/>
            </a:br>
            <a:r>
              <a:rPr lang="en-US" dirty="0"/>
              <a:t>2023-07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Consent Agenda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Drafts to </a:t>
            </a:r>
            <a:r>
              <a:rPr lang="en-US" dirty="0" err="1"/>
              <a:t>RevCom</a:t>
            </a:r>
            <a:br>
              <a:rPr lang="en-US" dirty="0"/>
            </a:b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Motion – 5.0xx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295400"/>
            <a:ext cx="8893175" cy="52117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Approve sending P802.1Qcj to </a:t>
            </a:r>
            <a:r>
              <a:rPr lang="en-US" sz="2400" b="0" dirty="0" err="1">
                <a:solidFill>
                  <a:schemeClr val="tx1"/>
                </a:solidFill>
              </a:rPr>
              <a:t>RevCom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baseline="0" dirty="0">
                <a:solidFill>
                  <a:schemeClr val="tx1"/>
                </a:solidFill>
              </a:rPr>
              <a:t>Approve</a:t>
            </a:r>
            <a:r>
              <a:rPr lang="en-US" sz="2400" dirty="0"/>
              <a:t> CSD </a:t>
            </a:r>
            <a:r>
              <a:rPr lang="en-US" sz="2400" b="0" baseline="0" dirty="0">
                <a:solidFill>
                  <a:schemeClr val="tx1"/>
                </a:solidFill>
              </a:rPr>
              <a:t>documentation </a:t>
            </a:r>
            <a:r>
              <a:rPr lang="en-US" sz="2400" dirty="0"/>
              <a:t>in </a:t>
            </a:r>
            <a:r>
              <a:rPr lang="en-US" sz="2400" dirty="0">
                <a:hlinkClick r:id="rId3"/>
              </a:rPr>
              <a:t>https://mentor.ieee.org/802-ec/dcn/21/ec-21-0195-00-ACSD-p802-1qcj.pdf</a:t>
            </a:r>
            <a:r>
              <a:rPr lang="en-US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P802.1Qcj D2.5 had 100% approval at the end of the last SA ballot</a:t>
            </a:r>
          </a:p>
          <a:p>
            <a:pPr fontAlgn="t"/>
            <a:r>
              <a:rPr lang="en-US" sz="2400" dirty="0"/>
              <a:t>In the WG, </a:t>
            </a:r>
            <a:r>
              <a:rPr lang="en-GB" sz="2400" dirty="0"/>
              <a:t>Proposed: Paul Bottorff,	Second: </a:t>
            </a:r>
            <a:r>
              <a:rPr lang="en-US" sz="2400" dirty="0"/>
              <a:t>J</a:t>
            </a:r>
            <a:r>
              <a:rPr lang="hu-HU" sz="2400" dirty="0" err="1"/>
              <a:t>ános</a:t>
            </a:r>
            <a:r>
              <a:rPr lang="hu-HU" sz="2400" dirty="0"/>
              <a:t> Farkas</a:t>
            </a:r>
            <a:endParaRPr lang="en-US" sz="2400" dirty="0"/>
          </a:p>
          <a:p>
            <a:pPr lvl="1" fontAlgn="t"/>
            <a:r>
              <a:rPr lang="en-US" sz="2000" dirty="0"/>
              <a:t>Sending draft (y/n/a):   46, 2, 5</a:t>
            </a:r>
          </a:p>
          <a:p>
            <a:pPr lvl="1"/>
            <a:r>
              <a:rPr lang="en-US" sz="2000" dirty="0"/>
              <a:t>CSD (y/n/a):  44, 1, 5 (1 unexercised)</a:t>
            </a:r>
            <a:endParaRPr lang="en-GB" sz="2000" dirty="0"/>
          </a:p>
          <a:p>
            <a:r>
              <a:rPr lang="en-GB" sz="2400" dirty="0"/>
              <a:t>In EC, mover: Glenn Parsons, 	Second: David Law</a:t>
            </a:r>
          </a:p>
          <a:p>
            <a:pPr lvl="1"/>
            <a:r>
              <a:rPr lang="en-GB" sz="2000" dirty="0"/>
              <a:t>(y/n/a): &lt;y&gt;,&lt;n&gt;,&lt;a&gt;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3554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P802.1Qcj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228600" y="1873508"/>
            <a:ext cx="8915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 ballot closed: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25 June 2023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All SA ballot requirements</a:t>
            </a:r>
            <a:b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are met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ballot resulted in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0 Disapprove votes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0 comments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Disposition: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https://www.ieee802.org/1/files/private/cj-drafts/d2/802-1Qcj-d2-5-dis-v01.pdf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91B6A3-6084-A0F9-722E-61633C37A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1295400"/>
            <a:ext cx="5181600" cy="399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39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Motion – 5.0xx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295400"/>
            <a:ext cx="8893175" cy="52117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Approve sending P802.1Qcw to </a:t>
            </a:r>
            <a:r>
              <a:rPr lang="en-US" sz="2400" b="0" dirty="0" err="1">
                <a:solidFill>
                  <a:schemeClr val="tx1"/>
                </a:solidFill>
              </a:rPr>
              <a:t>RevCom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baseline="0" dirty="0">
                <a:solidFill>
                  <a:schemeClr val="tx1"/>
                </a:solidFill>
              </a:rPr>
              <a:t>Approve</a:t>
            </a:r>
            <a:r>
              <a:rPr lang="en-US" sz="2400" dirty="0"/>
              <a:t> CSD </a:t>
            </a:r>
            <a:r>
              <a:rPr lang="en-US" sz="2400" b="0" baseline="0" dirty="0">
                <a:solidFill>
                  <a:schemeClr val="tx1"/>
                </a:solidFill>
              </a:rPr>
              <a:t>documentation </a:t>
            </a:r>
            <a:r>
              <a:rPr lang="en-US" sz="2400" dirty="0"/>
              <a:t>in </a:t>
            </a:r>
            <a:r>
              <a:rPr lang="en-US" sz="2400" dirty="0">
                <a:hlinkClick r:id="rId3"/>
              </a:rPr>
              <a:t>https://mentor.ieee.org/802-ec/dcn/21/ec-21-0196-01-ACSD-p802-1qcw.pdf</a:t>
            </a:r>
            <a:r>
              <a:rPr lang="en-US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P802.1Qcw D2.2 had 98% approval at the end of the last SA ballot</a:t>
            </a:r>
          </a:p>
          <a:p>
            <a:pPr fontAlgn="t"/>
            <a:r>
              <a:rPr lang="en-US" sz="2400" dirty="0"/>
              <a:t>In the WG, </a:t>
            </a:r>
            <a:r>
              <a:rPr lang="en-GB" sz="2400" dirty="0"/>
              <a:t>Proposed: Marina Gutiérrez, Second: </a:t>
            </a:r>
            <a:r>
              <a:rPr lang="en-US" sz="2400" dirty="0"/>
              <a:t>J</a:t>
            </a:r>
            <a:r>
              <a:rPr lang="hu-HU" sz="2400" dirty="0" err="1"/>
              <a:t>ános</a:t>
            </a:r>
            <a:r>
              <a:rPr lang="hu-HU" sz="2400" dirty="0"/>
              <a:t> Farkas</a:t>
            </a:r>
            <a:endParaRPr lang="en-US" sz="2400" dirty="0"/>
          </a:p>
          <a:p>
            <a:pPr lvl="1" fontAlgn="t"/>
            <a:r>
              <a:rPr lang="en-US" sz="2000" dirty="0"/>
              <a:t>Sending draft (y/n/a):  49, 2, 2</a:t>
            </a:r>
          </a:p>
          <a:p>
            <a:pPr lvl="1"/>
            <a:r>
              <a:rPr lang="en-US" sz="2000" dirty="0"/>
              <a:t>CSD (y/n/a):  50, 0 ,3</a:t>
            </a:r>
            <a:endParaRPr lang="en-GB" sz="2000" dirty="0"/>
          </a:p>
          <a:p>
            <a:r>
              <a:rPr lang="en-GB" sz="2400" dirty="0"/>
              <a:t>In EC, mover: Glenn Parsons, 	Second: David Law</a:t>
            </a:r>
          </a:p>
          <a:p>
            <a:pPr lvl="1"/>
            <a:r>
              <a:rPr lang="en-GB" sz="2000" dirty="0"/>
              <a:t>(y/n/a): &lt;y&gt;,&lt;n&gt;,&lt;a&gt;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41669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P802.1Qcw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228600" y="1873508"/>
            <a:ext cx="89154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 ballot closed: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 May 2023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All SA ballot requirements</a:t>
            </a:r>
            <a:b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are met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ballot resulted in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 outstanding Disapprove</a:t>
            </a:r>
            <a:b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vote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0 comments from last </a:t>
            </a:r>
            <a:b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 recirculation ballot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 outstanding Must Be Satisfied (MBS) </a:t>
            </a:r>
            <a:b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comments from initial SA ballot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Disposition: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https://www.ieee802.org/1/files/private/cw-drafts/d2/802-1Qcw-d2-2-dis-v00.pdf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A73276-6FB8-3110-A5B4-D1504318C2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371600"/>
            <a:ext cx="4642134" cy="357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1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2F8C2-B976-ED1E-560D-3A5B9A0C3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P802.1Qcw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2C1AB8-9A26-DCD6-068E-DE66DEE9AF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3635375" cy="4525962"/>
          </a:xfrm>
        </p:spPr>
        <p:txBody>
          <a:bodyPr/>
          <a:lstStyle/>
          <a:p>
            <a:r>
              <a:rPr lang="en-US" sz="2400" dirty="0"/>
              <a:t>The single disapprove vote is maintained from the initial SA ballot on D2.0</a:t>
            </a:r>
          </a:p>
          <a:p>
            <a:r>
              <a:rPr lang="en-US" sz="2400" dirty="0"/>
              <a:t>The disapprove vote is associated with 2 MBS comments on D2.0</a:t>
            </a:r>
          </a:p>
          <a:p>
            <a:r>
              <a:rPr lang="en-US" sz="1800" dirty="0"/>
              <a:t>(</a:t>
            </a:r>
            <a:r>
              <a:rPr lang="en-US" sz="1800" dirty="0">
                <a:hlinkClick r:id="rId2"/>
              </a:rPr>
              <a:t>https://www.ieee802.org/1/files/private/cw-drafts/d2/802-1Qcw-d2-0-dis-v00.pdf</a:t>
            </a:r>
            <a:r>
              <a:rPr lang="en-US" sz="1800" dirty="0"/>
              <a:t>)</a:t>
            </a:r>
            <a:endParaRPr lang="en-US" sz="2400" dirty="0"/>
          </a:p>
        </p:txBody>
      </p:sp>
      <p:pic>
        <p:nvPicPr>
          <p:cNvPr id="4" name="Picture 3" descr="A white paper with black text&#10;&#10;Description automatically generated">
            <a:extLst>
              <a:ext uri="{FF2B5EF4-FFF2-40B4-BE49-F238E27FC236}">
                <a16:creationId xmlns:a16="http://schemas.microsoft.com/office/drawing/2014/main" id="{0EF403BB-326D-39C9-6634-1C4527F3B0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412" y="1327297"/>
            <a:ext cx="5306388" cy="2807148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1E09D99-D977-F647-6133-024845D137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411" y="4248346"/>
            <a:ext cx="5340953" cy="227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794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Motion – 5.0xx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295400"/>
            <a:ext cx="8893175" cy="52117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Conditionally a</a:t>
            </a:r>
            <a:r>
              <a:rPr lang="en-US" sz="2400" dirty="0"/>
              <a:t>pprove sending P802f to </a:t>
            </a:r>
            <a:r>
              <a:rPr lang="en-US" sz="2400" b="0" dirty="0" err="1">
                <a:solidFill>
                  <a:schemeClr val="tx1"/>
                </a:solidFill>
              </a:rPr>
              <a:t>RevCom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baseline="0" dirty="0">
                <a:solidFill>
                  <a:schemeClr val="tx1"/>
                </a:solidFill>
              </a:rPr>
              <a:t>Approve</a:t>
            </a:r>
            <a:r>
              <a:rPr lang="en-US" sz="2400" dirty="0"/>
              <a:t> CSD </a:t>
            </a:r>
            <a:r>
              <a:rPr lang="en-US" sz="2400" b="0" baseline="0" dirty="0">
                <a:solidFill>
                  <a:schemeClr val="tx1"/>
                </a:solidFill>
              </a:rPr>
              <a:t>documentation </a:t>
            </a:r>
            <a:r>
              <a:rPr lang="en-US" sz="2400" dirty="0"/>
              <a:t>in </a:t>
            </a:r>
            <a:r>
              <a:rPr lang="en-US" sz="2400" dirty="0">
                <a:hlinkClick r:id="rId3"/>
              </a:rPr>
              <a:t>https://mentor.ieee.org/802-ec/dcn/19/ec-19-0217-00-ACSD-p802f.pdf</a:t>
            </a:r>
            <a:r>
              <a:rPr lang="en-US" sz="2400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P802f D2.1 had 94% approval at the end of the last SA ballot</a:t>
            </a:r>
          </a:p>
          <a:p>
            <a:pPr fontAlgn="t"/>
            <a:endParaRPr lang="en-US" sz="2400" dirty="0"/>
          </a:p>
          <a:p>
            <a:pPr fontAlgn="t"/>
            <a:r>
              <a:rPr lang="en-US" sz="2400" dirty="0"/>
              <a:t>In the WG, </a:t>
            </a:r>
            <a:r>
              <a:rPr lang="en-GB" sz="2400" dirty="0"/>
              <a:t>Proposed: Jessy Rouyer, Second: </a:t>
            </a:r>
            <a:r>
              <a:rPr lang="en-US" sz="2400" dirty="0"/>
              <a:t>J</a:t>
            </a:r>
            <a:r>
              <a:rPr lang="hu-HU" sz="2400" dirty="0" err="1"/>
              <a:t>ános</a:t>
            </a:r>
            <a:r>
              <a:rPr lang="hu-HU" sz="2400" dirty="0"/>
              <a:t> Farkas</a:t>
            </a:r>
            <a:endParaRPr lang="en-US" sz="2400" dirty="0"/>
          </a:p>
          <a:p>
            <a:pPr lvl="1" fontAlgn="t"/>
            <a:r>
              <a:rPr lang="en-US" sz="2000" dirty="0"/>
              <a:t>Sending draft (y/n/a):  47, 3, 5</a:t>
            </a:r>
          </a:p>
          <a:p>
            <a:pPr lvl="1"/>
            <a:r>
              <a:rPr lang="en-US" sz="2000" dirty="0"/>
              <a:t>CSD (y/n/a):  44, 3, 6 (1 unexercised)</a:t>
            </a:r>
            <a:endParaRPr lang="en-GB" sz="2000" dirty="0"/>
          </a:p>
          <a:p>
            <a:endParaRPr lang="en-GB" sz="2400" dirty="0"/>
          </a:p>
          <a:p>
            <a:r>
              <a:rPr lang="en-GB" sz="2400" dirty="0"/>
              <a:t>In EC, mover: Glenn Parsons, 	Second: David Law</a:t>
            </a:r>
          </a:p>
          <a:p>
            <a:pPr lvl="1"/>
            <a:r>
              <a:rPr lang="en-GB" sz="2000" dirty="0"/>
              <a:t>(y/n/a): &lt;y&gt;,&lt;n&gt;,&lt;a&gt;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43394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5AD111-597E-D153-4C75-79B731D6E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P802f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D911E6-3D6B-7B38-874E-1749EB16B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219200"/>
            <a:ext cx="8893175" cy="5516562"/>
          </a:xfrm>
          <a:noFill/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SA ballot closed: 6 July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All SA ballot requirements</a:t>
            </a:r>
            <a:br>
              <a:rPr lang="en-US" sz="1800" dirty="0"/>
            </a:br>
            <a:r>
              <a:rPr lang="en-US" sz="1800" dirty="0"/>
              <a:t>are met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 ballot resulted in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2 Disapprove votes with 4</a:t>
            </a:r>
            <a:br>
              <a:rPr lang="en-US" sz="1800" dirty="0"/>
            </a:br>
            <a:r>
              <a:rPr lang="en-US" sz="1800" dirty="0"/>
              <a:t>Must Be Satisfied (MBS)</a:t>
            </a:r>
            <a:br>
              <a:rPr lang="en-US" sz="1800" dirty="0"/>
            </a:br>
            <a:r>
              <a:rPr lang="en-US" sz="1800" dirty="0"/>
              <a:t>comments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1 outstanding Disapprove </a:t>
            </a:r>
            <a:br>
              <a:rPr lang="en-US" sz="1800" dirty="0"/>
            </a:br>
            <a:r>
              <a:rPr lang="en-US" sz="1800" dirty="0"/>
              <a:t>vote with 2 outstanding MBS </a:t>
            </a:r>
            <a:br>
              <a:rPr lang="en-US" sz="1800" dirty="0"/>
            </a:br>
            <a:r>
              <a:rPr lang="en-US" sz="1800" dirty="0"/>
              <a:t>comments from initial SA</a:t>
            </a:r>
            <a:br>
              <a:rPr lang="en-US" sz="1800" dirty="0"/>
            </a:br>
            <a:r>
              <a:rPr lang="en-US" sz="1800" dirty="0"/>
              <a:t> ballot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Disposition: </a:t>
            </a:r>
            <a:br>
              <a:rPr lang="en-US" sz="2000" dirty="0"/>
            </a:br>
            <a:r>
              <a:rPr lang="en-US" sz="1600" dirty="0">
                <a:hlinkClick r:id="rId2"/>
              </a:rPr>
              <a:t>https://www.ieee802.org/1/files/private/802-f-drafts/d2/802f-d2-1-dis-v01.pdf</a:t>
            </a:r>
            <a:r>
              <a:rPr lang="en-US" sz="1600" dirty="0"/>
              <a:t>  </a:t>
            </a:r>
          </a:p>
          <a:p>
            <a:r>
              <a:rPr lang="en-US" sz="1800" dirty="0"/>
              <a:t>Recirculation ballot will be conducted during July/August with comment resolution in TSN TG meetings. A possible final recirculation in September/October if required with comment resolution in TSN TG meetings.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6A8481-CD68-293A-F8B6-D023FD3EC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1" y="1267119"/>
            <a:ext cx="4800600" cy="369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30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2F8C2-B976-ED1E-560D-3A5B9A0C3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P802f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2C1AB8-9A26-DCD6-068E-DE66DEE9AF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Initial SA ballot on D2.0</a:t>
            </a:r>
          </a:p>
          <a:p>
            <a:pPr lvl="1"/>
            <a:r>
              <a:rPr lang="en-US" sz="2000" dirty="0"/>
              <a:t>1 disapprove vote is maintained (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 K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Rannow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en-US" sz="2000" dirty="0"/>
          </a:p>
          <a:p>
            <a:pPr lvl="1"/>
            <a:r>
              <a:rPr lang="en-US" sz="2000" dirty="0"/>
              <a:t>2 MBS comments</a:t>
            </a:r>
          </a:p>
          <a:p>
            <a:pPr lvl="1"/>
            <a:r>
              <a:rPr lang="en-US" sz="2000" dirty="0">
                <a:hlinkClick r:id="rId2"/>
              </a:rPr>
              <a:t>https://www.ieee802.org/1/files/private/802-f-drafts/d2/802f-d2-0-dis-v01.pdf</a:t>
            </a:r>
            <a:r>
              <a:rPr lang="en-US" sz="2000" dirty="0"/>
              <a:t> </a:t>
            </a:r>
            <a:endParaRPr lang="en-US" sz="2400" dirty="0"/>
          </a:p>
          <a:p>
            <a:r>
              <a:rPr lang="en-US" sz="2400" dirty="0"/>
              <a:t>First SA recirculation ballot on D2.1</a:t>
            </a:r>
          </a:p>
          <a:p>
            <a:pPr lvl="1"/>
            <a:r>
              <a:rPr lang="en-US" sz="2000" dirty="0"/>
              <a:t>2 disapprove votes</a:t>
            </a:r>
          </a:p>
          <a:p>
            <a:pPr lvl="1"/>
            <a:r>
              <a:rPr lang="en-US" sz="2000" dirty="0"/>
              <a:t>4 MBS comments</a:t>
            </a:r>
          </a:p>
          <a:p>
            <a:pPr lvl="1"/>
            <a:r>
              <a:rPr lang="en-US" sz="2000" dirty="0">
                <a:hlinkClick r:id="rId3"/>
              </a:rPr>
              <a:t>https://www.ieee802.org/1/files/private/802-f-drafts/d2/802f-d2-1-dis-v01.pdf</a:t>
            </a:r>
            <a:r>
              <a:rPr lang="en-US" sz="2000" dirty="0"/>
              <a:t> </a:t>
            </a:r>
          </a:p>
          <a:p>
            <a:r>
              <a:rPr lang="en-US" sz="2400" dirty="0"/>
              <a:t>Non-ballot comments added by LMSC Representative</a:t>
            </a:r>
          </a:p>
          <a:p>
            <a:pPr lvl="1"/>
            <a:r>
              <a:rPr lang="en-US" sz="2000" dirty="0"/>
              <a:t>12 editorial </a:t>
            </a:r>
          </a:p>
          <a:p>
            <a:pPr lvl="1"/>
            <a:r>
              <a:rPr lang="en-US" sz="2000" dirty="0"/>
              <a:t>2 technical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86736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ED5FF1-8DC8-1449-B0F3-32D3B710B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P802f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A1DAA12-2CE4-02A1-D354-CE145AEEE9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MBS comments associated with the outstanding Disapprove vote maintained from initial SA ballot on D2.0</a:t>
            </a:r>
          </a:p>
          <a:p>
            <a:r>
              <a:rPr lang="en-US" sz="2000" dirty="0">
                <a:hlinkClick r:id="rId2"/>
              </a:rPr>
              <a:t>https://www.ieee802.org/1/files/private/802-f-drafts/d2/802f-d2-0-dis-v01.pdf</a:t>
            </a:r>
            <a:r>
              <a:rPr lang="en-US" sz="20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D5D788-0F28-28C3-74C4-934F4235A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811" y="1341438"/>
            <a:ext cx="4598773" cy="523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43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"/>
          <p:cNvSpPr txBox="1">
            <a:spLocks noGrp="1"/>
          </p:cNvSpPr>
          <p:nvPr>
            <p:ph type="title"/>
          </p:nvPr>
        </p:nvSpPr>
        <p:spPr>
          <a:xfrm>
            <a:off x="685800" y="1905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/>
              <a:t>Agenda </a:t>
            </a:r>
            <a:endParaRPr/>
          </a:p>
        </p:txBody>
      </p:sp>
      <p:sp>
        <p:nvSpPr>
          <p:cNvPr id="144" name="Google Shape;144;p3"/>
          <p:cNvSpPr txBox="1">
            <a:spLocks noGrp="1"/>
          </p:cNvSpPr>
          <p:nvPr>
            <p:ph type="body" idx="1"/>
          </p:nvPr>
        </p:nvSpPr>
        <p:spPr>
          <a:xfrm>
            <a:off x="533401" y="1371600"/>
            <a:ext cx="828675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Liaisons and external communications (ME)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dirty="0"/>
              <a:t>7.xxx – Approve liaison of drafts for information to ISO/IEC JTC1/SC6 under the PSDO agreement</a:t>
            </a:r>
            <a:endParaRPr sz="1800" dirty="0"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dirty="0"/>
              <a:t>7.xxx – Approve liaison of drafts for adoption to ISO/IEC JTC1/SC6 under the PSDO agreement</a:t>
            </a:r>
            <a:endParaRPr sz="1800" dirty="0"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dirty="0"/>
              <a:t>7.xxx – Approve responses to ballot comments received from SC6 on FDIS and CIB ballots</a:t>
            </a:r>
            <a:endParaRPr sz="18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Liaisons and external communications (II)</a:t>
            </a:r>
            <a:endParaRPr dirty="0"/>
          </a:p>
          <a:p>
            <a:pPr marL="742950" lvl="1" indent="-285750"/>
            <a:r>
              <a:rPr lang="en-US" sz="1800" dirty="0"/>
              <a:t>7.xxx – Approve 802.1 communication to ITU-T JCA IMT 2020</a:t>
            </a:r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dirty="0"/>
              <a:t>7.xxx</a:t>
            </a:r>
            <a:r>
              <a:rPr lang="en-US" sz="1800" dirty="0">
                <a:solidFill>
                  <a:srgbClr val="000000"/>
                </a:solidFill>
              </a:rPr>
              <a:t> – </a:t>
            </a:r>
            <a:r>
              <a:rPr lang="en-US" sz="1800" dirty="0"/>
              <a:t>Approve 802.1 communication to ITU-T SG15</a:t>
            </a:r>
            <a:endParaRPr sz="1800" dirty="0">
              <a:highlight>
                <a:srgbClr val="FFFF00"/>
              </a:highlight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dirty="0"/>
              <a:t>7.xxx</a:t>
            </a:r>
            <a:r>
              <a:rPr lang="en-US" sz="1800" dirty="0">
                <a:solidFill>
                  <a:srgbClr val="000000"/>
                </a:solidFill>
              </a:rPr>
              <a:t> – </a:t>
            </a:r>
            <a:r>
              <a:rPr lang="en-US" sz="1800" dirty="0"/>
              <a:t>Approve 802.1 communication to ITU-T SG13</a:t>
            </a:r>
            <a:endParaRPr dirty="0"/>
          </a:p>
          <a:p>
            <a:pPr marL="742950" lvl="1" indent="-285750"/>
            <a:r>
              <a:rPr lang="en-US" sz="1800" dirty="0"/>
              <a:t>7.xxx – Approve 802.1 communication with BBF</a:t>
            </a:r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dirty="0"/>
              <a:t>7.xxx – Approve 802.1 communication with 1588 WG</a:t>
            </a:r>
          </a:p>
          <a:p>
            <a:pPr marL="742950" lvl="1" indent="-285750"/>
            <a:r>
              <a:rPr lang="en-US" sz="1800" dirty="0"/>
              <a:t>7.xxx – Approve 802.1 communication with 3400 WG</a:t>
            </a:r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dirty="0"/>
              <a:t>7.xxx – Approve 802.1 communication with LNI 4.0</a:t>
            </a:r>
            <a:endParaRPr dirty="0"/>
          </a:p>
          <a:p>
            <a:pPr marL="742950" lvl="1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742950" lvl="1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742950" lvl="1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/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/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ED5FF1-8DC8-1449-B0F3-32D3B710B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P802f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A1DAA12-2CE4-02A1-D354-CE145AEEE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8969375" cy="4525962"/>
          </a:xfrm>
        </p:spPr>
        <p:txBody>
          <a:bodyPr/>
          <a:lstStyle/>
          <a:p>
            <a:r>
              <a:rPr lang="en-US" sz="2400" dirty="0"/>
              <a:t>MBS comments associated with the Disapprove votes on D2.1 (see next slide too)</a:t>
            </a:r>
          </a:p>
          <a:p>
            <a:r>
              <a:rPr lang="en-US" sz="1800" dirty="0">
                <a:hlinkClick r:id="rId2"/>
              </a:rPr>
              <a:t>https://www.ieee802.org/1/files/private/802-f-drafts/d2/802f-d2-1-dis-v01.pdf</a:t>
            </a:r>
            <a:r>
              <a:rPr lang="en-US" sz="18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3118B1-E34B-99DA-A1AC-826FBFB68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584711"/>
            <a:ext cx="5943600" cy="390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606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ED5FF1-8DC8-1449-B0F3-32D3B710B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P802f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A1DAA12-2CE4-02A1-D354-CE145AEEE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8969375" cy="4525962"/>
          </a:xfrm>
        </p:spPr>
        <p:txBody>
          <a:bodyPr/>
          <a:lstStyle/>
          <a:p>
            <a:r>
              <a:rPr lang="en-US" sz="2400" dirty="0"/>
              <a:t>MBS comments associated with the Disapprove votes on D2.1 (see previous slide too)</a:t>
            </a:r>
          </a:p>
          <a:p>
            <a:r>
              <a:rPr lang="en-US" sz="1800" dirty="0">
                <a:hlinkClick r:id="rId2"/>
              </a:rPr>
              <a:t>https://www.ieee802.org/1/files/private/802-f-drafts/d2/802f-d2-1-dis-v01.pdf</a:t>
            </a:r>
            <a:r>
              <a:rPr lang="en-US" sz="18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B4B619-B8FE-79FF-2431-77847B2A2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925" y="2485535"/>
            <a:ext cx="501015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209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799A2F-EFA3-23A8-801C-64C274056B3A}"/>
              </a:ext>
            </a:extLst>
          </p:cNvPr>
          <p:cNvSpPr/>
          <p:nvPr/>
        </p:nvSpPr>
        <p:spPr bwMode="auto">
          <a:xfrm>
            <a:off x="7846423" y="6011863"/>
            <a:ext cx="1251763" cy="56310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4C1215-7EFA-512D-91B9-CE5A3CD4B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38" y="4536330"/>
            <a:ext cx="8725348" cy="169553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DED5FF1-8DC8-1449-B0F3-32D3B710B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P802f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A1DAA12-2CE4-02A1-D354-CE145AEEE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8969375" cy="4525962"/>
          </a:xfrm>
        </p:spPr>
        <p:txBody>
          <a:bodyPr/>
          <a:lstStyle/>
          <a:p>
            <a:r>
              <a:rPr lang="en-US" sz="2400" dirty="0"/>
              <a:t>LMSC Representative technical non-ballot comments</a:t>
            </a:r>
          </a:p>
          <a:p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F01670-75BD-87C0-FFD8-43D542BAD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89" y="1729486"/>
            <a:ext cx="8496737" cy="280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9469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4"/>
          <p:cNvSpPr txBox="1"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dirty="0"/>
              <a:t>802.1 Motions</a:t>
            </a:r>
            <a:br>
              <a:rPr lang="en-US" dirty="0"/>
            </a:br>
            <a:r>
              <a:rPr lang="en-US" dirty="0"/>
              <a:t>2023-07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Consent Agenda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PARs to NesCom</a:t>
            </a:r>
            <a:br>
              <a:rPr lang="en-US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14104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Motion – 5.0xx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219200"/>
            <a:ext cx="8816976" cy="49831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Approve forwarding </a:t>
            </a:r>
            <a:r>
              <a:rPr lang="fr-FR" sz="2400" dirty="0"/>
              <a:t>P802.1DG PAR extension documentation in </a:t>
            </a:r>
            <a:r>
              <a:rPr lang="en-US" sz="2400" dirty="0">
                <a:hlinkClick r:id="rId2"/>
              </a:rPr>
              <a:t>https://www.ieee802.org/1/files/public/docs2023/dg-PAR-extension-0723-v01.pdf</a:t>
            </a:r>
            <a:r>
              <a:rPr lang="en-US" sz="2400" dirty="0"/>
              <a:t> to </a:t>
            </a:r>
            <a:r>
              <a:rPr lang="en-US" sz="2400" dirty="0" err="1"/>
              <a:t>NesCom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Approve (unmodified) CSD documentation in </a:t>
            </a:r>
            <a:r>
              <a:rPr lang="en-US" sz="2400" dirty="0">
                <a:hlinkClick r:id="rId3"/>
              </a:rPr>
              <a:t>https://mentor.ieee.org/802-ec/dcn/18/ec-18-0242-00-ACSD-p802-1dg.pdf</a:t>
            </a:r>
            <a:r>
              <a:rPr lang="en-US" sz="2400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fontAlgn="t"/>
            <a:r>
              <a:rPr lang="en-US" sz="2400" dirty="0"/>
              <a:t>In the WG, </a:t>
            </a:r>
            <a:r>
              <a:rPr lang="en-GB" sz="2400" dirty="0"/>
              <a:t>Proposed: Max Turner, Second: </a:t>
            </a:r>
            <a:r>
              <a:rPr lang="en-US" sz="2400" dirty="0"/>
              <a:t>J</a:t>
            </a:r>
            <a:r>
              <a:rPr lang="hu-HU" sz="2400" dirty="0" err="1"/>
              <a:t>ános</a:t>
            </a:r>
            <a:r>
              <a:rPr lang="hu-HU" sz="2400" dirty="0"/>
              <a:t> Farkas</a:t>
            </a:r>
            <a:endParaRPr lang="en-US" sz="2400" dirty="0"/>
          </a:p>
          <a:p>
            <a:pPr lvl="1" fontAlgn="t"/>
            <a:r>
              <a:rPr lang="en-US" sz="2000" dirty="0"/>
              <a:t>PAR (y/n/a):  47, 1, 3</a:t>
            </a:r>
          </a:p>
          <a:p>
            <a:pPr lvl="1"/>
            <a:r>
              <a:rPr lang="en-US" sz="2000" dirty="0"/>
              <a:t>CSD (y/n/a): </a:t>
            </a:r>
            <a:r>
              <a:rPr lang="en-CA" sz="2000" dirty="0"/>
              <a:t> 43, 1, 4 (3 unexercised)</a:t>
            </a:r>
            <a:endParaRPr lang="en-GB" sz="2000" dirty="0"/>
          </a:p>
          <a:p>
            <a:pPr lvl="1"/>
            <a:endParaRPr lang="en-GB" sz="2000" dirty="0"/>
          </a:p>
          <a:p>
            <a:r>
              <a:rPr lang="en-GB" sz="2400" dirty="0"/>
              <a:t>In EC, mover: Glenn Parsons,	Second: David Law</a:t>
            </a:r>
          </a:p>
          <a:p>
            <a:pPr lvl="1"/>
            <a:r>
              <a:rPr lang="en-GB" sz="2000" dirty="0"/>
              <a:t>(y/n/a): &lt;y&gt;,&lt;n&gt;,&lt;a&gt;</a:t>
            </a:r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74186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Motion – 5.0xx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219200"/>
            <a:ext cx="8893176" cy="49831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Approve forwarding </a:t>
            </a:r>
            <a:r>
              <a:rPr lang="fr-FR" sz="2400" dirty="0"/>
              <a:t>P802.1Qdj PAR extension documentation in </a:t>
            </a:r>
            <a:r>
              <a:rPr lang="fr-FR" sz="2400" dirty="0">
                <a:hlinkClick r:id="rId2"/>
              </a:rPr>
              <a:t>https://www.ieee802.org/1/files/public/docs2023/dj-PAR-extension-0723-v01.pdf</a:t>
            </a:r>
            <a:r>
              <a:rPr lang="fr-FR" sz="2400" dirty="0"/>
              <a:t> </a:t>
            </a:r>
            <a:r>
              <a:rPr lang="en-US" sz="2400" dirty="0"/>
              <a:t>to </a:t>
            </a:r>
            <a:r>
              <a:rPr lang="en-US" sz="2400" dirty="0" err="1"/>
              <a:t>NesCom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Approve (unmodified) CSD documentation in </a:t>
            </a:r>
            <a:r>
              <a:rPr lang="en-US" sz="2400" dirty="0">
                <a:hlinkClick r:id="rId3"/>
              </a:rPr>
              <a:t>https://mentor.ieee.org/802-ec/dcn/19/ec-19-0139-00-ACSD-p802-1qdj.pdf</a:t>
            </a:r>
            <a:r>
              <a:rPr lang="en-US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fontAlgn="t"/>
            <a:r>
              <a:rPr lang="en-US" sz="2400" dirty="0"/>
              <a:t>In the WG, </a:t>
            </a:r>
            <a:r>
              <a:rPr lang="en-GB" sz="2400" dirty="0"/>
              <a:t>Proposed: Stephan Kehrer, Second: </a:t>
            </a:r>
            <a:r>
              <a:rPr lang="en-US" sz="2400" dirty="0"/>
              <a:t>J</a:t>
            </a:r>
            <a:r>
              <a:rPr lang="hu-HU" sz="2400" dirty="0" err="1"/>
              <a:t>ános</a:t>
            </a:r>
            <a:r>
              <a:rPr lang="hu-HU" sz="2400" dirty="0"/>
              <a:t> Farkas</a:t>
            </a:r>
            <a:endParaRPr lang="en-US" sz="2400" dirty="0"/>
          </a:p>
          <a:p>
            <a:pPr lvl="1" fontAlgn="t"/>
            <a:r>
              <a:rPr lang="en-US" sz="2000" dirty="0"/>
              <a:t>PAR (y/n/a):  51, 1, 0 (1 unexercised)</a:t>
            </a:r>
          </a:p>
          <a:p>
            <a:pPr lvl="1"/>
            <a:r>
              <a:rPr lang="en-US" sz="2000" dirty="0"/>
              <a:t>CSD (y/n/a): </a:t>
            </a:r>
            <a:r>
              <a:rPr lang="en-CA" sz="2000" dirty="0"/>
              <a:t> 51, 1, 1</a:t>
            </a:r>
            <a:endParaRPr lang="en-GB" sz="2000" dirty="0"/>
          </a:p>
          <a:p>
            <a:pPr lvl="1"/>
            <a:endParaRPr lang="en-GB" sz="2000" dirty="0"/>
          </a:p>
          <a:p>
            <a:r>
              <a:rPr lang="en-GB" sz="2400" dirty="0"/>
              <a:t>In EC, mover: Glenn Parsons,	Second: David Law</a:t>
            </a:r>
          </a:p>
          <a:p>
            <a:pPr lvl="1"/>
            <a:r>
              <a:rPr lang="en-GB" sz="2000" dirty="0"/>
              <a:t>(y/n/a): &lt;y&gt;,&lt;n&gt;,&lt;a&gt;</a:t>
            </a:r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05342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Motion – 5.0xx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219200"/>
            <a:ext cx="8816976" cy="49831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Approve forwarding </a:t>
            </a:r>
            <a:r>
              <a:rPr lang="fr-FR" sz="2400" dirty="0"/>
              <a:t>P60802 PAR modification documentation in </a:t>
            </a:r>
            <a:r>
              <a:rPr lang="fr-FR" sz="2400" dirty="0">
                <a:hlinkClick r:id="rId2"/>
              </a:rPr>
              <a:t>https://www.ieee802.org/1/files/public/docs2023/60802-PAR-modification-0723-v01.pdf</a:t>
            </a:r>
            <a:r>
              <a:rPr lang="fr-FR" sz="2400" dirty="0"/>
              <a:t>	</a:t>
            </a:r>
            <a:r>
              <a:rPr lang="en-US" sz="2400" dirty="0"/>
              <a:t>to </a:t>
            </a:r>
            <a:r>
              <a:rPr lang="en-US" sz="2400" dirty="0" err="1"/>
              <a:t>NesCom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Approve (unmodified) CSD documentation in </a:t>
            </a:r>
            <a:r>
              <a:rPr lang="en-US" sz="2400" dirty="0">
                <a:hlinkClick r:id="rId3"/>
              </a:rPr>
              <a:t>https://mentor.ieee.org/802-ec/dcn/18/ec-18-0088-01-ACSD-p60802.pdf</a:t>
            </a:r>
            <a:r>
              <a:rPr lang="en-US" sz="2400" dirty="0"/>
              <a:t> </a:t>
            </a:r>
            <a:r>
              <a:rPr lang="hu-HU" sz="2400" dirty="0"/>
              <a:t> 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fontAlgn="t"/>
            <a:r>
              <a:rPr lang="en-US" sz="2400" dirty="0"/>
              <a:t>In the WG, </a:t>
            </a:r>
            <a:r>
              <a:rPr lang="en-GB" sz="2400" dirty="0"/>
              <a:t>Proposed: </a:t>
            </a:r>
            <a:r>
              <a:rPr lang="en-US" sz="2400" dirty="0"/>
              <a:t>Martin Mittelberger</a:t>
            </a:r>
            <a:r>
              <a:rPr lang="en-GB" sz="2400" dirty="0"/>
              <a:t>,</a:t>
            </a:r>
            <a:r>
              <a:rPr lang="hu-HU" sz="2400" dirty="0"/>
              <a:t> </a:t>
            </a:r>
            <a:r>
              <a:rPr lang="en-GB" sz="2400" dirty="0"/>
              <a:t>Second: </a:t>
            </a:r>
            <a:r>
              <a:rPr lang="hu-HU" sz="2400" dirty="0"/>
              <a:t>Ludwig Winkel</a:t>
            </a:r>
            <a:endParaRPr lang="en-US" sz="2400" dirty="0"/>
          </a:p>
          <a:p>
            <a:pPr lvl="1" fontAlgn="t"/>
            <a:r>
              <a:rPr lang="en-US" sz="2000" dirty="0"/>
              <a:t>PAR (y/n/a):  51, 2, 1 (1 unexercised)</a:t>
            </a:r>
          </a:p>
          <a:p>
            <a:pPr lvl="1"/>
            <a:r>
              <a:rPr lang="en-US" sz="2000" dirty="0"/>
              <a:t>CSD (y/n/a): </a:t>
            </a:r>
            <a:r>
              <a:rPr lang="en-CA" sz="2000" dirty="0"/>
              <a:t> 49, 1, 3</a:t>
            </a:r>
            <a:r>
              <a:rPr lang="en-US" sz="2000" dirty="0"/>
              <a:t> (1 unexercised)</a:t>
            </a:r>
            <a:endParaRPr lang="en-GB" sz="2000" dirty="0"/>
          </a:p>
          <a:p>
            <a:pPr lvl="1"/>
            <a:endParaRPr lang="en-GB" sz="2000" dirty="0"/>
          </a:p>
          <a:p>
            <a:r>
              <a:rPr lang="en-GB" sz="2400" dirty="0"/>
              <a:t>In EC, mover: Glenn Parsons,	Second: David Law</a:t>
            </a:r>
          </a:p>
          <a:p>
            <a:pPr lvl="1"/>
            <a:r>
              <a:rPr lang="en-GB" sz="2000" dirty="0"/>
              <a:t>(y/n/a): &lt;y&gt;,&lt;n&gt;,&lt;a&gt;</a:t>
            </a:r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43121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Motion – 5.0xx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219200"/>
            <a:ext cx="8816976" cy="49831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Approve forwarding </a:t>
            </a:r>
            <a:r>
              <a:rPr lang="fr-FR" sz="2400" dirty="0"/>
              <a:t>P802.1Qdy PAR documentation in </a:t>
            </a:r>
            <a:r>
              <a:rPr lang="fr-FR" sz="2400" dirty="0">
                <a:hlinkClick r:id="rId2"/>
              </a:rPr>
              <a:t>https://www.ieee802.org/1/files/public/docs2023/dy-PAR-0723-v01.pdf</a:t>
            </a:r>
            <a:r>
              <a:rPr lang="fr-FR" sz="2400" dirty="0"/>
              <a:t> </a:t>
            </a:r>
            <a:r>
              <a:rPr lang="en-US" sz="2400" dirty="0"/>
              <a:t>to </a:t>
            </a:r>
            <a:r>
              <a:rPr lang="en-US" sz="2400" dirty="0" err="1"/>
              <a:t>NesCom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Approve CSD documentation in </a:t>
            </a:r>
            <a:r>
              <a:rPr lang="fr-FR" sz="2400" dirty="0">
                <a:hlinkClick r:id="rId3"/>
              </a:rPr>
              <a:t>https://www.ieee802.org/1/files/public/docs2023/dy-CSD-0723-v01.pdf</a:t>
            </a:r>
            <a:r>
              <a:rPr lang="fr-FR" sz="2400" dirty="0"/>
              <a:t> 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fontAlgn="t"/>
            <a:r>
              <a:rPr lang="en-US" sz="2400" dirty="0"/>
              <a:t>In the WG, </a:t>
            </a:r>
            <a:r>
              <a:rPr lang="en-GB" sz="2400" dirty="0"/>
              <a:t>Proposed: Josef Dorr, Second: J</a:t>
            </a:r>
            <a:r>
              <a:rPr lang="hu-HU" sz="2400" dirty="0" err="1"/>
              <a:t>ános</a:t>
            </a:r>
            <a:r>
              <a:rPr lang="hu-HU" sz="2400" dirty="0"/>
              <a:t> Farkas</a:t>
            </a:r>
            <a:endParaRPr lang="en-US" sz="2400" dirty="0"/>
          </a:p>
          <a:p>
            <a:pPr lvl="1" fontAlgn="t"/>
            <a:r>
              <a:rPr lang="en-US" sz="2000" dirty="0"/>
              <a:t>PAR (y/n/a): 51, 1, 2</a:t>
            </a:r>
          </a:p>
          <a:p>
            <a:pPr lvl="1"/>
            <a:r>
              <a:rPr lang="en-US" sz="2000" dirty="0"/>
              <a:t>CSD (y/n/a): </a:t>
            </a:r>
            <a:r>
              <a:rPr lang="en-CA" sz="2000" dirty="0"/>
              <a:t> 48, 1, 2</a:t>
            </a:r>
            <a:r>
              <a:rPr lang="en-US" sz="2000" dirty="0"/>
              <a:t> (1 unexercised)</a:t>
            </a:r>
            <a:endParaRPr lang="en-GB" sz="2000" dirty="0"/>
          </a:p>
          <a:p>
            <a:pPr lvl="1"/>
            <a:endParaRPr lang="en-GB" sz="2000" dirty="0"/>
          </a:p>
          <a:p>
            <a:r>
              <a:rPr lang="en-GB" sz="2400" dirty="0"/>
              <a:t>In EC, mover: Glenn Parsons,	Second: David Law</a:t>
            </a:r>
          </a:p>
          <a:p>
            <a:pPr lvl="1"/>
            <a:r>
              <a:rPr lang="en-GB" sz="2000" dirty="0"/>
              <a:t>(y/n/a): &lt;y&gt;,&lt;n&gt;,&lt;a&gt;</a:t>
            </a:r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9209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dirty="0"/>
              <a:t>802.1 Motions</a:t>
            </a:r>
            <a:br>
              <a:rPr lang="en-US" dirty="0"/>
            </a:br>
            <a:r>
              <a:rPr lang="en-US" dirty="0"/>
              <a:t>2023-07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Consent Agenda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Liaisons and external communications (ME)</a:t>
            </a:r>
            <a:br>
              <a:rPr lang="en-US" dirty="0"/>
            </a:br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e4adc0a046_2_99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Motion</a:t>
            </a:r>
            <a:r>
              <a:rPr lang="en-US" dirty="0">
                <a:solidFill>
                  <a:schemeClr val="dk1"/>
                </a:solidFill>
              </a:rPr>
              <a:t> – 7.0xx</a:t>
            </a:r>
            <a:endParaRPr dirty="0"/>
          </a:p>
        </p:txBody>
      </p:sp>
      <p:sp>
        <p:nvSpPr>
          <p:cNvPr id="214" name="Google Shape;214;g1e4adc0a046_2_99"/>
          <p:cNvSpPr txBox="1">
            <a:spLocks noGrp="1"/>
          </p:cNvSpPr>
          <p:nvPr>
            <p:ph type="body" idx="1"/>
          </p:nvPr>
        </p:nvSpPr>
        <p:spPr>
          <a:xfrm>
            <a:off x="152400" y="1265238"/>
            <a:ext cx="8839200" cy="498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Approve submission of the following draft(s) to ISO/IEC JTC1/SC6 for information under the PSDO agreement, once SA balloting begins.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dirty="0"/>
              <a:t>IEEE P802.1ASdn, IEEE P802.1ASdr, IEEE P802.1DC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In the WG, Proposed: Jessy Rouyer	Second: Karen Randall</a:t>
            </a:r>
            <a:endParaRPr sz="2400"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Sending draft (y/n/a): </a:t>
            </a:r>
            <a:r>
              <a:rPr lang="en-CA" sz="2000" dirty="0"/>
              <a:t> 50, 1, 2</a:t>
            </a:r>
            <a:endParaRPr dirty="0"/>
          </a:p>
          <a:p>
            <a:pPr marL="45720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In EC, mover: Glenn Parsons     Second: David Law</a:t>
            </a:r>
            <a:endParaRPr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(y/n/a): &lt;y&gt;,&lt;n&gt;,&lt;a&gt;</a:t>
            </a:r>
            <a:endParaRPr dirty="0"/>
          </a:p>
          <a:p>
            <a:pPr marL="45720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4"/>
          <p:cNvSpPr txBox="1"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dirty="0"/>
              <a:t>802.1 Motions</a:t>
            </a:r>
            <a:br>
              <a:rPr lang="en-US" dirty="0"/>
            </a:br>
            <a:r>
              <a:rPr lang="en-US" dirty="0"/>
              <a:t>2023-07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Consent Agenda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ICAID to </a:t>
            </a:r>
            <a:r>
              <a:rPr lang="en-US" dirty="0" err="1"/>
              <a:t>ICCom</a:t>
            </a:r>
            <a:br>
              <a:rPr lang="en-US" dirty="0"/>
            </a:br>
            <a:endParaRPr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e4adc0a046_2_104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Motion –</a:t>
            </a:r>
            <a:r>
              <a:rPr lang="en-US" dirty="0">
                <a:solidFill>
                  <a:schemeClr val="dk1"/>
                </a:solidFill>
              </a:rPr>
              <a:t> 7.0xx</a:t>
            </a:r>
            <a:endParaRPr dirty="0"/>
          </a:p>
        </p:txBody>
      </p:sp>
      <p:sp>
        <p:nvSpPr>
          <p:cNvPr id="220" name="Google Shape;220;g1e4adc0a046_2_104"/>
          <p:cNvSpPr txBox="1">
            <a:spLocks noGrp="1"/>
          </p:cNvSpPr>
          <p:nvPr>
            <p:ph type="body" idx="1"/>
          </p:nvPr>
        </p:nvSpPr>
        <p:spPr>
          <a:xfrm>
            <a:off x="152400" y="1265238"/>
            <a:ext cx="8839200" cy="498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Approve submission of the following draft(s) to ISO/IEC JTC1/SC6 for adoption under the PSDO agreement, once approved and published.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dirty="0"/>
              <a:t>IEEE 802.1Qcj, IEEE 802.1Qcw, IEEE 802f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In the WG, Proposed: Jessy Rouyer	Second: Karen Randall</a:t>
            </a:r>
            <a:endParaRPr sz="2400"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Sending draft (y/n/a): </a:t>
            </a:r>
            <a:r>
              <a:rPr lang="en-CA" sz="2000" dirty="0"/>
              <a:t> 50, 2, 2</a:t>
            </a:r>
            <a:endParaRPr dirty="0"/>
          </a:p>
          <a:p>
            <a:pPr marL="45720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In EC, mover: Glenn Parsons     Second: David Law</a:t>
            </a:r>
            <a:endParaRPr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(y/n/a): &lt;y&gt;,&lt;n&gt;,&lt;a&gt;</a:t>
            </a:r>
            <a:endParaRPr dirty="0"/>
          </a:p>
          <a:p>
            <a:pPr marL="45720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e4adc0a046_2_109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Motion</a:t>
            </a:r>
            <a:r>
              <a:rPr lang="en-US" dirty="0">
                <a:solidFill>
                  <a:schemeClr val="dk1"/>
                </a:solidFill>
              </a:rPr>
              <a:t> – 7.0xx</a:t>
            </a:r>
            <a:endParaRPr dirty="0"/>
          </a:p>
        </p:txBody>
      </p:sp>
      <p:sp>
        <p:nvSpPr>
          <p:cNvPr id="226" name="Google Shape;226;g1e4adc0a046_2_109"/>
          <p:cNvSpPr txBox="1">
            <a:spLocks noGrp="1"/>
          </p:cNvSpPr>
          <p:nvPr>
            <p:ph type="body" idx="1"/>
          </p:nvPr>
        </p:nvSpPr>
        <p:spPr>
          <a:xfrm>
            <a:off x="152400" y="1265238"/>
            <a:ext cx="8839200" cy="498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Approve submission of the following comment responses to ISO/IEC JTC1/SC6 for information under the PSDO agreement: 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dirty="0"/>
              <a:t>IEEE 802.1ACct-2021</a:t>
            </a:r>
            <a:endParaRPr dirty="0"/>
          </a:p>
          <a:p>
            <a:pPr marL="1143000" lvl="2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u="sng" dirty="0">
                <a:solidFill>
                  <a:schemeClr val="hlink"/>
                </a:solidFill>
                <a:hlinkClick r:id="rId3"/>
              </a:rPr>
              <a:t>https://www.ieee802.org/1/files/public/docs2023/liaison-randall-SC6CommentResponseACct-0723.pdf</a:t>
            </a:r>
            <a:r>
              <a:rPr lang="en-US" sz="1200" dirty="0"/>
              <a:t> 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dirty="0"/>
              <a:t>IEEE 802.1BA-2021</a:t>
            </a:r>
            <a:endParaRPr dirty="0"/>
          </a:p>
          <a:p>
            <a:pPr marL="1143000" lvl="2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u="sng" dirty="0">
                <a:solidFill>
                  <a:schemeClr val="hlink"/>
                </a:solidFill>
                <a:hlinkClick r:id="rId4"/>
              </a:rPr>
              <a:t>https://www.ieee802.org/1/files/public/docs2023/liaison-randall-SC6CommentResponseBA-0723.pdf</a:t>
            </a:r>
            <a:r>
              <a:rPr lang="en-US" sz="1200" dirty="0"/>
              <a:t> 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dirty="0"/>
              <a:t>IEEE 802.1Q-2022</a:t>
            </a:r>
            <a:endParaRPr dirty="0"/>
          </a:p>
          <a:p>
            <a:pPr marL="1143000" lvl="2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u="sng" dirty="0">
                <a:solidFill>
                  <a:schemeClr val="hlink"/>
                </a:solidFill>
                <a:hlinkClick r:id="rId5"/>
              </a:rPr>
              <a:t>https://www.ieee802.org/1/files/public/docs2023/liaison-randall-SC6CommentResponseQRev-0723.pdf</a:t>
            </a:r>
            <a:r>
              <a:rPr lang="en-US" sz="1200" dirty="0"/>
              <a:t> </a:t>
            </a:r>
            <a:endParaRPr dirty="0"/>
          </a:p>
          <a:p>
            <a:pPr marL="342900" lvl="0" indent="-2667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In the WG, Proposed: Jessy Rouyer	Second: Karen Randall</a:t>
            </a:r>
            <a:endParaRPr sz="2400"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Sending draft (y/n/a): </a:t>
            </a:r>
            <a:r>
              <a:rPr lang="en-CA" sz="2000" dirty="0"/>
              <a:t> 46, 1, 3</a:t>
            </a:r>
            <a:endParaRPr dirty="0"/>
          </a:p>
          <a:p>
            <a:pPr marL="45720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In EC, mover: Glenn Parsons     Second: David Law</a:t>
            </a:r>
            <a:endParaRPr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(y/n/a): &lt;y&gt;,&lt;n&gt;,&lt;a&gt;</a:t>
            </a:r>
            <a:endParaRPr dirty="0"/>
          </a:p>
          <a:p>
            <a:pPr marL="45720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"/>
          <p:cNvSpPr txBox="1"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dirty="0"/>
              <a:t>802.1 Motions</a:t>
            </a:r>
            <a:br>
              <a:rPr lang="en-US" dirty="0"/>
            </a:br>
            <a:r>
              <a:rPr lang="en-US" dirty="0"/>
              <a:t>2023-07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Consent Agenda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Liaisons and external communications (II)</a:t>
            </a:r>
            <a:br>
              <a:rPr lang="en-US" dirty="0"/>
            </a:br>
            <a:endParaRPr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e4adc0a046_2_114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Motion – 7.0xx</a:t>
            </a:r>
            <a:endParaRPr dirty="0"/>
          </a:p>
        </p:txBody>
      </p:sp>
      <p:sp>
        <p:nvSpPr>
          <p:cNvPr id="232" name="Google Shape;232;g1e4adc0a046_2_114"/>
          <p:cNvSpPr txBox="1">
            <a:spLocks noGrp="1"/>
          </p:cNvSpPr>
          <p:nvPr>
            <p:ph type="body" idx="1"/>
          </p:nvPr>
        </p:nvSpPr>
        <p:spPr>
          <a:xfrm>
            <a:off x="381000" y="1295400"/>
            <a:ext cx="8534400" cy="498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/>
              <a:t>Approve </a:t>
            </a:r>
            <a:r>
              <a:rPr lang="en-US" sz="2000" u="sng" dirty="0">
                <a:solidFill>
                  <a:schemeClr val="hlink"/>
                </a:solidFill>
                <a:hlinkClick r:id="rId3"/>
              </a:rPr>
              <a:t>https://www.ieee802.org/1/files/public/docs2023/liaison-response-itu-t-jca-IMT2020-0723.pdf</a:t>
            </a:r>
            <a:r>
              <a:rPr lang="en-US" sz="2000" dirty="0"/>
              <a:t> as communication to ITU-T JCA on LS13: IMT-2020 RoadMap, granting the IEEE 802.1 WG chair (or his delegate) editorial license.</a:t>
            </a:r>
            <a:endParaRPr dirty="0"/>
          </a:p>
          <a:p>
            <a:pPr marL="68580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/>
              <a:t>This approval is under LMSC OM “Procedure for public statements to government bodies” </a:t>
            </a:r>
            <a:endParaRPr sz="1400" dirty="0"/>
          </a:p>
          <a:p>
            <a:pPr marL="400050" lvl="1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/>
              <a:t>In the WG, Proposed: Jessy Rouyer	Second: Karen Randall</a:t>
            </a:r>
            <a:endParaRPr sz="2000" dirty="0"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dirty="0"/>
              <a:t>Sending draft (y/n/a): </a:t>
            </a:r>
            <a:r>
              <a:rPr lang="en-CA" sz="1800" dirty="0"/>
              <a:t> 44, 1, 4</a:t>
            </a:r>
            <a:endParaRPr dirty="0"/>
          </a:p>
          <a:p>
            <a:pPr marL="45720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 EC, for information (or motion to block)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27837066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e4adc0a046_2_119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Motion</a:t>
            </a:r>
            <a:r>
              <a:rPr lang="en-US" dirty="0">
                <a:solidFill>
                  <a:schemeClr val="dk1"/>
                </a:solidFill>
              </a:rPr>
              <a:t> – 7.065</a:t>
            </a:r>
            <a:endParaRPr dirty="0"/>
          </a:p>
        </p:txBody>
      </p:sp>
      <p:sp>
        <p:nvSpPr>
          <p:cNvPr id="238" name="Google Shape;238;g1e4adc0a046_2_119"/>
          <p:cNvSpPr txBox="1">
            <a:spLocks noGrp="1"/>
          </p:cNvSpPr>
          <p:nvPr>
            <p:ph type="body" idx="1"/>
          </p:nvPr>
        </p:nvSpPr>
        <p:spPr>
          <a:xfrm>
            <a:off x="381000" y="1295400"/>
            <a:ext cx="8534400" cy="498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/>
              <a:t>Approve </a:t>
            </a:r>
            <a:r>
              <a:rPr lang="en-US" sz="2000" u="sng" dirty="0">
                <a:solidFill>
                  <a:schemeClr val="hlink"/>
                </a:solidFill>
                <a:hlinkClick r:id="rId3"/>
              </a:rPr>
              <a:t>https://www.ieee802.org/1/files/public/docs2023/liaison-response-itu-t-sg15-otnt-swp-0723.pdf</a:t>
            </a:r>
            <a:r>
              <a:rPr lang="en-US" sz="2000" dirty="0"/>
              <a:t> as communication to ITU-T SG15 on LS58: OTNT Standardization Work Plan Issue 32, granting the IEEE 802.1 WG chair (or his delegate) editorial license.</a:t>
            </a:r>
            <a:endParaRPr dirty="0"/>
          </a:p>
          <a:p>
            <a:pPr marL="68580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/>
              <a:t>This approval is under LMSC OM “Procedure for public statements to government bodies” </a:t>
            </a:r>
            <a:endParaRPr sz="1400" dirty="0"/>
          </a:p>
          <a:p>
            <a:pPr marL="400050" lvl="1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/>
              <a:t>In the WG, Proposed: Jessy Rouyer	Second: Karen Randall</a:t>
            </a:r>
            <a:endParaRPr sz="2000" dirty="0"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dirty="0"/>
              <a:t>Sending draft (y/n/a): </a:t>
            </a:r>
            <a:r>
              <a:rPr lang="en-CA" sz="1800" dirty="0"/>
              <a:t> 46, 1, 3</a:t>
            </a:r>
            <a:endParaRPr dirty="0"/>
          </a:p>
          <a:p>
            <a:pPr marL="45720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 EC, for information (or motion to block)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37443466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/>
          <a:lstStyle/>
          <a:p>
            <a:r>
              <a:rPr lang="en-US" altLang="en-US" dirty="0"/>
              <a:t>Motion – 7.0xx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0" y="1447800"/>
            <a:ext cx="8305800" cy="3836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Approve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  <a:hlinkClick r:id="rId3"/>
              </a:rPr>
              <a:t>https://www.ieee802.org/1/files/public/docs2023/liaison-response-itu-t-SG13-DetermNetworkingandCommunics-0723-v01.pdf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 as communication to ITU-T SG13 granting the IEEE 802.1 WG chair (or his delegate) editorial license.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This approval is under LMSC OM “Procedure for public statements to government bodies”</a:t>
            </a:r>
          </a:p>
          <a:p>
            <a:pPr marL="342900" marR="0" lvl="0" indent="-34290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  <a:p>
            <a:pPr marL="342900" marR="0" lvl="0" indent="-34290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In the WG p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roposed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: J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ános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 Farkas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,	Second: Karen Randall</a:t>
            </a:r>
          </a:p>
          <a:p>
            <a:pPr marL="342900" lvl="6" indent="-342900" eaLnBrk="0" fontAlgn="t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(y/n/a):    45, 1, 4</a:t>
            </a:r>
          </a:p>
          <a:p>
            <a:pPr marL="342900" marR="0" lvl="0" indent="-34290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 EC, for information (or motion to block)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33811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/>
          <a:lstStyle/>
          <a:p>
            <a:r>
              <a:rPr lang="en-US" altLang="en-US" dirty="0"/>
              <a:t>Motion – 7.0xx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0" y="1752600"/>
            <a:ext cx="7924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Approve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  <a:hlinkClick r:id="rId3"/>
              </a:rPr>
              <a:t>https://www.ieee802.org/1/files/public/docs2023/liaison-BBF-ONUManagementYANG-0723-v01.pdf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 as communication to the Broadband Forum (BBF), granting the IEEE 802.1 WG chair (or his delegate) editorial license.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Proposed: Scott Mansfield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Second: J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ános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 Farkas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In the WG (y/n/a):  46, 1, 4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In the EC,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 for information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8335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/>
          <a:lstStyle/>
          <a:p>
            <a:r>
              <a:rPr lang="en-US" altLang="en-US" dirty="0"/>
              <a:t>Motion – 7.0xx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0" y="1752600"/>
            <a:ext cx="7924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Approve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  <a:hlinkClick r:id="rId3"/>
              </a:rPr>
              <a:t>https://www.ieee802.org/1/files/public/docs2023/liaison-IEEE1588-draft-sharing-and-terminology-0723-v01.pdf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 as communication to IEEE 1588 WG, granting the IEEE 802.1 WG chair (or his delegate) editorial license.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Proposed: Silvana Rodrigues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Second: J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ános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 Farkas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In the WG (y/n/a):   48, 0, 1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In the EC,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 for information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26076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/>
          <a:lstStyle/>
          <a:p>
            <a:r>
              <a:rPr lang="en-US" altLang="en-US" dirty="0"/>
              <a:t>Motion – 7.0xx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0" y="1752600"/>
            <a:ext cx="7924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Approve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  <a:hlinkClick r:id="rId3"/>
              </a:rPr>
              <a:t>https://www.ieee802.org/1/files/public/docs2023/liaison-IEEEP3400-terminology-0723-v01.pdf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 as communication to IEEE P3400, granting the IEEE 802.1 WG chair (or his delegate) editorial license.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Proposed: J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ános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 Farkas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Second: Jessy Rouyer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In the WG (y/n/a):  48, 1, 4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In the EC,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 for information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23587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/>
          <a:lstStyle/>
          <a:p>
            <a:r>
              <a:rPr lang="en-US" altLang="en-US" dirty="0"/>
              <a:t>Motion – 7.0xx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0" y="1752600"/>
            <a:ext cx="7924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Approve  sharing the latest revision of the IEEE P802.1Qdd and IEC/IEEE 60802 drafts with Labs Networks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Industrie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 4.0 (LNI 4.0).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Proposed: J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ános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 Farkas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Second: Josef Dorr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In the WG (y/n/a):  46, 3, 3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In the EC,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 for information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748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Motion – 5.0xx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695553-10DF-00C3-91FD-81A968456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4" y="1341438"/>
            <a:ext cx="8435975" cy="4525962"/>
          </a:xfrm>
        </p:spPr>
        <p:txBody>
          <a:bodyPr/>
          <a:lstStyle/>
          <a:p>
            <a:r>
              <a:rPr lang="en-US" sz="2400" dirty="0"/>
              <a:t>Forward Nendica ICAID Renewal </a:t>
            </a:r>
            <a:r>
              <a:rPr lang="en-US" sz="2400" u="sng" dirty="0">
                <a:solidFill>
                  <a:schemeClr val="hlink"/>
                </a:solidFill>
                <a:hlinkClick r:id="rId3"/>
              </a:rPr>
              <a:t>https://mentor.ieee.org/802.1/dcn/23/1-23-0004-06-ICne-draft-nendica-icaid-renewal-to-september-2025.docx</a:t>
            </a:r>
            <a:r>
              <a:rPr lang="en-US" sz="2400" dirty="0"/>
              <a:t>, including Nendica </a:t>
            </a:r>
            <a:r>
              <a:rPr lang="en-US" sz="2400" dirty="0" err="1"/>
              <a:t>ICCom</a:t>
            </a:r>
            <a:r>
              <a:rPr lang="en-US" sz="2400" dirty="0"/>
              <a:t> Report </a:t>
            </a:r>
            <a:r>
              <a:rPr lang="en-US" sz="2400" u="sng" dirty="0">
                <a:solidFill>
                  <a:schemeClr val="hlink"/>
                </a:solidFill>
                <a:hlinkClick r:id="rId4"/>
              </a:rPr>
              <a:t>https://mentor.ieee.org/802.1/documents?is_group=ICne&amp;is_year=2023&amp;is_dcn=0007</a:t>
            </a:r>
            <a:r>
              <a:rPr lang="en-US" sz="2400" dirty="0"/>
              <a:t> for information, to </a:t>
            </a:r>
            <a:r>
              <a:rPr lang="en-US" sz="2400" dirty="0" err="1"/>
              <a:t>ICCom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In the WG, Proposed: Jessy Rouyer	Second: Norm Finn</a:t>
            </a:r>
          </a:p>
          <a:p>
            <a:pPr lvl="1"/>
            <a:r>
              <a:rPr lang="en-US" sz="2000" dirty="0"/>
              <a:t>(y/n/a):   41, 2, 5</a:t>
            </a:r>
          </a:p>
          <a:p>
            <a:r>
              <a:rPr lang="en-US" sz="2400" dirty="0"/>
              <a:t>In EC, mover: Glenn Parsons     Second: David Law</a:t>
            </a:r>
          </a:p>
          <a:p>
            <a:pPr lvl="1"/>
            <a:r>
              <a:rPr lang="en-US" sz="2000" dirty="0"/>
              <a:t>(y/n/a): &lt;y&gt;,&lt;n&gt;,&lt;a&gt;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928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5"/>
          <p:cNvSpPr txBox="1"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dirty="0"/>
              <a:t>802.1 Motions</a:t>
            </a:r>
            <a:br>
              <a:rPr lang="en-US" dirty="0"/>
            </a:br>
            <a:r>
              <a:rPr lang="en-US" dirty="0"/>
              <a:t>2023-07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Consent Agenda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Drafts to SA Ballot</a:t>
            </a:r>
            <a:br>
              <a:rPr lang="en-US" dirty="0"/>
            </a:b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e4adc0a046_2_60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Motion – 5.0xx</a:t>
            </a:r>
            <a:endParaRPr dirty="0"/>
          </a:p>
        </p:txBody>
      </p:sp>
      <p:sp>
        <p:nvSpPr>
          <p:cNvPr id="161" name="Google Shape;161;g1e4adc0a046_2_60"/>
          <p:cNvSpPr txBox="1">
            <a:spLocks noGrp="1"/>
          </p:cNvSpPr>
          <p:nvPr>
            <p:ph type="body" idx="1"/>
          </p:nvPr>
        </p:nvSpPr>
        <p:spPr>
          <a:xfrm>
            <a:off x="250824" y="1295400"/>
            <a:ext cx="8893175" cy="5211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Approve sending P802.1ASdr D2.0 to Standards Association ballot</a:t>
            </a:r>
            <a:endParaRPr sz="2400" dirty="0"/>
          </a:p>
          <a:p>
            <a:pPr marL="285750" lvl="0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Confirm the CSD for P802.1ASdr in </a:t>
            </a:r>
            <a:r>
              <a:rPr lang="en-US" sz="2400" u="sng" dirty="0">
                <a:solidFill>
                  <a:schemeClr val="hlink"/>
                </a:solidFill>
                <a:hlinkClick r:id="rId3"/>
              </a:rPr>
              <a:t>https://mentor.ieee.org/802-ec/dcn/21/ec-21-0097-00-ACSD-p802-1asdr.pdf</a:t>
            </a:r>
            <a:r>
              <a:rPr lang="en-US" sz="2400" dirty="0"/>
              <a:t>  </a:t>
            </a:r>
            <a:endParaRPr dirty="0"/>
          </a:p>
          <a:p>
            <a:pPr marL="285750" lvl="0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P802.1ASdr D1.2 had 98% approval at the end of the last WG ballot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In the WG, Proposed: Silvana Rodrigues, Second: János Farkas</a:t>
            </a:r>
            <a:endParaRPr sz="2400"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Sending draft (y/n/a):   52, 1, 1</a:t>
            </a:r>
            <a:endParaRPr lang="en-US"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CSD (y/n/a):  49, 1, 1 (1 unexercised)</a:t>
            </a: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In EC, mover: Glenn Parsons, 	Second: David Law</a:t>
            </a:r>
            <a:endParaRPr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(y/n/a): &lt;y&gt;,&lt;n&gt;,&lt;a&gt;</a:t>
            </a:r>
            <a:endParaRPr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e4adc0a046_2_67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Supporting Information P802.1ASdr</a:t>
            </a:r>
            <a:endParaRPr sz="3200"/>
          </a:p>
        </p:txBody>
      </p:sp>
      <p:sp>
        <p:nvSpPr>
          <p:cNvPr id="168" name="Google Shape;168;g1e4adc0a046_2_67"/>
          <p:cNvSpPr/>
          <p:nvPr/>
        </p:nvSpPr>
        <p:spPr>
          <a:xfrm>
            <a:off x="76200" y="1219200"/>
            <a:ext cx="9144000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WG ballot closed: 5 May 2023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All WG ballot requirements are met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The ballot resulted in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 outstanding Disapprove vote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 outstanding Must Be Satisfied (MBS) comments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Comment resolution available here: </a:t>
            </a:r>
            <a:r>
              <a:rPr kumimoji="0" lang="en-US" sz="2000" b="0" i="0" u="sng" strike="noStrike" kern="0" cap="none" spc="0" normalizeH="0" baseline="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3"/>
              </a:rPr>
              <a:t>https://www.ieee802.org/1/files/private/dr-drafts/d1/802-1ASdr-d1-2-dis-V00.pdf</a:t>
            </a: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Ballot results: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69" name="Google Shape;169;g1e4adc0a046_2_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9800" y="3587481"/>
            <a:ext cx="5462047" cy="3035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e4adc0a046_2_74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Supporting Information P802.1ASdr</a:t>
            </a:r>
            <a:endParaRPr/>
          </a:p>
        </p:txBody>
      </p:sp>
      <p:sp>
        <p:nvSpPr>
          <p:cNvPr id="175" name="Google Shape;175;g1e4adc0a046_2_74"/>
          <p:cNvSpPr txBox="1">
            <a:spLocks noGrp="1"/>
          </p:cNvSpPr>
          <p:nvPr>
            <p:ph type="body" idx="1"/>
          </p:nvPr>
        </p:nvSpPr>
        <p:spPr>
          <a:xfrm>
            <a:off x="250825" y="1341438"/>
            <a:ext cx="3559175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The single disapprove vote is maintained from the initial WG ballot on D1.0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The disapprove vote is associated with 3 MBS comments on D1.0, see here and following slides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(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https://www.ieee802.org/1/files/private/dr-drafts/d1/802.1ASdr-d1-0-dis-v00.pdf</a:t>
            </a:r>
            <a:r>
              <a:rPr lang="en-US" sz="1800"/>
              <a:t>)</a:t>
            </a:r>
            <a:endParaRPr sz="240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/>
          </a:p>
        </p:txBody>
      </p:sp>
      <p:pic>
        <p:nvPicPr>
          <p:cNvPr id="176" name="Google Shape;176;g1e4adc0a046_2_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57600" y="1828800"/>
            <a:ext cx="5486400" cy="3900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3602</Words>
  <Application>Microsoft Office PowerPoint</Application>
  <PresentationFormat>On-screen Show (4:3)</PresentationFormat>
  <Paragraphs>369</Paragraphs>
  <Slides>49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Arial</vt:lpstr>
      <vt:lpstr>Title slide</vt:lpstr>
      <vt:lpstr>802.1 consent agenda items for LMSC Closing Plenary</vt:lpstr>
      <vt:lpstr>Agenda </vt:lpstr>
      <vt:lpstr>Agenda </vt:lpstr>
      <vt:lpstr>802.1 Motions 2023-07    Consent Agenda   ICAID to ICCom </vt:lpstr>
      <vt:lpstr>Motion – 5.0xx</vt:lpstr>
      <vt:lpstr>802.1 Motions 2023-07    Consent Agenda   Drafts to SA Ballot </vt:lpstr>
      <vt:lpstr>Motion – 5.0xx</vt:lpstr>
      <vt:lpstr>Supporting Information P802.1ASdr</vt:lpstr>
      <vt:lpstr>Supporting Information P802.1ASdr</vt:lpstr>
      <vt:lpstr>Supporting Information P802.1ASdr</vt:lpstr>
      <vt:lpstr>Motion – 5.0xx</vt:lpstr>
      <vt:lpstr>Supporting Information P802.1CS-2020/Cor1</vt:lpstr>
      <vt:lpstr>Motion – 5.0xx</vt:lpstr>
      <vt:lpstr>Supporting Information P802.1ASdn</vt:lpstr>
      <vt:lpstr>Supporting Information P802.1ASdn</vt:lpstr>
      <vt:lpstr>Motion – 5.0xx</vt:lpstr>
      <vt:lpstr>Supporting Information P802.1DC</vt:lpstr>
      <vt:lpstr>Supporting Information P802.1DC</vt:lpstr>
      <vt:lpstr>Supporting Information P802.1DC</vt:lpstr>
      <vt:lpstr>802.1 Motions 2023-07    Consent Agenda   Drafts to RevCom </vt:lpstr>
      <vt:lpstr>Motion – 5.0xx</vt:lpstr>
      <vt:lpstr>Supporting Information P802.1Qcj</vt:lpstr>
      <vt:lpstr>Motion – 5.0xx</vt:lpstr>
      <vt:lpstr>Supporting information P802.1Qcw</vt:lpstr>
      <vt:lpstr>Supporting Information P802.1Qcw</vt:lpstr>
      <vt:lpstr>Motion – 5.0xx</vt:lpstr>
      <vt:lpstr>Supporting Information P802f</vt:lpstr>
      <vt:lpstr>Supporting Information P802f</vt:lpstr>
      <vt:lpstr>Supporting Information P802f</vt:lpstr>
      <vt:lpstr>Supporting Information P802f</vt:lpstr>
      <vt:lpstr>Supporting Information P802f</vt:lpstr>
      <vt:lpstr>Supporting Information P802f</vt:lpstr>
      <vt:lpstr>802.1 Motions 2023-07    Consent Agenda   PARs to NesCom </vt:lpstr>
      <vt:lpstr>Motion – 5.0xx</vt:lpstr>
      <vt:lpstr>Motion – 5.0xx</vt:lpstr>
      <vt:lpstr>Motion – 5.0xx</vt:lpstr>
      <vt:lpstr>Motion – 5.0xx</vt:lpstr>
      <vt:lpstr>802.1 Motions 2023-07   Consent Agenda   Liaisons and external communications (ME) </vt:lpstr>
      <vt:lpstr>Motion – 7.0xx</vt:lpstr>
      <vt:lpstr>Motion – 7.0xx</vt:lpstr>
      <vt:lpstr>Motion – 7.0xx</vt:lpstr>
      <vt:lpstr>802.1 Motions 2023-07   Consent Agenda   Liaisons and external communications (II) </vt:lpstr>
      <vt:lpstr>Motion – 7.0xx</vt:lpstr>
      <vt:lpstr>Motion – 7.065</vt:lpstr>
      <vt:lpstr>Motion – 7.0xx</vt:lpstr>
      <vt:lpstr>Motion – 7.0xx</vt:lpstr>
      <vt:lpstr>Motion – 7.0xx</vt:lpstr>
      <vt:lpstr>Motion – 7.0xx</vt:lpstr>
      <vt:lpstr>Motion – 7.0xx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802.1 consent agenda items for LMSC Closing Plenary</dc:title>
  <dc:creator>John DAmbrosia</dc:creator>
  <cp:lastModifiedBy>Glenn Parsons</cp:lastModifiedBy>
  <cp:revision>11</cp:revision>
  <dcterms:created xsi:type="dcterms:W3CDTF">2017-02-01T20:21:43Z</dcterms:created>
  <dcterms:modified xsi:type="dcterms:W3CDTF">2023-07-13T18:03:47Z</dcterms:modified>
</cp:coreProperties>
</file>