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031" r:id="rId5"/>
    <p:sldId id="2032" r:id="rId6"/>
    <p:sldId id="2033" r:id="rId7"/>
    <p:sldId id="2034" r:id="rId8"/>
    <p:sldId id="2035" r:id="rId9"/>
    <p:sldId id="2036" r:id="rId10"/>
    <p:sldId id="2037" r:id="rId11"/>
    <p:sldId id="2038" r:id="rId12"/>
    <p:sldId id="2039" r:id="rId13"/>
    <p:sldId id="2040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041" r:id="rId24"/>
    <p:sldId id="2042" r:id="rId25"/>
    <p:sldId id="2043" r:id="rId26"/>
    <p:sldId id="281" r:id="rId27"/>
    <p:sldId id="2044" r:id="rId28"/>
    <p:sldId id="283" r:id="rId29"/>
    <p:sldId id="284" r:id="rId30"/>
    <p:sldId id="285" r:id="rId31"/>
    <p:sldId id="2045" r:id="rId32"/>
    <p:sldId id="287" r:id="rId33"/>
    <p:sldId id="288" r:id="rId34"/>
    <p:sldId id="289" r:id="rId35"/>
    <p:sldId id="290" r:id="rId36"/>
    <p:sldId id="291" r:id="rId37"/>
    <p:sldId id="2046" r:id="rId38"/>
  </p:sldIdLst>
  <p:sldSz cx="9144000" cy="6858000" type="screen4x3"/>
  <p:notesSz cx="6858000" cy="9144000"/>
  <p:embeddedFontLst>
    <p:embeddedFont>
      <p:font typeface="Arimo" panose="020B0604020202020204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jL5BCcRvkMBIBVn5jHtc9bTJW1T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os Farka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093CB49-6DD0-45CA-836D-66B101BF1600}">
  <a:tblStyle styleId="{F093CB49-6DD0-45CA-836D-66B101BF160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3F9FA"/>
          </a:solidFill>
        </a:fill>
      </a:tcStyle>
    </a:wholeTbl>
    <a:band1H>
      <a:tcTxStyle/>
      <a:tcStyle>
        <a:tcBdr/>
        <a:fill>
          <a:solidFill>
            <a:srgbClr val="E7F3F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7F3F4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customschemas.google.com/relationships/presentationmetadata" Target="meta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3-15T00:47:01.602" idx="2">
    <p:pos x="6000" y="0"/>
    <p:text>it could be "0 comments" instead of "0 outstanding Must Be Satisfied (MBS) comments"</p:text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" name="Google Shape;7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37" name="Google Shape;1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55" name="Google Shape;1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0" name="Google Shape;16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0" name="Google Shape;18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Google Shape;19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" name="Google Shape;202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Google Shape;20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Google Shape;21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Google Shape;23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44" name="Google Shape;24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5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61" name="Google Shape;26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2" name="Google Shape;27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5" name="Google Shape;285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2" name="Google Shape;292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https://www.ieee802.org/1/files/public/docs2023/liaison-response-80211-TSNsupport-0323.pdf</a:t>
            </a:r>
            <a:endParaRPr/>
          </a:p>
        </p:txBody>
      </p:sp>
      <p:sp>
        <p:nvSpPr>
          <p:cNvPr id="293" name="Google Shape;293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9" name="Google Shape;299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00" name="Google Shape;300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0"/>
          <p:cNvSpPr/>
          <p:nvPr/>
        </p:nvSpPr>
        <p:spPr>
          <a:xfrm>
            <a:off x="14288" y="6597650"/>
            <a:ext cx="9129712" cy="260350"/>
          </a:xfrm>
          <a:prstGeom prst="rect">
            <a:avLst/>
          </a:prstGeom>
          <a:solidFill>
            <a:srgbClr val="2FADDF"/>
          </a:solidFill>
          <a:ln w="9525" cap="flat" cmpd="sng">
            <a:solidFill>
              <a:srgbClr val="2FAD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0"/>
          <p:cNvSpPr/>
          <p:nvPr/>
        </p:nvSpPr>
        <p:spPr>
          <a:xfrm>
            <a:off x="3175" y="3175"/>
            <a:ext cx="9136063" cy="260350"/>
          </a:xfrm>
          <a:prstGeom prst="rect">
            <a:avLst/>
          </a:prstGeom>
          <a:solidFill>
            <a:srgbClr val="2FADDF"/>
          </a:solidFill>
          <a:ln w="9525" cap="flat" cmpd="sng">
            <a:solidFill>
              <a:srgbClr val="2FAD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0"/>
          <p:cNvSpPr txBox="1"/>
          <p:nvPr/>
        </p:nvSpPr>
        <p:spPr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0"/>
          <p:cNvSpPr txBox="1"/>
          <p:nvPr/>
        </p:nvSpPr>
        <p:spPr>
          <a:xfrm>
            <a:off x="1828800" y="6591301"/>
            <a:ext cx="5486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IEEE 802 LMSC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oogle Shape;30;p40"/>
          <p:cNvGrpSpPr/>
          <p:nvPr/>
        </p:nvGrpSpPr>
        <p:grpSpPr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31" name="Google Shape;31;p40"/>
            <p:cNvSpPr/>
            <p:nvPr/>
          </p:nvSpPr>
          <p:spPr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0"/>
            <p:cNvSpPr txBox="1"/>
            <p:nvPr/>
          </p:nvSpPr>
          <p:spPr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EEE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" name="Google Shape;33;p40"/>
            <p:cNvCxnSpPr/>
            <p:nvPr/>
          </p:nvCxnSpPr>
          <p:spPr>
            <a:xfrm>
              <a:off x="3331" y="3542"/>
              <a:ext cx="0" cy="317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4" name="Google Shape;34;p40"/>
            <p:cNvSpPr txBox="1"/>
            <p:nvPr/>
          </p:nvSpPr>
          <p:spPr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802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40"/>
          <p:cNvSpPr txBox="1"/>
          <p:nvPr/>
        </p:nvSpPr>
        <p:spPr>
          <a:xfrm>
            <a:off x="0" y="6586539"/>
            <a:ext cx="1981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ec-22-00053-02-00EC </a:t>
            </a: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2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138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2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1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body" idx="1"/>
          </p:nvPr>
        </p:nvSpPr>
        <p:spPr>
          <a:xfrm>
            <a:off x="250825" y="13414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4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5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body" idx="1"/>
          </p:nvPr>
        </p:nvSpPr>
        <p:spPr>
          <a:xfrm>
            <a:off x="250825" y="1341438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body" idx="2"/>
          </p:nvPr>
        </p:nvSpPr>
        <p:spPr>
          <a:xfrm>
            <a:off x="4441825" y="1341438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6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4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7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7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47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8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8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48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9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9"/>
          <p:cNvSpPr txBox="1">
            <a:spLocks noGrp="1"/>
          </p:cNvSpPr>
          <p:nvPr>
            <p:ph type="body" idx="1"/>
          </p:nvPr>
        </p:nvSpPr>
        <p:spPr>
          <a:xfrm rot="5400000">
            <a:off x="2102644" y="-510381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0"/>
          <p:cNvSpPr txBox="1">
            <a:spLocks noGrp="1"/>
          </p:cNvSpPr>
          <p:nvPr>
            <p:ph type="title"/>
          </p:nvPr>
        </p:nvSpPr>
        <p:spPr>
          <a:xfrm rot="5400000">
            <a:off x="4901407" y="2082007"/>
            <a:ext cx="5462587" cy="2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0"/>
          <p:cNvSpPr txBox="1">
            <a:spLocks noGrp="1"/>
          </p:cNvSpPr>
          <p:nvPr>
            <p:ph type="body" idx="1"/>
          </p:nvPr>
        </p:nvSpPr>
        <p:spPr>
          <a:xfrm rot="5400000">
            <a:off x="607219" y="48419"/>
            <a:ext cx="5462587" cy="617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/>
          <p:nvPr/>
        </p:nvSpPr>
        <p:spPr>
          <a:xfrm>
            <a:off x="0" y="6604000"/>
            <a:ext cx="9139238" cy="260350"/>
          </a:xfrm>
          <a:prstGeom prst="rect">
            <a:avLst/>
          </a:prstGeom>
          <a:solidFill>
            <a:srgbClr val="2FB1DF"/>
          </a:solidFill>
          <a:ln w="9525" cap="flat" cmpd="sng">
            <a:solidFill>
              <a:srgbClr val="2FB1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9"/>
          <p:cNvSpPr/>
          <p:nvPr/>
        </p:nvSpPr>
        <p:spPr>
          <a:xfrm>
            <a:off x="3175" y="3175"/>
            <a:ext cx="9136063" cy="260350"/>
          </a:xfrm>
          <a:prstGeom prst="rect">
            <a:avLst/>
          </a:prstGeom>
          <a:solidFill>
            <a:srgbClr val="2FB1DF"/>
          </a:solidFill>
          <a:ln w="9525" cap="flat" cmpd="sng">
            <a:solidFill>
              <a:srgbClr val="2FADD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9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body" idx="1"/>
          </p:nvPr>
        </p:nvSpPr>
        <p:spPr>
          <a:xfrm>
            <a:off x="250825" y="13414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4" name="Google Shape;14;p39"/>
          <p:cNvCxnSpPr/>
          <p:nvPr/>
        </p:nvCxnSpPr>
        <p:spPr>
          <a:xfrm>
            <a:off x="395288" y="1268413"/>
            <a:ext cx="8353425" cy="0"/>
          </a:xfrm>
          <a:prstGeom prst="straightConnector1">
            <a:avLst/>
          </a:prstGeom>
          <a:noFill/>
          <a:ln w="9525" cap="flat" cmpd="sng">
            <a:solidFill>
              <a:srgbClr val="2FADD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39"/>
          <p:cNvSpPr txBox="1"/>
          <p:nvPr/>
        </p:nvSpPr>
        <p:spPr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9"/>
          <p:cNvSpPr txBox="1"/>
          <p:nvPr/>
        </p:nvSpPr>
        <p:spPr>
          <a:xfrm>
            <a:off x="0" y="6586539"/>
            <a:ext cx="19812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ec-22-00053-02-00EC </a:t>
            </a: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9"/>
          <p:cNvSpPr txBox="1"/>
          <p:nvPr/>
        </p:nvSpPr>
        <p:spPr>
          <a:xfrm>
            <a:off x="1828800" y="6591301"/>
            <a:ext cx="5486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IEEE 802 LMSC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oogle Shape;18;p39"/>
          <p:cNvGrpSpPr/>
          <p:nvPr/>
        </p:nvGrpSpPr>
        <p:grpSpPr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19" name="Google Shape;19;p39"/>
            <p:cNvSpPr/>
            <p:nvPr/>
          </p:nvSpPr>
          <p:spPr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9"/>
            <p:cNvSpPr txBox="1"/>
            <p:nvPr/>
          </p:nvSpPr>
          <p:spPr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EEE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" name="Google Shape;21;p39"/>
            <p:cNvCxnSpPr/>
            <p:nvPr/>
          </p:nvCxnSpPr>
          <p:spPr>
            <a:xfrm>
              <a:off x="3331" y="3542"/>
              <a:ext cx="0" cy="317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" name="Google Shape;22;p39"/>
            <p:cNvSpPr txBox="1"/>
            <p:nvPr/>
          </p:nvSpPr>
          <p:spPr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802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q-rev-draft-PAR-0323-v01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as2020-rev-PAR-0323-v02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cs-2020-cor-1-drafts/d1/802-1CS-2020-Cor1-d1-1-dis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18/ec-18-0160-00-ACSD-802-1qcz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19/ec-19-0218-00-ACSD-p802-1aedk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rivate/dk-drafts/d2/802-1AEdk-d2-2-sa-recirc-dis3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liaison-response-itu-t-sg15-otnt-swp-0323.pdf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liaison-response-itu-t-SG13-DeterminCommunicSvcsandNetworking-0323.pd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liaison-IETF-RFC7042bis-0323.pdf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doc/draft-eastlake-rfc7042bis/09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liaison-response-LNI40-WhitepaperandIEEESAlogorequest-0323.pdf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liaison-response-80211-TSNsupport-0323.pdf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liaison-response-BBF-1XandYANG-0323.pdf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dm-PAR-modification-0323-v01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eee802.org/1/files/public/docs2023/dm-CSD-modification-0323-v01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dt-PAR-modification-0323-v01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eee802.org/1/files/public/docs2023/dt-CSD-modification-0323-v0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dx-PAR-0323-v01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eee802.org/1/files/public/docs2023/dx-CSD-0323-v01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du-PAR-0323-v01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eee802.org/1/files/public/docs2023/du-CSD-0323-v01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/files/public/docs2023/cs-2020-cor1-PAR-modification-0323-v01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802.1 consent agenda items for LMSC Closing Plenary</a:t>
            </a:r>
            <a:endParaRPr/>
          </a:p>
        </p:txBody>
      </p:sp>
      <p:sp>
        <p:nvSpPr>
          <p:cNvPr id="75" name="Google Shape;75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dirty="0"/>
              <a:t>March 2023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dirty="0"/>
              <a:t> </a:t>
            </a:r>
            <a:r>
              <a:rPr lang="en-US" sz="1400"/>
              <a:t>(V4 </a:t>
            </a:r>
            <a:r>
              <a:rPr lang="en-US" sz="1400" dirty="0"/>
              <a:t>– 802.1 version #)</a:t>
            </a:r>
            <a:endParaRPr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Motion – 5.0406</a:t>
            </a:r>
            <a:endParaRPr dirty="0"/>
          </a:p>
        </p:txBody>
      </p:sp>
      <p:sp>
        <p:nvSpPr>
          <p:cNvPr id="128" name="Google Shape;128;p10"/>
          <p:cNvSpPr txBox="1">
            <a:spLocks noGrp="1"/>
          </p:cNvSpPr>
          <p:nvPr>
            <p:ph type="body" idx="1"/>
          </p:nvPr>
        </p:nvSpPr>
        <p:spPr>
          <a:xfrm>
            <a:off x="250824" y="1219200"/>
            <a:ext cx="8816976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Approve forwarding P802.1Q-2022-Rev PAR documentation in</a:t>
            </a:r>
            <a:br>
              <a:rPr lang="en-US" sz="2400" dirty="0"/>
            </a:b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https://www.ieee802.org/1/files/public/docs2023/q-rev-draft-PAR-0323-v01.pdf</a:t>
            </a:r>
            <a:r>
              <a:rPr lang="en-US" sz="2400" dirty="0"/>
              <a:t> to </a:t>
            </a:r>
            <a:r>
              <a:rPr lang="en-US" sz="2400" dirty="0" err="1"/>
              <a:t>NesCom</a:t>
            </a:r>
            <a:br>
              <a:rPr lang="en-US" sz="2400" dirty="0"/>
            </a:br>
            <a:br>
              <a:rPr lang="en-US" sz="2400" dirty="0"/>
            </a:b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Note: there is no CSD statement since this maintenance project is not intended to provide any new functionality </a:t>
            </a:r>
            <a:endParaRPr sz="1800" dirty="0"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In the WG, Proposed: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Mick Seaman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Second: Paul Congdon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Sending draft (y/n/a):    45  ,  0  ,  4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In the EC, mover: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Glenn Parsons  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Second: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Roger Marks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(y/n/a):  &lt;y&gt; , &lt;n&gt; , &lt;a&gt; </a:t>
            </a:r>
            <a:endParaRPr dirty="0"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Motion – 5.0407</a:t>
            </a:r>
            <a:endParaRPr dirty="0"/>
          </a:p>
        </p:txBody>
      </p:sp>
      <p:sp>
        <p:nvSpPr>
          <p:cNvPr id="134" name="Google Shape;134;p11"/>
          <p:cNvSpPr txBox="1">
            <a:spLocks noGrp="1"/>
          </p:cNvSpPr>
          <p:nvPr>
            <p:ph type="body" idx="1"/>
          </p:nvPr>
        </p:nvSpPr>
        <p:spPr>
          <a:xfrm>
            <a:off x="250824" y="1219200"/>
            <a:ext cx="8816976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Approve forwarding P802.1AS-2020-Rev PAR documentation in</a:t>
            </a:r>
            <a:br>
              <a:rPr lang="en-US" sz="2400" dirty="0"/>
            </a:b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https://www.ieee802.org/1/files/public/docs2023/as2020-rev-PAR-0323-v02.pdf</a:t>
            </a:r>
            <a:r>
              <a:rPr lang="en-US" sz="2400" dirty="0"/>
              <a:t>  to </a:t>
            </a:r>
            <a:r>
              <a:rPr lang="en-US" sz="2400" dirty="0" err="1"/>
              <a:t>NesCom</a:t>
            </a:r>
            <a:br>
              <a:rPr lang="en-US" sz="2400" dirty="0"/>
            </a:br>
            <a:br>
              <a:rPr lang="en-US" sz="2400" dirty="0"/>
            </a:b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Note: there is no CSD statement since this maintenance project is not intended to provide any new functionality </a:t>
            </a:r>
            <a:endParaRPr sz="1800" dirty="0"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In the WG, Proposed: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Geoff Garner   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Second: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Paul Congdon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Sending draft (y/n/a):    48  ,  0  ,   1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In the EC, mover: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Glenn Parsons   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Second: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Roger Marks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(y/n/a):  &lt;y&gt; , &lt;n&gt; , &lt;a&gt; </a:t>
            </a:r>
            <a:endParaRPr dirty="0"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 txBox="1"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/>
              <a:t>802.1 Motions</a:t>
            </a:r>
            <a:br>
              <a:rPr lang="en-US"/>
            </a:br>
            <a:r>
              <a:rPr lang="en-US"/>
              <a:t>2023-03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Consent Agenda </a:t>
            </a:r>
            <a:br>
              <a:rPr lang="en-US"/>
            </a:br>
            <a:br>
              <a:rPr lang="en-US"/>
            </a:br>
            <a:r>
              <a:rPr lang="en-US"/>
              <a:t>Drafts to SA Ballot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Motion – 5.0408</a:t>
            </a:r>
            <a:endParaRPr dirty="0"/>
          </a:p>
        </p:txBody>
      </p:sp>
      <p:sp>
        <p:nvSpPr>
          <p:cNvPr id="145" name="Google Shape;145;p13"/>
          <p:cNvSpPr/>
          <p:nvPr/>
        </p:nvSpPr>
        <p:spPr>
          <a:xfrm>
            <a:off x="381000" y="1295400"/>
            <a:ext cx="8534400" cy="5162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Conditionally approve sending P802.1CS-2020/Cor1 D2.0 to Standards Association ballot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Note: there is no CSD statement since this maintenance project is not intended to provide any new functionality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P802.1CS-2020/Cor1 had 97% approval at the end of the last Working Group Recirculation ballot 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 the WG, Proposed: Paul Congdon Second: János Farkas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          (y/n/a): </a:t>
            </a:r>
            <a:r>
              <a:rPr kumimoji="0" lang="en-C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44, 0 , 5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 EC, mover: Glenn Parsons, 	Second: Roger Marks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(y/n/a): &lt;y&gt;,&lt;n&gt;,&lt;a&gt;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1"/>
          <p:cNvSpPr txBox="1">
            <a:spLocks noGrp="1"/>
          </p:cNvSpPr>
          <p:nvPr>
            <p:ph type="title"/>
          </p:nvPr>
        </p:nvSpPr>
        <p:spPr>
          <a:xfrm>
            <a:off x="76200" y="404813"/>
            <a:ext cx="8991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/>
              <a:t>Supporting information </a:t>
            </a:r>
            <a:r>
              <a:rPr lang="en-US"/>
              <a:t>P802.1CS-2020/Cor1</a:t>
            </a:r>
            <a:endParaRPr/>
          </a:p>
        </p:txBody>
      </p:sp>
      <p:sp>
        <p:nvSpPr>
          <p:cNvPr id="151" name="Google Shape;151;p51"/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5181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/>
              <a:t>WG ballot closed: 27 February 2023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/>
              <a:t>All WG ballot requirements are met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/>
              <a:t>The ballot resulted in</a:t>
            </a:r>
            <a:endParaRPr/>
          </a:p>
          <a:p>
            <a:pPr marL="6858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400"/>
              <a:t>0 outstanding Disapprove vote</a:t>
            </a:r>
            <a:endParaRPr/>
          </a:p>
          <a:p>
            <a:pPr marL="6858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400"/>
              <a:t>0 outstanding Must Be satisfied comments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/>
              <a:t>Comment resolution available here: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https://www.ieee802.org/1/files/private/cs-2020-cor-1-drafts/d1/802-1CS-2020-Cor1-d1-1-dis.pdf</a:t>
            </a:r>
            <a:endParaRPr sz="2000"/>
          </a:p>
          <a:p>
            <a:pPr marL="285750" lvl="0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Recirculation ballot will be conducted during April with comment resolution on Maintenance TG calls and during the May 802.1 interim if required.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possible final recirculation in May/June if required with comment resolution in Maintenance TG meetings.</a:t>
            </a:r>
            <a:endParaRPr sz="2000"/>
          </a:p>
          <a:p>
            <a:pPr marL="45720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800"/>
          </a:p>
        </p:txBody>
      </p:sp>
      <p:graphicFrame>
        <p:nvGraphicFramePr>
          <p:cNvPr id="152" name="Google Shape;152;p51"/>
          <p:cNvGraphicFramePr/>
          <p:nvPr/>
        </p:nvGraphicFramePr>
        <p:xfrm>
          <a:off x="5758470" y="1600200"/>
          <a:ext cx="3080725" cy="40315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5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CATEGORY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All Respondents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TOTAL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Yes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</a:t>
                      </a:r>
                      <a:endParaRPr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100%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No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0%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Voting Yes or No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32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64%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Abs. Time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0%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Abs. Expertise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36%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Abs. Other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0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0%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Respondents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68%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Voting members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73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Non-voting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0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No. of commenters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4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8%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mo"/>
                        <a:ea typeface="Arimo"/>
                        <a:cs typeface="Arimo"/>
                        <a:sym typeface="Arimo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0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No. of comments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13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/>
              <a:t>802.1 Motions</a:t>
            </a:r>
            <a:br>
              <a:rPr lang="en-US"/>
            </a:br>
            <a:r>
              <a:rPr lang="en-US"/>
              <a:t>2023-03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Consent Agenda </a:t>
            </a:r>
            <a:br>
              <a:rPr lang="en-US"/>
            </a:br>
            <a:br>
              <a:rPr lang="en-US"/>
            </a:br>
            <a:r>
              <a:rPr lang="en-US"/>
              <a:t>Drafts to RevCom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Motion – 5.0409</a:t>
            </a:r>
            <a:endParaRPr dirty="0"/>
          </a:p>
        </p:txBody>
      </p:sp>
      <p:sp>
        <p:nvSpPr>
          <p:cNvPr id="164" name="Google Shape;164;p18"/>
          <p:cNvSpPr txBox="1">
            <a:spLocks noGrp="1"/>
          </p:cNvSpPr>
          <p:nvPr>
            <p:ph type="body" idx="1"/>
          </p:nvPr>
        </p:nvSpPr>
        <p:spPr>
          <a:xfrm>
            <a:off x="250824" y="1295400"/>
            <a:ext cx="8893175" cy="521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Approve sending P802.1Qcz to </a:t>
            </a:r>
            <a:r>
              <a:rPr lang="en-US" sz="2400" b="0" dirty="0" err="1">
                <a:solidFill>
                  <a:schemeClr val="dk1"/>
                </a:solidFill>
              </a:rPr>
              <a:t>RevCom</a:t>
            </a:r>
            <a:endParaRPr sz="2400" dirty="0"/>
          </a:p>
          <a:p>
            <a:pPr marL="285750" lvl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dirty="0">
                <a:solidFill>
                  <a:schemeClr val="dk1"/>
                </a:solidFill>
              </a:rPr>
              <a:t>Approve</a:t>
            </a:r>
            <a:r>
              <a:rPr lang="en-US" sz="2400" dirty="0"/>
              <a:t> CSD </a:t>
            </a:r>
            <a:r>
              <a:rPr lang="en-US" sz="2400" b="0" dirty="0">
                <a:solidFill>
                  <a:schemeClr val="dk1"/>
                </a:solidFill>
              </a:rPr>
              <a:t>documentation </a:t>
            </a:r>
            <a:r>
              <a:rPr lang="en-US" sz="2400" dirty="0"/>
              <a:t>in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https://mentor.ieee.org/802-ec/dcn/18/ec-18-0160-00-ACSD-802-1qcz.pdf</a:t>
            </a:r>
            <a:r>
              <a:rPr lang="en-US" sz="2400" dirty="0"/>
              <a:t> 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P802.1Qcz D2.7 had 100% approval at the end of the last SA ballot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the WG, Proposed: Paul Congdon	Second: János Farkas</a:t>
            </a:r>
            <a:endParaRPr sz="2400"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Sending draft (y/n/a):   40, 1, 7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CSD (y/n/a):   38, 0 , 9</a:t>
            </a:r>
            <a:endParaRPr sz="2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EC, mover: Glenn Parsons, 	Second: Roger Marks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(y/n/a): &lt;y&gt;,&lt;n&gt;,&lt;a&gt;</a:t>
            </a:r>
            <a:endParaRPr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2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P802.1Qcz</a:t>
            </a:r>
            <a:endParaRPr/>
          </a:p>
        </p:txBody>
      </p:sp>
      <p:sp>
        <p:nvSpPr>
          <p:cNvPr id="170" name="Google Shape;170;p52"/>
          <p:cNvSpPr/>
          <p:nvPr/>
        </p:nvSpPr>
        <p:spPr>
          <a:xfrm>
            <a:off x="228600" y="1371600"/>
            <a:ext cx="3886200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Sponsor ballot closed: 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13 March 2023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All SA ballot requirements met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Ballot result after comment resolution: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 outstanding Disapprove votes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 outstanding Must Be Satisfied (MBS) comments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Disposition is available here: </a:t>
            </a:r>
            <a:r>
              <a:rPr kumimoji="0" lang="en-US" sz="20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https://www.ieee802.org/1/files/private/cz-drafts/d2/802-1Qcz-d2-7-dis-v01.pdf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5343" y="1510046"/>
            <a:ext cx="4856633" cy="3756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Motion – 5.0410</a:t>
            </a:r>
            <a:endParaRPr dirty="0"/>
          </a:p>
        </p:txBody>
      </p:sp>
      <p:sp>
        <p:nvSpPr>
          <p:cNvPr id="177" name="Google Shape;177;p20"/>
          <p:cNvSpPr txBox="1">
            <a:spLocks noGrp="1"/>
          </p:cNvSpPr>
          <p:nvPr>
            <p:ph type="body" idx="1"/>
          </p:nvPr>
        </p:nvSpPr>
        <p:spPr>
          <a:xfrm>
            <a:off x="250825" y="1341438"/>
            <a:ext cx="8229600" cy="5111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/>
              <a:t>Approve sending P802.1AEdk to </a:t>
            </a:r>
            <a:r>
              <a:rPr lang="en-US" sz="2400" dirty="0" err="1"/>
              <a:t>RevCom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/>
              <a:t>Approve CSD documentation in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https://mentor.ieee.org/802-ec/dcn/19/ec-19-0218-00-ACSD-p802-1aedk.pdf</a:t>
            </a:r>
            <a:endParaRPr sz="2400" dirty="0"/>
          </a:p>
          <a:p>
            <a:pPr marL="285750" lvl="0" indent="-144780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dirty="0"/>
          </a:p>
          <a:p>
            <a:pPr marL="285750" lvl="0" indent="-285750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/>
              <a:t>P802.1AEdk/D2.2 had 97% approval at the end of the last Standards Association recirculation ballot</a:t>
            </a:r>
            <a:endParaRPr dirty="0"/>
          </a:p>
          <a:p>
            <a:pPr marL="342900" lvl="0" indent="-201930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dirty="0"/>
          </a:p>
          <a:p>
            <a:pPr marL="342900" lvl="0" indent="-342900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/>
              <a:t>In the WG, Proposed: Mick Seaman, Second: Don Fedyk</a:t>
            </a:r>
            <a:endParaRPr sz="2400" dirty="0"/>
          </a:p>
          <a:p>
            <a:pPr marL="742950" lvl="1" indent="-28575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dirty="0"/>
              <a:t>Sending draft (y/n/a): </a:t>
            </a:r>
            <a:r>
              <a:rPr lang="en-CA" sz="2000" dirty="0"/>
              <a:t> 42, 0, 8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dirty="0"/>
              <a:t>CSD (y/n/a): </a:t>
            </a:r>
            <a:r>
              <a:rPr lang="en-CA" sz="2000" dirty="0"/>
              <a:t> 42, 0, 8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dirty="0"/>
          </a:p>
          <a:p>
            <a:pPr marL="342900" lvl="0" indent="-342900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/>
              <a:t>In EC, mover: Glenn Parsons,	Second:  Roger Marks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dirty="0"/>
              <a:t>(y/n/a): &lt;y&gt;,&lt;n&gt;,&lt;a&gt; 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Supporting information P802.1AEdk</a:t>
            </a:r>
            <a:endParaRPr sz="3200"/>
          </a:p>
        </p:txBody>
      </p:sp>
      <p:sp>
        <p:nvSpPr>
          <p:cNvPr id="184" name="Google Shape;184;p21"/>
          <p:cNvSpPr/>
          <p:nvPr/>
        </p:nvSpPr>
        <p:spPr>
          <a:xfrm>
            <a:off x="228600" y="1371600"/>
            <a:ext cx="3886200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 ballot closed: 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13 November 2022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All SA ballot requirements met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Ballot result after comment resolution: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 outstanding Disapprove votes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 outstanding Must Be Satisfied (MBS) comments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All comments accompanying the Disapprove vote were WITHDRAWN by commenter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Disposition is available here: </a:t>
            </a:r>
            <a:r>
              <a:rPr kumimoji="0" lang="en-US" sz="20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https://www.ieee802.org/1/files/private/dk-drafts/d2/802-1AEdk-d2-2-sa-recirc-dis3.pdf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4800" y="1361209"/>
            <a:ext cx="4642875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/>
              <a:t>Agenda </a:t>
            </a:r>
            <a:endParaRPr/>
          </a:p>
        </p:txBody>
      </p:sp>
      <p:sp>
        <p:nvSpPr>
          <p:cNvPr id="81" name="Google Shape;81;p2"/>
          <p:cNvSpPr txBox="1">
            <a:spLocks noGrp="1"/>
          </p:cNvSpPr>
          <p:nvPr>
            <p:ph type="body" idx="1"/>
          </p:nvPr>
        </p:nvSpPr>
        <p:spPr>
          <a:xfrm>
            <a:off x="533401" y="1371600"/>
            <a:ext cx="8286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PARs to NesCom</a:t>
            </a:r>
            <a:endParaRPr sz="2400" dirty="0"/>
          </a:p>
          <a:p>
            <a:pPr marL="74295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/>
              <a:t>5.0401 – P802.1ASdm</a:t>
            </a:r>
            <a:endParaRPr dirty="0"/>
          </a:p>
          <a:p>
            <a:pPr marL="74295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/>
              <a:t>5.0402 – P802.1Qdt</a:t>
            </a:r>
            <a:endParaRPr dirty="0"/>
          </a:p>
          <a:p>
            <a:pPr marL="74295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/>
              <a:t>5.0403 – P802.1Qdx</a:t>
            </a:r>
            <a:endParaRPr dirty="0"/>
          </a:p>
          <a:p>
            <a:pPr marL="74295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/>
              <a:t>5.0404 – P802.1DU</a:t>
            </a:r>
            <a:endParaRPr dirty="0"/>
          </a:p>
          <a:p>
            <a:pPr marL="74295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/>
              <a:t>5.0405 – P802.1CS/cor1</a:t>
            </a:r>
            <a:endParaRPr dirty="0"/>
          </a:p>
          <a:p>
            <a:pPr marL="74295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/>
              <a:t>5.0406 – P802.1Q-2022-REV	</a:t>
            </a:r>
            <a:r>
              <a:rPr lang="en-US" sz="2000" i="1" dirty="0"/>
              <a:t>(48 hour)</a:t>
            </a:r>
            <a:endParaRPr dirty="0"/>
          </a:p>
          <a:p>
            <a:pPr marL="74295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/>
              <a:t>5.0407 – P802.1AS-2020-REV	</a:t>
            </a:r>
            <a:r>
              <a:rPr lang="en-US" sz="2000" i="1" dirty="0"/>
              <a:t>(48 hour)</a:t>
            </a:r>
            <a:endParaRPr sz="20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Drafts to SA Ballot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5.0408 – P802.1CS/cor1 conditional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Drafts to </a:t>
            </a:r>
            <a:r>
              <a:rPr lang="en-US" sz="2400" dirty="0" err="1"/>
              <a:t>RevCom</a:t>
            </a:r>
            <a:endParaRPr sz="2400"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5.0409 – P802.1Qcz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5.0410 – P802.1AEdk</a:t>
            </a:r>
            <a:endParaRPr dirty="0"/>
          </a:p>
          <a:p>
            <a:pPr marL="74295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dirty="0"/>
          </a:p>
          <a:p>
            <a:pPr marL="74295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>
            <a:spLocks noGrp="1"/>
          </p:cNvSpPr>
          <p:nvPr>
            <p:ph type="title" idx="4294967295"/>
          </p:nvPr>
        </p:nvSpPr>
        <p:spPr>
          <a:xfrm>
            <a:off x="914400" y="274638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Supporting information P802.1AEdk –  1 –Disapprove comments withdrawn – email from commenter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2" name="Google Shape;192;p22"/>
          <p:cNvPicPr preferRelativeResize="0"/>
          <p:nvPr/>
        </p:nvPicPr>
        <p:blipFill rotWithShape="1">
          <a:blip r:embed="rId3">
            <a:alphaModFix/>
          </a:blip>
          <a:srcRect r="3572"/>
          <a:stretch/>
        </p:blipFill>
        <p:spPr>
          <a:xfrm>
            <a:off x="381000" y="1371600"/>
            <a:ext cx="792480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>
            <a:spLocks noGrp="1"/>
          </p:cNvSpPr>
          <p:nvPr>
            <p:ph type="title" idx="4294967295"/>
          </p:nvPr>
        </p:nvSpPr>
        <p:spPr>
          <a:xfrm>
            <a:off x="914400" y="274638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Supporting information P802.1AEdk – 2— Disapprove comments withdrawn – email from commenter cont.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9" name="Google Shape;199;p23"/>
          <p:cNvPicPr preferRelativeResize="0"/>
          <p:nvPr/>
        </p:nvPicPr>
        <p:blipFill rotWithShape="1">
          <a:blip r:embed="rId3">
            <a:alphaModFix/>
          </a:blip>
          <a:srcRect r="16812"/>
          <a:stretch/>
        </p:blipFill>
        <p:spPr>
          <a:xfrm>
            <a:off x="381000" y="1371600"/>
            <a:ext cx="7162800" cy="4632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3"/>
          <p:cNvSpPr txBox="1">
            <a:spLocks noGrp="1"/>
          </p:cNvSpPr>
          <p:nvPr>
            <p:ph type="title" idx="4294967295"/>
          </p:nvPr>
        </p:nvSpPr>
        <p:spPr>
          <a:xfrm>
            <a:off x="914400" y="274638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Supporting information P802.1AEdk – 3 – Withdrawn comments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6" name="Google Shape;206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066800"/>
            <a:ext cx="7924800" cy="4943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>
            <a:spLocks noGrp="1"/>
          </p:cNvSpPr>
          <p:nvPr>
            <p:ph type="title" idx="4294967295"/>
          </p:nvPr>
        </p:nvSpPr>
        <p:spPr>
          <a:xfrm>
            <a:off x="914400" y="274638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Supporting information P802.1AEdk – 4 – Withdrawn comments cont.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3" name="Google Shape;21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189038"/>
            <a:ext cx="8458200" cy="419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 txBox="1">
            <a:spLocks noGrp="1"/>
          </p:cNvSpPr>
          <p:nvPr>
            <p:ph type="title" idx="4294967295"/>
          </p:nvPr>
        </p:nvSpPr>
        <p:spPr>
          <a:xfrm>
            <a:off x="914400" y="274638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Supporting information P802.1AEdk – 5 – Withdrawn comments – initial CRG resolution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0" name="Google Shape;22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67672"/>
            <a:ext cx="9144000" cy="3722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 txBox="1">
            <a:spLocks noGrp="1"/>
          </p:cNvSpPr>
          <p:nvPr>
            <p:ph type="title" idx="4294967295"/>
          </p:nvPr>
        </p:nvSpPr>
        <p:spPr>
          <a:xfrm>
            <a:off x="914400" y="274638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Supporting information P802.1AEdk – 6 – Withdrawn comments cont. – initial CRG resolution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7" name="Google Shape;22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99" y="1639757"/>
            <a:ext cx="8897967" cy="348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>
            <a:spLocks noGrp="1"/>
          </p:cNvSpPr>
          <p:nvPr>
            <p:ph type="title" idx="4294967295"/>
          </p:nvPr>
        </p:nvSpPr>
        <p:spPr>
          <a:xfrm>
            <a:off x="914400" y="274638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Supporting information P802.1AEdk – 7 – Withdrawn comments cont. – initial CRG resolution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4" name="Google Shape;23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461" y="1213234"/>
            <a:ext cx="8345537" cy="4044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>
            <a:spLocks noGrp="1"/>
          </p:cNvSpPr>
          <p:nvPr>
            <p:ph type="title" idx="4294967295"/>
          </p:nvPr>
        </p:nvSpPr>
        <p:spPr>
          <a:xfrm>
            <a:off x="914400" y="274638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Supporting information P802.1AEdk – 8 – Withdrawn comments cont. – initial CRG resolution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1" name="Google Shape;24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428" y="1295400"/>
            <a:ext cx="8763144" cy="4620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dirty="0"/>
              <a:t>802.1 Motions</a:t>
            </a:r>
            <a:br>
              <a:rPr lang="en-US" dirty="0"/>
            </a:br>
            <a:r>
              <a:rPr lang="en-US" dirty="0"/>
              <a:t>2023-03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Consent Agenda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Liaisons and external communications (ME)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Motion – 7.061</a:t>
            </a:r>
            <a:endParaRPr dirty="0"/>
          </a:p>
        </p:txBody>
      </p:sp>
      <p:sp>
        <p:nvSpPr>
          <p:cNvPr id="252" name="Google Shape;252;p30"/>
          <p:cNvSpPr txBox="1">
            <a:spLocks noGrp="1"/>
          </p:cNvSpPr>
          <p:nvPr>
            <p:ph type="body" idx="1"/>
          </p:nvPr>
        </p:nvSpPr>
        <p:spPr>
          <a:xfrm>
            <a:off x="152400" y="1265238"/>
            <a:ext cx="88392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Approve submission of the following draft(s) to ISO/IEC JTC1/SC6 for information under the PSDO agreement, once SA balloting begins.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IEEE P802.1CS-2020/Cor1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the WG, Proposed: Paul Congdon	Second: Karen Randall</a:t>
            </a:r>
            <a:endParaRPr sz="2400"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Sending draft (y/n/a): </a:t>
            </a:r>
            <a:r>
              <a:rPr lang="en-CA" sz="2000" dirty="0"/>
              <a:t> 40, 1, 6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EC, mover: Glenn Parsons     Second: Roger Marks 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(y/n/a): &lt;y&gt;,&lt;n&gt;,&lt;a&gt;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 txBox="1"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/>
              <a:t>Agenda </a:t>
            </a:r>
            <a:endParaRPr/>
          </a:p>
        </p:txBody>
      </p:sp>
      <p:sp>
        <p:nvSpPr>
          <p:cNvPr id="87" name="Google Shape;87;p3"/>
          <p:cNvSpPr txBox="1">
            <a:spLocks noGrp="1"/>
          </p:cNvSpPr>
          <p:nvPr>
            <p:ph type="body" idx="1"/>
          </p:nvPr>
        </p:nvSpPr>
        <p:spPr>
          <a:xfrm>
            <a:off x="533401" y="1371600"/>
            <a:ext cx="8286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Liaisons and external communications (ME)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7.061 – Approve liaison of drafts for information to ISO/IEC JTC1/SC6 under the PSDO agreement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7.062 – Approve liaison of drafts for adoption to ISO/IEC JTC1/SC6 under the PSDO agreement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Liaisons and external communications (II)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>
                <a:solidFill>
                  <a:srgbClr val="000000"/>
                </a:solidFill>
              </a:rPr>
              <a:t>7.063 – </a:t>
            </a:r>
            <a:r>
              <a:rPr lang="en-US" sz="1800" dirty="0"/>
              <a:t>Approve 802.1 communication to ITU-T SG15</a:t>
            </a:r>
            <a:endParaRPr lang="en-US" sz="1800" dirty="0">
              <a:highlight>
                <a:srgbClr val="FFFF00"/>
              </a:highlight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>
                <a:solidFill>
                  <a:srgbClr val="000000"/>
                </a:solidFill>
              </a:rPr>
              <a:t>7.064 – </a:t>
            </a:r>
            <a:r>
              <a:rPr lang="en-US" sz="1800" dirty="0"/>
              <a:t>Approve 802.1 communication to ITU-T SG13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7.065 – Approve 802.1 communication with IETF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7.066 – Approve 802.1 communication with LNI 4.0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7.067 – Approve 802.1 communication with 802.11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7.068 – Approve 802.1 communication with BBF</a:t>
            </a:r>
            <a:endParaRPr dirty="0"/>
          </a:p>
          <a:p>
            <a:pPr marL="74295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74295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74295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Motion – 7.062</a:t>
            </a:r>
            <a:endParaRPr dirty="0"/>
          </a:p>
        </p:txBody>
      </p:sp>
      <p:sp>
        <p:nvSpPr>
          <p:cNvPr id="258" name="Google Shape;258;p31"/>
          <p:cNvSpPr txBox="1">
            <a:spLocks noGrp="1"/>
          </p:cNvSpPr>
          <p:nvPr>
            <p:ph type="body" idx="1"/>
          </p:nvPr>
        </p:nvSpPr>
        <p:spPr>
          <a:xfrm>
            <a:off x="152400" y="1265238"/>
            <a:ext cx="88392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Approve submission of the following draft(s) to ISO/IEC JTC1/SC6 for adoption under the PSDO agreement, once approved and published.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dirty="0"/>
              <a:t>IEEE P802.1AEdk</a:t>
            </a:r>
            <a:endParaRPr dirty="0"/>
          </a:p>
          <a:p>
            <a:pPr marL="74295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the WG, Proposed: Paul Congdon	Second: Karen Randall</a:t>
            </a:r>
            <a:endParaRPr sz="2400"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Sending draft (y/n/a): </a:t>
            </a:r>
            <a:r>
              <a:rPr lang="en-CA" sz="2000" dirty="0"/>
              <a:t>  41, 1, 8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EC, mover: Glenn Parsons     Second: </a:t>
            </a:r>
            <a:r>
              <a:rPr lang="en-CA" sz="2400" dirty="0"/>
              <a:t>Roger Marks 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(y/n/a): &lt;y&gt;,&lt;n&gt;,&lt;a&gt;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5"/>
          <p:cNvSpPr txBox="1"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dirty="0"/>
              <a:t>802.1 Motions</a:t>
            </a:r>
            <a:br>
              <a:rPr lang="en-US" dirty="0"/>
            </a:br>
            <a:r>
              <a:rPr lang="en-US" dirty="0"/>
              <a:t>2023-03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Consent Agenda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Liaisons and external communications (II)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Motion – 7.063</a:t>
            </a:r>
            <a:endParaRPr dirty="0"/>
          </a:p>
        </p:txBody>
      </p:sp>
      <p:sp>
        <p:nvSpPr>
          <p:cNvPr id="269" name="Google Shape;269;p32"/>
          <p:cNvSpPr txBox="1">
            <a:spLocks noGrp="1"/>
          </p:cNvSpPr>
          <p:nvPr>
            <p:ph type="body" idx="1"/>
          </p:nvPr>
        </p:nvSpPr>
        <p:spPr>
          <a:xfrm>
            <a:off x="381000" y="1295400"/>
            <a:ext cx="8534400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Approve </a:t>
            </a:r>
            <a:r>
              <a:rPr lang="en-US" sz="2000" u="sng" dirty="0">
                <a:solidFill>
                  <a:schemeClr val="hlink"/>
                </a:solidFill>
                <a:hlinkClick r:id="rId3"/>
              </a:rPr>
              <a:t>https://www.ieee802.org/1/files/public/docs2023/liaison-response-itu-t-sg15-otnt-swp-0323.pdf</a:t>
            </a:r>
            <a:r>
              <a:rPr lang="en-US" sz="2000" dirty="0"/>
              <a:t> as communication to ITU-T SG15 on LS15: OTNT Standardization Work Plan Issue 31, granting the IEEE 802.1 WG chair (or his delegate) editorial license.</a:t>
            </a:r>
            <a:endParaRPr dirty="0"/>
          </a:p>
          <a:p>
            <a:pPr marL="68580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/>
              <a:t>This approval is under LMSC OM “</a:t>
            </a:r>
            <a:r>
              <a:rPr lang="en-US" sz="1800" b="0" i="0" u="none" strike="noStrike" dirty="0">
                <a:latin typeface="Arial"/>
                <a:ea typeface="Arial"/>
                <a:cs typeface="Arial"/>
                <a:sym typeface="Arial"/>
              </a:rPr>
              <a:t>IEEE 802 LMSC subgroup public statements to government bodies</a:t>
            </a:r>
            <a:r>
              <a:rPr lang="en-US" sz="1800" dirty="0"/>
              <a:t>” </a:t>
            </a:r>
            <a:endParaRPr sz="1400" dirty="0"/>
          </a:p>
          <a:p>
            <a:pPr marL="400050" lvl="1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In the WG, Proposed: Paul Congdon	Second: Karen Randall</a:t>
            </a:r>
            <a:endParaRPr sz="2000"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1800" dirty="0"/>
              <a:t>Sending liaison (y/n/a): </a:t>
            </a:r>
            <a:r>
              <a:rPr lang="en-CA" sz="1800" dirty="0"/>
              <a:t>  40, 1, 5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/>
              <a:t>In EC, for information (or motion to block)</a:t>
            </a:r>
            <a:endParaRPr sz="1800" dirty="0"/>
          </a:p>
          <a:p>
            <a:pPr marL="34290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Motion – 7.064</a:t>
            </a:r>
            <a:endParaRPr dirty="0"/>
          </a:p>
        </p:txBody>
      </p:sp>
      <p:sp>
        <p:nvSpPr>
          <p:cNvPr id="276" name="Google Shape;276;p34"/>
          <p:cNvSpPr/>
          <p:nvPr/>
        </p:nvSpPr>
        <p:spPr>
          <a:xfrm>
            <a:off x="762000" y="1447800"/>
            <a:ext cx="8305800" cy="499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Approve </a:t>
            </a: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https://www.ieee802.org/1/files/public/docs2023/liaison-response-itu-t-SG13-DeterminCommunicSvcsandNetworking-0323.pdf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as communication to ITU-T SG13 granting the IEEE 802.1 WG chair (or his delegate) editorial license.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This approval is under LMSC OM “IEEE 802 LMSC subgroup public statements to government bodies”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 the WG (y/n/a): </a:t>
            </a: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42, 1, 5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Proposed: János Farkas,	Second: Karen Randall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190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 EC, for information (or motion to block)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Motion – 7.065</a:t>
            </a:r>
            <a:endParaRPr dirty="0"/>
          </a:p>
        </p:txBody>
      </p:sp>
      <p:sp>
        <p:nvSpPr>
          <p:cNvPr id="282" name="Google Shape;282;p36"/>
          <p:cNvSpPr txBox="1">
            <a:spLocks noGrp="1"/>
          </p:cNvSpPr>
          <p:nvPr>
            <p:ph type="body" idx="1"/>
          </p:nvPr>
        </p:nvSpPr>
        <p:spPr>
          <a:xfrm>
            <a:off x="381000" y="1371600"/>
            <a:ext cx="8534400" cy="490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400" dirty="0"/>
              <a:t>Approve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https://www.ieee802.org/1/files/public/docs2023/liaison-IETF-RFC7042bis-0323.pdf</a:t>
            </a:r>
            <a:r>
              <a:rPr lang="en-US" sz="2400" dirty="0"/>
              <a:t> as communication to IETF regarding review of </a:t>
            </a:r>
            <a:r>
              <a:rPr lang="en-US" sz="2400" u="sng" dirty="0">
                <a:solidFill>
                  <a:schemeClr val="hlink"/>
                </a:solidFill>
                <a:hlinkClick r:id="rId4"/>
              </a:rPr>
              <a:t>https://datatracker.ietf.org/doc/draft-eastlake-rfc7042bis/09/</a:t>
            </a:r>
            <a:r>
              <a:rPr lang="en-US" sz="2400" dirty="0"/>
              <a:t>, granting the IEEE 802.1 WG chair (or his delegate) editorial license and incorporation of additional RAC approved comments.</a:t>
            </a:r>
            <a:endParaRPr dirty="0"/>
          </a:p>
          <a:p>
            <a:pPr marL="400050" lvl="1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600" dirty="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dirty="0"/>
              <a:t>In the WG, Proposed: Paul Congdon	Second: Karen Randall</a:t>
            </a:r>
            <a:endParaRPr sz="2400" dirty="0"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US" sz="2000" dirty="0"/>
              <a:t>Sending draft (y/n/a): </a:t>
            </a:r>
            <a:r>
              <a:rPr lang="en-CA" sz="2000" dirty="0"/>
              <a:t> 40, 1, 5</a:t>
            </a:r>
            <a:endParaRPr sz="3200" dirty="0"/>
          </a:p>
          <a:p>
            <a:pPr marL="45720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dirty="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dirty="0"/>
              <a:t>In EC,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information</a:t>
            </a: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7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Motion – 7.066</a:t>
            </a:r>
            <a:endParaRPr dirty="0"/>
          </a:p>
        </p:txBody>
      </p:sp>
      <p:sp>
        <p:nvSpPr>
          <p:cNvPr id="289" name="Google Shape;289;p37"/>
          <p:cNvSpPr/>
          <p:nvPr/>
        </p:nvSpPr>
        <p:spPr>
          <a:xfrm>
            <a:off x="762000" y="1752600"/>
            <a:ext cx="7924800" cy="499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Approve </a:t>
            </a: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https://www.ieee802.org/1/files/public/docs2023/liaison-response-LNI40-WhitepaperandIEEESAlogorequest-0323.pdf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as communication to LNI 4.0, granting the IEEE 802.1 WG chair (or his delegate) editorial license.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 the WG, Proposed: János Farkas	Second: Karen Randall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133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(y/n/a): </a:t>
            </a: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40, 2, 5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 the EC, for information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8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Motion – 7.067</a:t>
            </a:r>
            <a:endParaRPr dirty="0"/>
          </a:p>
        </p:txBody>
      </p:sp>
      <p:sp>
        <p:nvSpPr>
          <p:cNvPr id="296" name="Google Shape;296;p38"/>
          <p:cNvSpPr/>
          <p:nvPr/>
        </p:nvSpPr>
        <p:spPr>
          <a:xfrm>
            <a:off x="762000" y="1752600"/>
            <a:ext cx="7924800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Approve </a:t>
            </a: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https://www.ieee802.org/1/files/public/docs2023/liaison-response-80211-TSNsupport-0323.pdf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as communication to the IEEE 802.11 WG, granting the IEEE 802.1 WG chair (or his delegate) editorial license.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Proposed: János Farkas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Second: Karen Randall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 the WG (y/n/a): </a:t>
            </a: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43, 2, 3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 the EC, for information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Motion – 7.068</a:t>
            </a:r>
            <a:endParaRPr dirty="0"/>
          </a:p>
        </p:txBody>
      </p:sp>
      <p:sp>
        <p:nvSpPr>
          <p:cNvPr id="303" name="Google Shape;303;p54"/>
          <p:cNvSpPr/>
          <p:nvPr/>
        </p:nvSpPr>
        <p:spPr>
          <a:xfrm>
            <a:off x="762000" y="1752600"/>
            <a:ext cx="79248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Approve </a:t>
            </a: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https://www.ieee802.org/1/files/public/docs2023/liaison-response-BBF-1XandYANG-0323.pdf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as communication to BBF, granting the IEEE 802.1 WG chair (or his delegate) editorial license.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Proposed: Mick Seaman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Second: Karen Randall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 the WG (y/n/a): </a:t>
            </a: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41, 1, 7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33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 the EC, for information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/>
              <a:t>802.1 Motions</a:t>
            </a:r>
            <a:br>
              <a:rPr lang="en-US"/>
            </a:br>
            <a:r>
              <a:rPr lang="en-US"/>
              <a:t>2023-03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Consent Agenda </a:t>
            </a:r>
            <a:br>
              <a:rPr lang="en-US"/>
            </a:br>
            <a:br>
              <a:rPr lang="en-US"/>
            </a:br>
            <a:r>
              <a:rPr lang="en-US"/>
              <a:t>PARs to NesCom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Motion – 5.0401</a:t>
            </a:r>
            <a:endParaRPr dirty="0"/>
          </a:p>
        </p:txBody>
      </p:sp>
      <p:sp>
        <p:nvSpPr>
          <p:cNvPr id="98" name="Google Shape;98;p5"/>
          <p:cNvSpPr txBox="1">
            <a:spLocks noGrp="1"/>
          </p:cNvSpPr>
          <p:nvPr>
            <p:ph type="body" idx="1"/>
          </p:nvPr>
        </p:nvSpPr>
        <p:spPr>
          <a:xfrm>
            <a:off x="250824" y="1219200"/>
            <a:ext cx="8816976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Approve forwarding P802.1ASdm PAR modification documentation in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https://www.ieee802.org/1/files/public/docs2023/dm-PAR-modification-0323-v01.pdf</a:t>
            </a:r>
            <a:r>
              <a:rPr lang="en-US" sz="2400" dirty="0"/>
              <a:t> to </a:t>
            </a:r>
            <a:r>
              <a:rPr lang="en-US" sz="2400" dirty="0" err="1"/>
              <a:t>NesCom</a:t>
            </a:r>
            <a:endParaRPr sz="2400" dirty="0"/>
          </a:p>
          <a:p>
            <a:pPr marL="285750" lvl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Approve CSD modification documentation in </a:t>
            </a:r>
            <a:r>
              <a:rPr lang="en-US" sz="2400" u="sng" dirty="0">
                <a:solidFill>
                  <a:schemeClr val="hlink"/>
                </a:solidFill>
                <a:hlinkClick r:id="rId4"/>
              </a:rPr>
              <a:t>https://www.ieee802.org/1/files/public/docs2023/dm-CSD-modification-0323-v01.pdf</a:t>
            </a:r>
            <a:endParaRPr sz="2400" dirty="0"/>
          </a:p>
          <a:p>
            <a:pPr marL="285750" lvl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the WG, Proposed: David McCall, Second: Ludwig Winkel</a:t>
            </a:r>
            <a:endParaRPr sz="2400"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PAR (y/n/a): </a:t>
            </a:r>
            <a:r>
              <a:rPr lang="en-CA" sz="2000" dirty="0"/>
              <a:t> 44, 0, 2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CSD (y/n/a): </a:t>
            </a:r>
            <a:r>
              <a:rPr lang="en-CA" sz="2000" dirty="0"/>
              <a:t> 42, 0 , 3</a:t>
            </a:r>
            <a:endParaRPr sz="2000" dirty="0"/>
          </a:p>
          <a:p>
            <a:pPr marL="74295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EC, mover: Glenn Parsons,	Second: Roger Marks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(y/n/a): &lt;y&gt;,&lt;n&gt;,&lt;a&gt;</a:t>
            </a:r>
            <a:endParaRPr sz="2000" dirty="0"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Motion – 5.0402</a:t>
            </a:r>
            <a:endParaRPr dirty="0"/>
          </a:p>
        </p:txBody>
      </p:sp>
      <p:sp>
        <p:nvSpPr>
          <p:cNvPr id="104" name="Google Shape;104;p6"/>
          <p:cNvSpPr txBox="1">
            <a:spLocks noGrp="1"/>
          </p:cNvSpPr>
          <p:nvPr>
            <p:ph type="body" idx="1"/>
          </p:nvPr>
        </p:nvSpPr>
        <p:spPr>
          <a:xfrm>
            <a:off x="250824" y="1219200"/>
            <a:ext cx="8816976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Approve forwarding P802.1Qdt PAR modification documentation in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https://www.ieee802.org/1/files/public/docs2023/dt-PAR-modification-0323-v01.pdf</a:t>
            </a:r>
            <a:r>
              <a:rPr lang="en-US" sz="2400" dirty="0"/>
              <a:t> to </a:t>
            </a:r>
            <a:r>
              <a:rPr lang="en-US" sz="2400" dirty="0" err="1"/>
              <a:t>NesCom</a:t>
            </a:r>
            <a:endParaRPr sz="2400" dirty="0"/>
          </a:p>
          <a:p>
            <a:pPr marL="285750" lvl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Approve CSD modification documentation in </a:t>
            </a:r>
            <a:r>
              <a:rPr lang="en-US" sz="2400" u="sng" dirty="0">
                <a:solidFill>
                  <a:schemeClr val="hlink"/>
                </a:solidFill>
                <a:hlinkClick r:id="rId4"/>
              </a:rPr>
              <a:t>https://www.ieee802.org/1/files/public/docs2023/dt-CSD-modification-0323-v01.pdf</a:t>
            </a:r>
            <a:endParaRPr sz="2400" dirty="0"/>
          </a:p>
          <a:p>
            <a:pPr marL="285750" lvl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the WG, Proposed: Paul Congdon, Second: János Farkas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PAR (y/n/a): </a:t>
            </a:r>
            <a:r>
              <a:rPr lang="en-CA" sz="2000" dirty="0"/>
              <a:t> 40, 2, 7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CSD (y/n/a): </a:t>
            </a:r>
            <a:r>
              <a:rPr lang="en-CA" sz="2000" dirty="0"/>
              <a:t> 40, 2, 7</a:t>
            </a:r>
            <a:endParaRPr sz="2000" dirty="0"/>
          </a:p>
          <a:p>
            <a:pPr marL="74295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EC, mover: Glenn Parsons,	Second: Roger Marks 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(y/n/a): &lt;y&gt;,&lt;n&gt;,&lt;a&gt;</a:t>
            </a:r>
            <a:endParaRPr sz="2000" dirty="0"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Motion – 5.0403</a:t>
            </a:r>
            <a:endParaRPr dirty="0"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250824" y="1219200"/>
            <a:ext cx="8816976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Approve forwarding P802.1Qdx PAR documentation in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https://www.ieee802.org/1/files/public/docs2023/dx-PAR-0323-v01.pdf</a:t>
            </a:r>
            <a:r>
              <a:rPr lang="en-US" sz="2400" dirty="0"/>
              <a:t> to </a:t>
            </a:r>
            <a:r>
              <a:rPr lang="en-US" sz="2400" dirty="0" err="1"/>
              <a:t>NesCom</a:t>
            </a:r>
            <a:endParaRPr sz="2400" dirty="0"/>
          </a:p>
          <a:p>
            <a:pPr marL="285750" lvl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Approve CSD documentation in </a:t>
            </a:r>
            <a:r>
              <a:rPr lang="en-US" sz="2400" u="sng" dirty="0">
                <a:solidFill>
                  <a:schemeClr val="hlink"/>
                </a:solidFill>
                <a:hlinkClick r:id="rId4"/>
              </a:rPr>
              <a:t>https://www.ieee802.org/1/files/public/docs2023/dx-CSD-0323-v01.pdf</a:t>
            </a:r>
            <a:r>
              <a:rPr lang="en-US" sz="2400" dirty="0"/>
              <a:t> </a:t>
            </a:r>
            <a:endParaRPr dirty="0"/>
          </a:p>
          <a:p>
            <a:pPr marL="285750" lvl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the WG, Proposed: Jordon Woods,	 Second: János Farkas</a:t>
            </a:r>
            <a:endParaRPr sz="2400"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PAR (y/n/a): </a:t>
            </a:r>
            <a:r>
              <a:rPr lang="en-CA" sz="2000" dirty="0"/>
              <a:t> 42, 1, 7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CSD (y/n/a): </a:t>
            </a:r>
            <a:r>
              <a:rPr lang="en-CA" sz="2000" dirty="0"/>
              <a:t> 41, 1, 7</a:t>
            </a:r>
            <a:endParaRPr sz="2000" dirty="0"/>
          </a:p>
          <a:p>
            <a:pPr marL="74295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EC, mover: Glenn Parsons,	Second: Roger Marks 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(y/n/a): &lt;y&gt;,&lt;n&gt;,&lt;a&gt;</a:t>
            </a:r>
            <a:endParaRPr sz="2000" dirty="0"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Motion – 5.0404</a:t>
            </a:r>
            <a:endParaRPr dirty="0"/>
          </a:p>
        </p:txBody>
      </p:sp>
      <p:sp>
        <p:nvSpPr>
          <p:cNvPr id="116" name="Google Shape;116;p8"/>
          <p:cNvSpPr txBox="1">
            <a:spLocks noGrp="1"/>
          </p:cNvSpPr>
          <p:nvPr>
            <p:ph type="body" idx="1"/>
          </p:nvPr>
        </p:nvSpPr>
        <p:spPr>
          <a:xfrm>
            <a:off x="250824" y="1219200"/>
            <a:ext cx="8816976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Approve forwarding P802.1DU PAR documentation in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https://www.ieee802.org/1/files/public/docs2023/du-PAR-0323-v01.pdf</a:t>
            </a:r>
            <a:r>
              <a:rPr lang="en-US" sz="2400" dirty="0"/>
              <a:t> to </a:t>
            </a:r>
            <a:r>
              <a:rPr lang="en-US" sz="2400" dirty="0" err="1"/>
              <a:t>NesCom</a:t>
            </a:r>
            <a:endParaRPr sz="2400" dirty="0"/>
          </a:p>
          <a:p>
            <a:pPr marL="285750" lvl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Approve CSD documentation in </a:t>
            </a:r>
            <a:r>
              <a:rPr lang="en-US" sz="2400" u="sng" dirty="0">
                <a:solidFill>
                  <a:schemeClr val="hlink"/>
                </a:solidFill>
                <a:hlinkClick r:id="rId4"/>
              </a:rPr>
              <a:t>https://www.ieee802.org/1/files/public/docs2023/du-CSD-0323-v01.pdf</a:t>
            </a:r>
            <a:r>
              <a:rPr lang="en-US" sz="2400" dirty="0"/>
              <a:t> </a:t>
            </a:r>
            <a:endParaRPr sz="2400" dirty="0"/>
          </a:p>
          <a:p>
            <a:pPr marL="285750" lvl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the WG, Proposed: Johannes Specht, </a:t>
            </a:r>
            <a:br>
              <a:rPr lang="en-US" sz="2400" dirty="0"/>
            </a:br>
            <a:r>
              <a:rPr lang="en-US" sz="2400" dirty="0"/>
              <a:t>Second: Paul Congdon</a:t>
            </a:r>
            <a:endParaRPr sz="2400"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PAR (y/n/a): </a:t>
            </a:r>
            <a:r>
              <a:rPr lang="en-CA" sz="2000" dirty="0"/>
              <a:t> 38, 6, 6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CSD (y/n/a): </a:t>
            </a:r>
            <a:r>
              <a:rPr lang="en-CA" sz="2000" dirty="0"/>
              <a:t> 37, 4, 8</a:t>
            </a:r>
            <a:endParaRPr sz="2000" dirty="0"/>
          </a:p>
          <a:p>
            <a:pPr marL="74295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EC, mover: Glenn Parsons,	Second: Roger Marks 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(y/n/a): &lt;y&gt;,&lt;n&gt;,&lt;a&gt;</a:t>
            </a:r>
            <a:endParaRPr sz="2000" dirty="0"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Motion – 5.0405</a:t>
            </a:r>
            <a:endParaRPr dirty="0"/>
          </a:p>
        </p:txBody>
      </p:sp>
      <p:sp>
        <p:nvSpPr>
          <p:cNvPr id="122" name="Google Shape;122;p9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816976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Approve forwarding P802.1CS-2020/Cor1 PAR modification documentation in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https://www.ieee802.org/1/files/public/docs2023/cs-2020-cor1-PAR-modification-0323-v01.pdf</a:t>
            </a:r>
            <a:r>
              <a:rPr lang="en-US" sz="2400" dirty="0"/>
              <a:t>  to </a:t>
            </a:r>
            <a:r>
              <a:rPr lang="en-US" sz="2400" dirty="0" err="1"/>
              <a:t>NesCom</a:t>
            </a:r>
            <a:endParaRPr sz="2400" dirty="0"/>
          </a:p>
          <a:p>
            <a:pPr marL="285750" lvl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Note: there is no CSD statement since this maintenance project is not intended to provide any new functionality </a:t>
            </a:r>
            <a:endParaRPr sz="2000" dirty="0"/>
          </a:p>
          <a:p>
            <a:pPr marL="285750" lvl="0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the WG, Proposed: Paul Congdon,	 </a:t>
            </a:r>
            <a:br>
              <a:rPr lang="en-US" sz="2400" dirty="0"/>
            </a:br>
            <a:r>
              <a:rPr lang="en-US" sz="2400" dirty="0"/>
              <a:t>Second: Stephan Kehrer</a:t>
            </a:r>
            <a:endParaRPr sz="2400"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PAR (y/n/a): </a:t>
            </a:r>
            <a:r>
              <a:rPr lang="en-CA" sz="2000" dirty="0"/>
              <a:t> 42, 0, 7</a:t>
            </a:r>
            <a:endParaRPr dirty="0"/>
          </a:p>
          <a:p>
            <a:pPr marL="74295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In EC, mover: Glenn Parsons,	Second: Roger Marks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(y/n/a): &lt;y&gt;,&lt;n&gt;,&lt;a&gt;</a:t>
            </a:r>
            <a:endParaRPr sz="2000" dirty="0"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2500</Words>
  <Application>Microsoft Office PowerPoint</Application>
  <PresentationFormat>On-screen Show (4:3)</PresentationFormat>
  <Paragraphs>278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Times New Roman</vt:lpstr>
      <vt:lpstr>Arimo</vt:lpstr>
      <vt:lpstr>Calibri</vt:lpstr>
      <vt:lpstr>Title slide</vt:lpstr>
      <vt:lpstr>802.1 consent agenda items for LMSC Closing Plenary</vt:lpstr>
      <vt:lpstr>Agenda </vt:lpstr>
      <vt:lpstr>Agenda </vt:lpstr>
      <vt:lpstr>802.1 Motions 2023-03    Consent Agenda   PARs to NesCom </vt:lpstr>
      <vt:lpstr>Motion – 5.0401</vt:lpstr>
      <vt:lpstr>Motion – 5.0402</vt:lpstr>
      <vt:lpstr>Motion – 5.0403</vt:lpstr>
      <vt:lpstr>Motion – 5.0404</vt:lpstr>
      <vt:lpstr>Motion – 5.0405</vt:lpstr>
      <vt:lpstr>Motion – 5.0406</vt:lpstr>
      <vt:lpstr>Motion – 5.0407</vt:lpstr>
      <vt:lpstr>802.1 Motions 2023-03    Consent Agenda   Drafts to SA Ballot </vt:lpstr>
      <vt:lpstr>Motion – 5.0408</vt:lpstr>
      <vt:lpstr>Supporting information P802.1CS-2020/Cor1</vt:lpstr>
      <vt:lpstr>802.1 Motions 2023-03    Consent Agenda   Drafts to RevCom </vt:lpstr>
      <vt:lpstr>Motion – 5.0409</vt:lpstr>
      <vt:lpstr>Supporting information P802.1Qcz</vt:lpstr>
      <vt:lpstr>Motion – 5.0410</vt:lpstr>
      <vt:lpstr>Supporting information P802.1AEdk</vt:lpstr>
      <vt:lpstr>Supporting information P802.1AEdk –  1 –Disapprove comments withdrawn – email from commenter</vt:lpstr>
      <vt:lpstr>Supporting information P802.1AEdk – 2— Disapprove comments withdrawn – email from commenter cont.</vt:lpstr>
      <vt:lpstr>Supporting information P802.1AEdk – 3 – Withdrawn comments</vt:lpstr>
      <vt:lpstr>Supporting information P802.1AEdk – 4 – Withdrawn comments cont.</vt:lpstr>
      <vt:lpstr>Supporting information P802.1AEdk – 5 – Withdrawn comments – initial CRG resolution</vt:lpstr>
      <vt:lpstr>Supporting information P802.1AEdk – 6 – Withdrawn comments cont. – initial CRG resolution</vt:lpstr>
      <vt:lpstr>Supporting information P802.1AEdk – 7 – Withdrawn comments cont. – initial CRG resolution</vt:lpstr>
      <vt:lpstr>Supporting information P802.1AEdk – 8 – Withdrawn comments cont. – initial CRG resolution</vt:lpstr>
      <vt:lpstr>802.1 Motions 2023-03   Consent Agenda   Liaisons and external communications (ME) </vt:lpstr>
      <vt:lpstr>Motion – 7.061</vt:lpstr>
      <vt:lpstr>Motion – 7.062</vt:lpstr>
      <vt:lpstr>802.1 Motions 2023-03   Consent Agenda   Liaisons and external communications (II) </vt:lpstr>
      <vt:lpstr>Motion – 7.063</vt:lpstr>
      <vt:lpstr>Motion – 7.064</vt:lpstr>
      <vt:lpstr>Motion – 7.065</vt:lpstr>
      <vt:lpstr>Motion – 7.066</vt:lpstr>
      <vt:lpstr>Motion – 7.067</vt:lpstr>
      <vt:lpstr>Motion – 7.068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 consent agenda items for LMSC Closing Plenary</dc:title>
  <dc:creator>John DAmbrosia</dc:creator>
  <cp:lastModifiedBy>Glenn Parsons</cp:lastModifiedBy>
  <cp:revision>7</cp:revision>
  <dcterms:created xsi:type="dcterms:W3CDTF">2017-02-01T20:21:43Z</dcterms:created>
  <dcterms:modified xsi:type="dcterms:W3CDTF">2023-03-17T02:35:34Z</dcterms:modified>
</cp:coreProperties>
</file>