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28"/>
  </p:notesMasterIdLst>
  <p:handoutMasterIdLst>
    <p:handoutMasterId r:id="rId29"/>
  </p:handoutMasterIdLst>
  <p:sldIdLst>
    <p:sldId id="256" r:id="rId2"/>
    <p:sldId id="257" r:id="rId3"/>
    <p:sldId id="262" r:id="rId4"/>
    <p:sldId id="381" r:id="rId5"/>
    <p:sldId id="382" r:id="rId6"/>
    <p:sldId id="383" r:id="rId7"/>
    <p:sldId id="386" r:id="rId8"/>
    <p:sldId id="385" r:id="rId9"/>
    <p:sldId id="405" r:id="rId10"/>
    <p:sldId id="384" r:id="rId11"/>
    <p:sldId id="400" r:id="rId12"/>
    <p:sldId id="399" r:id="rId13"/>
    <p:sldId id="394" r:id="rId14"/>
    <p:sldId id="395" r:id="rId15"/>
    <p:sldId id="396" r:id="rId16"/>
    <p:sldId id="389" r:id="rId17"/>
    <p:sldId id="265" r:id="rId18"/>
    <p:sldId id="397" r:id="rId19"/>
    <p:sldId id="398" r:id="rId20"/>
    <p:sldId id="388" r:id="rId21"/>
    <p:sldId id="390" r:id="rId22"/>
    <p:sldId id="403" r:id="rId23"/>
    <p:sldId id="402" r:id="rId24"/>
    <p:sldId id="401" r:id="rId25"/>
    <p:sldId id="264" r:id="rId26"/>
    <p:sldId id="404" r:id="rId27"/>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A7A2A-7C4E-4414-A984-086AEF760526}" v="3" dt="2023-01-09T14:21:45.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637" autoAdjust="0"/>
    <p:restoredTop sz="87741" autoAdjust="0"/>
  </p:normalViewPr>
  <p:slideViewPr>
    <p:cSldViewPr>
      <p:cViewPr varScale="1">
        <p:scale>
          <a:sx n="81" d="100"/>
          <a:sy n="81" d="100"/>
        </p:scale>
        <p:origin x="126" y="43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4DA7A2A-7C4E-4414-A984-086AEF760526}"/>
    <pc:docChg chg="modMainMaster">
      <pc:chgData name="Jon Rosdahl" userId="2820f357-2dd4-4127-8713-e0bfde0fd756" providerId="ADAL" clId="{64DA7A2A-7C4E-4414-A984-086AEF760526}" dt="2023-01-09T14:22:03.507" v="5" actId="6549"/>
      <pc:docMkLst>
        <pc:docMk/>
      </pc:docMkLst>
      <pc:sldMasterChg chg="modSp mod">
        <pc:chgData name="Jon Rosdahl" userId="2820f357-2dd4-4127-8713-e0bfde0fd756" providerId="ADAL" clId="{64DA7A2A-7C4E-4414-A984-086AEF760526}" dt="2023-01-09T14:22:03.507" v="5" actId="6549"/>
        <pc:sldMasterMkLst>
          <pc:docMk/>
          <pc:sldMasterMk cId="1898644178" sldId="2147483690"/>
        </pc:sldMasterMkLst>
        <pc:spChg chg="mod">
          <ac:chgData name="Jon Rosdahl" userId="2820f357-2dd4-4127-8713-e0bfde0fd756" providerId="ADAL" clId="{64DA7A2A-7C4E-4414-A984-086AEF760526}" dt="2023-01-09T14:22:03.507" v="5" actId="6549"/>
          <ac:spMkLst>
            <pc:docMk/>
            <pc:sldMasterMk cId="1898644178" sldId="2147483690"/>
            <ac:spMk id="11" creationId="{A89444F4-FCB2-A070-37F6-C9B2E17DE12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EC-23/0005r0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EC-23/0005r0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EC-23/0005r0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EC-23/0005r0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EC-23/0005r0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EC-23/0005r0</a:t>
            </a:r>
          </a:p>
        </p:txBody>
      </p:sp>
      <p:sp>
        <p:nvSpPr>
          <p:cNvPr id="5" name="Date Placeholder 4"/>
          <p:cNvSpPr>
            <a:spLocks noGrp="1"/>
          </p:cNvSpPr>
          <p:nvPr>
            <p:ph type="dt"/>
          </p:nvPr>
        </p:nvSpPr>
        <p:spPr/>
        <p:txBody>
          <a:bodyPr/>
          <a:lstStyle/>
          <a:p>
            <a:r>
              <a:rPr lang="en-US"/>
              <a:t>January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EC-23/0005r0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EC-23/0005r0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2023</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802 EC-23/0005r0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US" b="0" i="0" dirty="0">
                <a:solidFill>
                  <a:srgbClr val="000000"/>
                </a:solidFill>
                <a:effectLst/>
                <a:latin typeface="Verdana" panose="020B0604030504040204" pitchFamily="34" charset="0"/>
              </a:rPr>
              <a:t>2023 Jan IEEE 802W Mixed-mode Interim AV Training</a:t>
            </a:r>
            <a:endParaRPr lang="en-GB" dirty="0"/>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2023-01-07</a:t>
            </a:r>
          </a:p>
        </p:txBody>
      </p:sp>
      <p:sp>
        <p:nvSpPr>
          <p:cNvPr id="6" name="Date Placeholder 3"/>
          <p:cNvSpPr>
            <a:spLocks noGrp="1"/>
          </p:cNvSpPr>
          <p:nvPr>
            <p:ph type="dt" idx="10"/>
          </p:nvPr>
        </p:nvSpPr>
        <p:spPr/>
        <p:txBody>
          <a:bodyPr/>
          <a:lstStyle/>
          <a:p>
            <a:r>
              <a:rPr lang="en-US"/>
              <a:t>January 2023</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600201"/>
            <a:ext cx="10361084" cy="4494214"/>
          </a:xfrm>
        </p:spPr>
        <p:txBody>
          <a:bodyPr/>
          <a:lstStyle/>
          <a:p>
            <a:pPr marL="457200" indent="-457200">
              <a:buAutoNum type="arabicPeriod"/>
            </a:pPr>
            <a:r>
              <a:rPr lang="en-US" dirty="0"/>
              <a:t>One central laptop/computer per meeting connects at head table.</a:t>
            </a:r>
          </a:p>
          <a:p>
            <a:pPr marL="457200" indent="-457200">
              <a:buAutoNum type="arabicPeriod"/>
            </a:pPr>
            <a:r>
              <a:rPr lang="en-US" dirty="0"/>
              <a:t>Local speakers queue/speak only at a microphone when called on.</a:t>
            </a:r>
          </a:p>
          <a:p>
            <a:pPr marL="457200" indent="-457200">
              <a:buAutoNum type="arabicPeriod"/>
            </a:pPr>
            <a:r>
              <a:rPr lang="en-US" dirty="0"/>
              <a:t>Remote speakers request to speak via chat window and only speak when called on.</a:t>
            </a:r>
          </a:p>
          <a:p>
            <a:pPr marL="457200" indent="-457200">
              <a:buAutoNum type="arabicPeriod"/>
            </a:pPr>
            <a:r>
              <a:rPr lang="en-US" dirty="0"/>
              <a:t>Presenters have chair (central laptop) share the presentation</a:t>
            </a:r>
          </a:p>
          <a:p>
            <a:pPr marL="457200" indent="-457200">
              <a:buAutoNum type="arabicPeriod"/>
            </a:pPr>
            <a:r>
              <a:rPr lang="en-US" dirty="0"/>
              <a:t>Local attendees when logged into WebEx </a:t>
            </a:r>
            <a:r>
              <a:rPr lang="en-US" dirty="0">
                <a:solidFill>
                  <a:srgbClr val="FF0000"/>
                </a:solidFill>
              </a:rPr>
              <a:t>SHALL</a:t>
            </a:r>
            <a:r>
              <a:rPr lang="en-US" dirty="0"/>
              <a:t> </a:t>
            </a:r>
            <a:r>
              <a:rPr lang="en-US" dirty="0">
                <a:solidFill>
                  <a:srgbClr val="C00000"/>
                </a:solidFill>
              </a:rPr>
              <a:t>NOT connect Audio.</a:t>
            </a:r>
          </a:p>
          <a:p>
            <a:pPr marL="457200" indent="-457200">
              <a:buAutoNum type="arabicPeriod"/>
            </a:pPr>
            <a:r>
              <a:rPr lang="en-US" dirty="0">
                <a:solidFill>
                  <a:schemeClr val="tx1"/>
                </a:solidFill>
              </a:rPr>
              <a:t>When Starting a meeting the host should do the following:</a:t>
            </a:r>
          </a:p>
          <a:p>
            <a:pPr marL="857250" lvl="1" indent="-457200">
              <a:buAutoNum type="arabicPeriod"/>
            </a:pPr>
            <a:r>
              <a:rPr lang="en-US" dirty="0">
                <a:solidFill>
                  <a:schemeClr val="tx1"/>
                </a:solidFill>
              </a:rPr>
              <a:t>Select “Meeting” -&gt; “Meeting Options” -&gt; [Disable] “Allow Participant to turn on Video”</a:t>
            </a:r>
          </a:p>
          <a:p>
            <a:pPr marL="857250" lvl="1" indent="-457200">
              <a:buAutoNum type="arabicPeriod"/>
            </a:pPr>
            <a:r>
              <a:rPr lang="en-US" dirty="0">
                <a:solidFill>
                  <a:schemeClr val="tx1"/>
                </a:solidFill>
              </a:rPr>
              <a:t>Select “Participant” -&gt; [Enable] “Mute on Entry”.</a:t>
            </a:r>
          </a:p>
          <a:p>
            <a:pPr marL="457200" indent="-457200">
              <a:buAutoNum type="arabicPeriod"/>
            </a:pPr>
            <a:r>
              <a:rPr lang="en-US" dirty="0">
                <a:solidFill>
                  <a:schemeClr val="tx1"/>
                </a:solidFill>
              </a:rPr>
              <a:t>For those Remote Attendees connecting to Webex, Configure Webex Audio to use “Music Mode”.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January 2023</a:t>
            </a:r>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1752600" y="1508214"/>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968328B4-3A8F-AAD9-2BDF-A6C52FBED437}"/>
              </a:ext>
            </a:extLst>
          </p:cNvPr>
          <p:cNvSpPr txBox="1"/>
          <p:nvPr/>
        </p:nvSpPr>
        <p:spPr>
          <a:xfrm>
            <a:off x="7772400" y="1981200"/>
            <a:ext cx="3200400" cy="830997"/>
          </a:xfrm>
          <a:prstGeom prst="rect">
            <a:avLst/>
          </a:prstGeom>
          <a:noFill/>
        </p:spPr>
        <p:txBody>
          <a:bodyPr wrap="square" rtlCol="0">
            <a:spAutoFit/>
          </a:bodyPr>
          <a:lstStyle/>
          <a:p>
            <a:r>
              <a:rPr lang="en-US" dirty="0">
                <a:solidFill>
                  <a:schemeClr val="tx1"/>
                </a:solidFill>
              </a:rPr>
              <a:t>For Bangkok, the option will be USB speaker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1540406" y="1564442"/>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DF7464CE-AF07-C374-48EC-4D75AA3FC486}"/>
              </a:ext>
            </a:extLst>
          </p:cNvPr>
          <p:cNvSpPr txBox="1"/>
          <p:nvPr/>
        </p:nvSpPr>
        <p:spPr>
          <a:xfrm>
            <a:off x="7924800" y="1828800"/>
            <a:ext cx="2895600" cy="830997"/>
          </a:xfrm>
          <a:prstGeom prst="rect">
            <a:avLst/>
          </a:prstGeom>
          <a:noFill/>
        </p:spPr>
        <p:txBody>
          <a:bodyPr wrap="square" rtlCol="0">
            <a:spAutoFit/>
          </a:bodyPr>
          <a:lstStyle/>
          <a:p>
            <a:r>
              <a:rPr lang="en-US" dirty="0">
                <a:solidFill>
                  <a:schemeClr val="tx1"/>
                </a:solidFill>
              </a:rPr>
              <a:t>For </a:t>
            </a:r>
            <a:r>
              <a:rPr lang="en-US" dirty="0" err="1">
                <a:solidFill>
                  <a:schemeClr val="tx1"/>
                </a:solidFill>
              </a:rPr>
              <a:t>Bankgkok</a:t>
            </a:r>
            <a:r>
              <a:rPr lang="en-US" dirty="0">
                <a:solidFill>
                  <a:schemeClr val="tx1"/>
                </a:solidFill>
              </a:rPr>
              <a:t>, select USB Microphone.</a:t>
            </a:r>
          </a:p>
        </p:txBody>
      </p:sp>
    </p:spTree>
    <p:extLst>
      <p:ext uri="{BB962C8B-B14F-4D97-AF65-F5344CB8AC3E}">
        <p14:creationId xmlns:p14="http://schemas.microsoft.com/office/powerpoint/2010/main" val="176804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January 2023</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 specifically for the Waikoloa Interim, but the settings are similar.</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January 2023</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spTree>
    <p:extLst>
      <p:ext uri="{BB962C8B-B14F-4D97-AF65-F5344CB8AC3E}">
        <p14:creationId xmlns:p14="http://schemas.microsoft.com/office/powerpoint/2010/main" val="265707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1371600" y="1981200"/>
            <a:ext cx="95250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2023 January IEEE 802W Mixed-mode Interim Session will be the second time that IEEE 802W Interim has provided for remote attendance to their Interim sessions.  This Training deck is to help with the discussion on what to expect when running a meeting in this fashion.</a:t>
            </a:r>
            <a:br>
              <a:rPr lang="en-GB" dirty="0"/>
            </a:br>
            <a:r>
              <a:rPr lang="en-GB" dirty="0"/>
              <a:t>Training sessions are planned for January 9 at 12:00 ET and 20:00 ET and January 15</a:t>
            </a:r>
            <a:r>
              <a:rPr lang="en-GB" baseline="30000" dirty="0"/>
              <a:t> </a:t>
            </a:r>
            <a:r>
              <a:rPr lang="en-GB" dirty="0"/>
              <a:t>(13:30 ET), 2023.</a:t>
            </a:r>
          </a:p>
        </p:txBody>
      </p:sp>
      <p:sp>
        <p:nvSpPr>
          <p:cNvPr id="4" name="Date Placeholder 3"/>
          <p:cNvSpPr>
            <a:spLocks noGrp="1"/>
          </p:cNvSpPr>
          <p:nvPr>
            <p:ph type="dt" idx="10"/>
          </p:nvPr>
        </p:nvSpPr>
        <p:spPr>
          <a:xfrm>
            <a:off x="2220913" y="333375"/>
            <a:ext cx="2589203" cy="273050"/>
          </a:xfrm>
        </p:spPr>
        <p:txBody>
          <a:bodyPr/>
          <a:lstStyle/>
          <a:p>
            <a:r>
              <a:rPr lang="en-US"/>
              <a:t>January 2023</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January 2023</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January 2023</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January 2023</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January 2023</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0168" y="1138240"/>
            <a:ext cx="10361084" cy="531814"/>
          </a:xfrm>
        </p:spPr>
        <p:txBody>
          <a:bodyPr/>
          <a:lstStyle/>
          <a:p>
            <a:r>
              <a:rPr lang="en-US" dirty="0"/>
              <a:t>Successful Hybrid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64267" y="1749711"/>
            <a:ext cx="9067799" cy="4573303"/>
          </a:xfrm>
        </p:spPr>
        <p:txBody>
          <a:bodyPr/>
          <a:lstStyle/>
          <a:p>
            <a:r>
              <a:rPr lang="en-US" sz="2000" dirty="0"/>
              <a:t>In-room Attendees:</a:t>
            </a:r>
          </a:p>
          <a:p>
            <a:pPr lvl="1">
              <a:spcBef>
                <a:spcPts val="0"/>
              </a:spcBef>
            </a:pPr>
            <a:r>
              <a:rPr lang="en-US" sz="1800" dirty="0"/>
              <a:t>In Webex choose connect without audio before you join</a:t>
            </a:r>
          </a:p>
          <a:p>
            <a:pPr lvl="1">
              <a:spcBef>
                <a:spcPts val="0"/>
              </a:spcBef>
            </a:pPr>
            <a:r>
              <a:rPr lang="en-US" sz="1800" dirty="0"/>
              <a:t>Use the Webex queue to indicate you want to speak</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audio as ‘music’</a:t>
            </a:r>
          </a:p>
          <a:p>
            <a:pPr lvl="1">
              <a:spcBef>
                <a:spcPts val="0"/>
              </a:spcBef>
            </a:pPr>
            <a:r>
              <a:rPr lang="en-US" sz="1800" dirty="0"/>
              <a:t>Use the Webex chat window to indicate you want to speak (“q”)</a:t>
            </a:r>
          </a:p>
          <a:p>
            <a:pPr lvl="1">
              <a:spcBef>
                <a:spcPts val="0"/>
              </a:spcBef>
            </a:pPr>
            <a:r>
              <a:rPr lang="en-US" sz="1800" dirty="0"/>
              <a:t>Wait to be called on to speak</a:t>
            </a:r>
          </a:p>
          <a:p>
            <a:r>
              <a:rPr lang="en-US" sz="2000" dirty="0"/>
              <a:t>Host:</a:t>
            </a:r>
          </a:p>
          <a:p>
            <a:pPr lvl="1">
              <a:spcBef>
                <a:spcPts val="0"/>
              </a:spcBef>
            </a:pPr>
            <a:r>
              <a:rPr lang="en-US" sz="1800" b="0" dirty="0"/>
              <a:t>Disable Video for participants</a:t>
            </a:r>
          </a:p>
          <a:p>
            <a:pPr lvl="1">
              <a:spcBef>
                <a:spcPts val="0"/>
              </a:spcBef>
            </a:pPr>
            <a:r>
              <a:rPr lang="en-US" sz="1800" b="0" dirty="0"/>
              <a:t>Set up participants to mute on entry</a:t>
            </a:r>
          </a:p>
          <a:p>
            <a:pPr lvl="1">
              <a:spcBef>
                <a:spcPts val="0"/>
              </a:spcBef>
            </a:pPr>
            <a:r>
              <a:rPr lang="en-US" sz="1800" b="0" dirty="0"/>
              <a:t>Set up </a:t>
            </a:r>
            <a:r>
              <a:rPr lang="en-US" sz="1800" dirty="0"/>
              <a:t>Audio Options: </a:t>
            </a:r>
          </a:p>
          <a:p>
            <a:pPr lvl="1">
              <a:spcBef>
                <a:spcPts val="0"/>
              </a:spcBef>
            </a:pPr>
            <a:r>
              <a:rPr lang="en-US" sz="1800" b="0" dirty="0"/>
              <a:t>	Microphone -&gt; USB,  Speaker -&gt; USB,  Smart Audio -&gt; Music</a:t>
            </a:r>
          </a:p>
          <a:p>
            <a:pPr lvl="1">
              <a:spcBef>
                <a:spcPts val="0"/>
              </a:spcBef>
            </a:pPr>
            <a:r>
              <a:rPr lang="en-US" sz="1800" b="0" dirty="0"/>
              <a:t>Use a designated person to monitor speaking requests (manage the queue).</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a:t>
            </a:r>
            <a:r>
              <a:rPr lang="en-US" sz="2000" spc="-5" dirty="0">
                <a:latin typeface="Calibri"/>
                <a:cs typeface="Calibri"/>
              </a:rPr>
              <a:t> </a:t>
            </a:r>
            <a:r>
              <a:rPr lang="en-US" sz="2000" dirty="0">
                <a:latin typeface="Calibri"/>
                <a:cs typeface="Calibri"/>
              </a:rPr>
              <a:t>is</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a:t>
            </a:r>
            <a:r>
              <a:rPr lang="en-US" sz="2000" b="0" spc="-15" dirty="0">
                <a:latin typeface="Calibri"/>
                <a:cs typeface="Calibri"/>
              </a:rPr>
              <a:t> </a:t>
            </a:r>
            <a:r>
              <a:rPr lang="en-US" sz="2000" b="0" dirty="0">
                <a:latin typeface="Calibri"/>
                <a:cs typeface="Calibri"/>
              </a:rPr>
              <a:t>what</a:t>
            </a:r>
            <a:r>
              <a:rPr lang="en-US" sz="2000" b="0" spc="-15"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dirty="0">
                <a:latin typeface="Calibri"/>
                <a:cs typeface="Calibri"/>
              </a:rPr>
              <a:t>use</a:t>
            </a:r>
            <a:r>
              <a:rPr lang="en-US" sz="2000" b="0" spc="-10" dirty="0">
                <a:latin typeface="Calibri"/>
                <a:cs typeface="Calibri"/>
              </a:rPr>
              <a:t> </a:t>
            </a:r>
            <a:r>
              <a:rPr lang="en-US" sz="2000" b="0" dirty="0">
                <a:latin typeface="Calibri"/>
                <a:cs typeface="Calibri"/>
              </a:rPr>
              <a:t>for</a:t>
            </a:r>
            <a:r>
              <a:rPr lang="en-US" sz="2000" b="0" spc="-15" dirty="0">
                <a:latin typeface="Calibri"/>
                <a:cs typeface="Calibri"/>
              </a:rPr>
              <a:t> </a:t>
            </a:r>
            <a:r>
              <a:rPr lang="en-US" sz="2000" b="0" spc="-10" dirty="0">
                <a:latin typeface="Calibri"/>
                <a:cs typeface="Calibri"/>
              </a:rPr>
              <a:t>hybrid?)</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January 2023</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751014"/>
            <a:ext cx="10361084" cy="4724399"/>
          </a:xfrm>
        </p:spPr>
        <p:txBody>
          <a:bodyPr wrap="square" anchor="t">
            <a:normAutofit fontScale="92500" lnSpcReduction="10000"/>
          </a:bodyPr>
          <a:lstStyle/>
          <a:p>
            <a:pPr>
              <a:lnSpc>
                <a:spcPct val="90000"/>
              </a:lnSpc>
            </a:pPr>
            <a:r>
              <a:rPr lang="en-US" dirty="0"/>
              <a:t>1. Local room requirements:</a:t>
            </a:r>
          </a:p>
          <a:p>
            <a:pPr lvl="1">
              <a:lnSpc>
                <a:spcPct val="90000"/>
              </a:lnSpc>
            </a:pPr>
            <a:r>
              <a:rPr lang="en-US" sz="2400" dirty="0"/>
              <a:t>hear local participants (some microphones may be needed, and the number is per size of room).</a:t>
            </a:r>
          </a:p>
          <a:p>
            <a:pPr lvl="1">
              <a:lnSpc>
                <a:spcPct val="90000"/>
              </a:lnSpc>
            </a:pPr>
            <a:r>
              <a:rPr lang="en-US" sz="2400" dirty="0"/>
              <a:t>See presentations (projection of central machine or chair's machine for local observation).</a:t>
            </a:r>
          </a:p>
          <a:p>
            <a:pPr lvl="1">
              <a:lnSpc>
                <a:spcPct val="90000"/>
              </a:lnSpc>
            </a:pPr>
            <a:r>
              <a:rPr lang="en-US" sz="2400" dirty="0"/>
              <a:t>Local Queue management is by lining up to microphone.</a:t>
            </a:r>
          </a:p>
          <a:p>
            <a:pPr lvl="1">
              <a:lnSpc>
                <a:spcPct val="90000"/>
              </a:lnSpc>
            </a:pPr>
            <a:r>
              <a:rPr lang="en-US" sz="2400" dirty="0"/>
              <a:t>Provide local audio and screen presentation to remote participants (WebEx, Zoom, Proprietary)</a:t>
            </a:r>
          </a:p>
          <a:p>
            <a:pPr lvl="1">
              <a:lnSpc>
                <a:spcPct val="90000"/>
              </a:lnSpc>
            </a:pPr>
            <a:r>
              <a:rPr lang="en-US" sz="2400" dirty="0"/>
              <a:t>Hear remote participants (audio from remote should seamlessly be injected in the local room.)</a:t>
            </a:r>
          </a:p>
          <a:p>
            <a:pPr lvl="1">
              <a:lnSpc>
                <a:spcPct val="90000"/>
              </a:lnSpc>
            </a:pPr>
            <a:r>
              <a:rPr lang="en-US" sz="2400" dirty="0"/>
              <a:t>Remote Queue management to be integrated with local participants queue (Chair may need a VP to watch and manage fair queue access)</a:t>
            </a:r>
          </a:p>
          <a:p>
            <a:pPr lvl="1">
              <a:lnSpc>
                <a:spcPct val="90000"/>
              </a:lnSpc>
            </a:pPr>
            <a:r>
              <a:rPr lang="en-US" sz="2400" dirty="0"/>
              <a:t>Remote presentations need to be presented to Local room. (central machine or chair's machine to project remote shared screen).</a:t>
            </a:r>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January 2023</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p:txBody>
          <a:bodyPr wrap="square" anchor="t">
            <a:normAutofit/>
          </a:bodyPr>
          <a:lstStyle/>
          <a:p>
            <a:pPr>
              <a:lnSpc>
                <a:spcPct val="90000"/>
              </a:lnSpc>
            </a:pPr>
            <a:r>
              <a:rPr lang="en-US" dirty="0"/>
              <a:t>2. Remote access requirements:</a:t>
            </a:r>
          </a:p>
          <a:p>
            <a:pPr lvl="1">
              <a:lnSpc>
                <a:spcPct val="90000"/>
              </a:lnSpc>
            </a:pPr>
            <a:r>
              <a:rPr lang="en-US" sz="2400" dirty="0"/>
              <a:t>Hear local participants (Local participants need to speak into microphone to ensure injected into remote system)</a:t>
            </a:r>
          </a:p>
          <a:p>
            <a:pPr lvl="1">
              <a:lnSpc>
                <a:spcPct val="90000"/>
              </a:lnSpc>
            </a:pPr>
            <a:r>
              <a:rPr lang="en-US" sz="2400" dirty="0"/>
              <a:t>See Local  or Remote presentations ( projection of central machine or chair's machine into remote access tool).</a:t>
            </a:r>
          </a:p>
          <a:p>
            <a:pPr lvl="1">
              <a:lnSpc>
                <a:spcPct val="90000"/>
              </a:lnSpc>
            </a:pPr>
            <a:r>
              <a:rPr lang="en-US" sz="2400" dirty="0"/>
              <a:t>Request remote queue  (need to indicate desire to speak and be called on when appropriate).</a:t>
            </a:r>
          </a:p>
          <a:p>
            <a:pPr lvl="1">
              <a:lnSpc>
                <a:spcPct val="90000"/>
              </a:lnSpc>
            </a:pPr>
            <a:r>
              <a:rPr lang="en-US" sz="2400" dirty="0"/>
              <a:t>Speak - Need to be able to speak to the Local and remote participants</a:t>
            </a:r>
          </a:p>
          <a:p>
            <a:pPr lvl="1">
              <a:lnSpc>
                <a:spcPct val="90000"/>
              </a:lnSpc>
            </a:pPr>
            <a:r>
              <a:rPr lang="en-US" sz="2400" dirty="0"/>
              <a:t>Present - Need to be able to have a remote presenter (this can be done by the central machine or chair's machine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January 2023</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p:txBody>
          <a:bodyPr wrap="square" anchor="t">
            <a:normAutofit/>
          </a:bodyPr>
          <a:lstStyle/>
          <a:p>
            <a:pPr marL="0" indent="0">
              <a:lnSpc>
                <a:spcPct val="90000"/>
              </a:lnSpc>
            </a:pPr>
            <a:r>
              <a:rPr lang="en-US" dirty="0"/>
              <a:t>3. General requirements</a:t>
            </a:r>
          </a:p>
          <a:p>
            <a:pPr marL="857250" lvl="1" indent="-457200">
              <a:lnSpc>
                <a:spcPct val="90000"/>
              </a:lnSpc>
              <a:buAutoNum type="alphaLcPeriod"/>
            </a:pPr>
            <a:r>
              <a:rPr lang="en-US" sz="2400" dirty="0"/>
              <a:t>Local room to integrate local and remote audio</a:t>
            </a:r>
          </a:p>
          <a:p>
            <a:pPr marL="857250" lvl="1" indent="-457200">
              <a:lnSpc>
                <a:spcPct val="90000"/>
              </a:lnSpc>
              <a:buAutoNum type="alphaLcPeriod"/>
            </a:pPr>
            <a:r>
              <a:rPr lang="en-US" sz="2400" dirty="0"/>
              <a:t>Local room to have a method of sharing remote info to local screen</a:t>
            </a:r>
          </a:p>
          <a:p>
            <a:pPr marL="857250" lvl="1" indent="-457200">
              <a:lnSpc>
                <a:spcPct val="90000"/>
              </a:lnSpc>
              <a:buAutoNum type="alphaLcPeriod"/>
            </a:pPr>
            <a:r>
              <a:rPr lang="en-US" sz="2400" dirty="0"/>
              <a:t>No requirement for local participants to login to "see" remote information.</a:t>
            </a:r>
          </a:p>
          <a:p>
            <a:pPr marL="857250" lvl="1" indent="-457200">
              <a:lnSpc>
                <a:spcPct val="90000"/>
              </a:lnSpc>
              <a:buAutoNum type="alphaLcPeriod"/>
            </a:pPr>
            <a:r>
              <a:rPr lang="en-US" sz="2400" dirty="0"/>
              <a:t>Explicitly preclude local participants from connecting audio to prevent audio feedback loop.</a:t>
            </a:r>
          </a:p>
          <a:p>
            <a:pPr marL="857250" lvl="1" indent="-457200">
              <a:lnSpc>
                <a:spcPct val="90000"/>
              </a:lnSpc>
              <a:buAutoNum type="alphaLcPeriod"/>
            </a:pPr>
            <a:r>
              <a:rPr lang="en-US" sz="2400" dirty="0"/>
              <a:t>2 XLR cables for Audio in/out will be provided to the head table.</a:t>
            </a:r>
          </a:p>
          <a:p>
            <a:pPr marL="0" indent="0">
              <a:lnSpc>
                <a:spcPct val="90000"/>
              </a:lnSpc>
            </a:pP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January 2023</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January 2023</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January 2023</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 Theme</Template>
  <TotalTime>2514</TotalTime>
  <Words>1606</Words>
  <Application>Microsoft Office PowerPoint</Application>
  <PresentationFormat>Widescreen</PresentationFormat>
  <Paragraphs>223</Paragraphs>
  <Slides>26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Times New Roman</vt:lpstr>
      <vt:lpstr>Verdana</vt:lpstr>
      <vt:lpstr>802-11 Theme</vt:lpstr>
      <vt:lpstr>Document</vt:lpstr>
      <vt:lpstr>2023 Jan IEEE 802W Mixed-mode Interim AV Training</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Successful Hybrid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Jan IEEE 802W Mixed-mode Interim AV Training</dc:title>
  <dc:subject>Mixed Mode A/V Training</dc:subject>
  <dc:creator>Jon Rosdahl</dc:creator>
  <dc:description>Jon Rosdahl, Qualcomm</dc:description>
  <cp:lastModifiedBy>Jon Rosdahl</cp:lastModifiedBy>
  <cp:revision>11</cp:revision>
  <cp:lastPrinted>1601-01-01T00:00:00Z</cp:lastPrinted>
  <dcterms:created xsi:type="dcterms:W3CDTF">2022-06-06T18:33:07Z</dcterms:created>
  <dcterms:modified xsi:type="dcterms:W3CDTF">2023-01-09T14:22:05Z</dcterms:modified>
</cp:coreProperties>
</file>