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2"/>
  </p:notesMasterIdLst>
  <p:handoutMasterIdLst>
    <p:handoutMasterId r:id="rId43"/>
  </p:handoutMasterIdLst>
  <p:sldIdLst>
    <p:sldId id="256" r:id="rId5"/>
    <p:sldId id="257" r:id="rId6"/>
    <p:sldId id="348" r:id="rId7"/>
    <p:sldId id="509" r:id="rId8"/>
    <p:sldId id="510" r:id="rId9"/>
    <p:sldId id="367" r:id="rId10"/>
    <p:sldId id="372" r:id="rId11"/>
    <p:sldId id="514" r:id="rId12"/>
    <p:sldId id="512" r:id="rId13"/>
    <p:sldId id="515" r:id="rId14"/>
    <p:sldId id="516" r:id="rId15"/>
    <p:sldId id="347" r:id="rId16"/>
    <p:sldId id="339" r:id="rId17"/>
    <p:sldId id="366" r:id="rId18"/>
    <p:sldId id="507" r:id="rId19"/>
    <p:sldId id="373" r:id="rId20"/>
    <p:sldId id="342" r:id="rId21"/>
    <p:sldId id="370" r:id="rId22"/>
    <p:sldId id="365" r:id="rId23"/>
    <p:sldId id="333" r:id="rId24"/>
    <p:sldId id="325" r:id="rId25"/>
    <p:sldId id="332" r:id="rId26"/>
    <p:sldId id="328" r:id="rId27"/>
    <p:sldId id="312" r:id="rId28"/>
    <p:sldId id="308" r:id="rId29"/>
    <p:sldId id="304" r:id="rId30"/>
    <p:sldId id="303" r:id="rId31"/>
    <p:sldId id="291" r:id="rId32"/>
    <p:sldId id="374" r:id="rId33"/>
    <p:sldId id="269" r:id="rId34"/>
    <p:sldId id="330" r:id="rId35"/>
    <p:sldId id="331" r:id="rId36"/>
    <p:sldId id="329" r:id="rId37"/>
    <p:sldId id="513" r:id="rId38"/>
    <p:sldId id="368" r:id="rId39"/>
    <p:sldId id="369" r:id="rId40"/>
    <p:sldId id="265"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509"/>
            <p14:sldId id="510"/>
            <p14:sldId id="367"/>
            <p14:sldId id="372"/>
            <p14:sldId id="514"/>
            <p14:sldId id="512"/>
            <p14:sldId id="515"/>
            <p14:sldId id="516"/>
            <p14:sldId id="347"/>
            <p14:sldId id="339"/>
            <p14:sldId id="366"/>
          </p14:sldIdLst>
        </p14:section>
        <p14:section name="Attendance report" id="{BD1B59D3-59B9-4028-996E-6850690D080D}">
          <p14:sldIdLst>
            <p14:sldId id="507"/>
          </p14:sldIdLst>
        </p14:section>
        <p14:section name="Meeting Income Report Record" id="{90888863-D814-48AF-89AB-7EB609E9FF5C}">
          <p14:sldIdLst>
            <p14:sldId id="373"/>
            <p14:sldId id="342"/>
            <p14:sldId id="370"/>
            <p14:sldId id="365"/>
            <p14:sldId id="333"/>
            <p14:sldId id="325"/>
            <p14:sldId id="332"/>
            <p14:sldId id="328"/>
            <p14:sldId id="312"/>
            <p14:sldId id="308"/>
            <p14:sldId id="304"/>
            <p14:sldId id="303"/>
            <p14:sldId id="291"/>
          </p14:sldIdLst>
        </p14:section>
        <p14:section name="Historical Attendance" id="{1C4EA2CF-D4AE-4AE5-8C56-BAD4577E2C2B}">
          <p14:sldIdLst>
            <p14:sldId id="374"/>
            <p14:sldId id="269"/>
            <p14:sldId id="330"/>
            <p14:sldId id="331"/>
            <p14:sldId id="329"/>
          </p14:sldIdLst>
        </p14:section>
        <p14:section name="Demographic History" id="{704E7BDF-7ECB-4E66-BE86-A017FDC47E59}">
          <p14:sldIdLst>
            <p14:sldId id="513"/>
            <p14:sldId id="368"/>
            <p14:sldId id="369"/>
            <p14:sldId id="26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BA2A34-562A-426A-B5BE-58D2E1D9A4F9}" v="7" dt="2023-04-12T18:50:28.7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15" autoAdjust="0"/>
    <p:restoredTop sz="92424" autoAdjust="0"/>
  </p:normalViewPr>
  <p:slideViewPr>
    <p:cSldViewPr>
      <p:cViewPr varScale="1">
        <p:scale>
          <a:sx n="61" d="100"/>
          <a:sy n="61" d="100"/>
        </p:scale>
        <p:origin x="87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3BA2A34-562A-426A-B5BE-58D2E1D9A4F9}"/>
    <pc:docChg chg="undo custSel modSld modMainMaster">
      <pc:chgData name="Jon Rosdahl" userId="2820f357-2dd4-4127-8713-e0bfde0fd756" providerId="ADAL" clId="{13BA2A34-562A-426A-B5BE-58D2E1D9A4F9}" dt="2023-04-12T19:07:59.556" v="274" actId="20577"/>
      <pc:docMkLst>
        <pc:docMk/>
      </pc:docMkLst>
      <pc:sldChg chg="modSp mod">
        <pc:chgData name="Jon Rosdahl" userId="2820f357-2dd4-4127-8713-e0bfde0fd756" providerId="ADAL" clId="{13BA2A34-562A-426A-B5BE-58D2E1D9A4F9}" dt="2023-04-12T17:31:53.225" v="3" actId="6549"/>
        <pc:sldMkLst>
          <pc:docMk/>
          <pc:sldMk cId="0" sldId="256"/>
        </pc:sldMkLst>
        <pc:spChg chg="mod">
          <ac:chgData name="Jon Rosdahl" userId="2820f357-2dd4-4127-8713-e0bfde0fd756" providerId="ADAL" clId="{13BA2A34-562A-426A-B5BE-58D2E1D9A4F9}" dt="2023-04-12T17:31:53.225" v="3" actId="6549"/>
          <ac:spMkLst>
            <pc:docMk/>
            <pc:sldMk cId="0" sldId="256"/>
            <ac:spMk id="3074" creationId="{00000000-0000-0000-0000-000000000000}"/>
          </ac:spMkLst>
        </pc:spChg>
      </pc:sldChg>
      <pc:sldChg chg="modSp mod">
        <pc:chgData name="Jon Rosdahl" userId="2820f357-2dd4-4127-8713-e0bfde0fd756" providerId="ADAL" clId="{13BA2A34-562A-426A-B5BE-58D2E1D9A4F9}" dt="2023-04-12T17:32:34.298" v="54" actId="6549"/>
        <pc:sldMkLst>
          <pc:docMk/>
          <pc:sldMk cId="0" sldId="257"/>
        </pc:sldMkLst>
        <pc:spChg chg="mod">
          <ac:chgData name="Jon Rosdahl" userId="2820f357-2dd4-4127-8713-e0bfde0fd756" providerId="ADAL" clId="{13BA2A34-562A-426A-B5BE-58D2E1D9A4F9}" dt="2023-04-12T17:32:34.298" v="54" actId="6549"/>
          <ac:spMkLst>
            <pc:docMk/>
            <pc:sldMk cId="0" sldId="257"/>
            <ac:spMk id="4098" creationId="{00000000-0000-0000-0000-000000000000}"/>
          </ac:spMkLst>
        </pc:spChg>
      </pc:sldChg>
      <pc:sldChg chg="addSp delSp modSp mod">
        <pc:chgData name="Jon Rosdahl" userId="2820f357-2dd4-4127-8713-e0bfde0fd756" providerId="ADAL" clId="{13BA2A34-562A-426A-B5BE-58D2E1D9A4F9}" dt="2023-04-12T17:37:07.637" v="92" actId="1076"/>
        <pc:sldMkLst>
          <pc:docMk/>
          <pc:sldMk cId="4047295227" sldId="348"/>
        </pc:sldMkLst>
        <pc:spChg chg="mod">
          <ac:chgData name="Jon Rosdahl" userId="2820f357-2dd4-4127-8713-e0bfde0fd756" providerId="ADAL" clId="{13BA2A34-562A-426A-B5BE-58D2E1D9A4F9}" dt="2023-04-12T17:32:49.480" v="63" actId="20577"/>
          <ac:spMkLst>
            <pc:docMk/>
            <pc:sldMk cId="4047295227" sldId="348"/>
            <ac:spMk id="2" creationId="{13D9545A-3CB6-47F0-9D70-71B1C3FC6F76}"/>
          </ac:spMkLst>
        </pc:spChg>
        <pc:spChg chg="mod">
          <ac:chgData name="Jon Rosdahl" userId="2820f357-2dd4-4127-8713-e0bfde0fd756" providerId="ADAL" clId="{13BA2A34-562A-426A-B5BE-58D2E1D9A4F9}" dt="2023-04-12T17:33:41.716" v="80" actId="21"/>
          <ac:spMkLst>
            <pc:docMk/>
            <pc:sldMk cId="4047295227" sldId="348"/>
            <ac:spMk id="18" creationId="{C6C43CA6-452B-FED2-C5D1-883372BAB706}"/>
          </ac:spMkLst>
        </pc:spChg>
        <pc:picChg chg="add del mod">
          <ac:chgData name="Jon Rosdahl" userId="2820f357-2dd4-4127-8713-e0bfde0fd756" providerId="ADAL" clId="{13BA2A34-562A-426A-B5BE-58D2E1D9A4F9}" dt="2023-04-12T17:36:24.643" v="87" actId="478"/>
          <ac:picMkLst>
            <pc:docMk/>
            <pc:sldMk cId="4047295227" sldId="348"/>
            <ac:picMk id="7" creationId="{DBDB967C-B013-DAEB-2A72-74F167B1DD77}"/>
          </ac:picMkLst>
        </pc:picChg>
        <pc:picChg chg="add mod">
          <ac:chgData name="Jon Rosdahl" userId="2820f357-2dd4-4127-8713-e0bfde0fd756" providerId="ADAL" clId="{13BA2A34-562A-426A-B5BE-58D2E1D9A4F9}" dt="2023-04-12T17:37:07.637" v="92" actId="1076"/>
          <ac:picMkLst>
            <pc:docMk/>
            <pc:sldMk cId="4047295227" sldId="348"/>
            <ac:picMk id="9" creationId="{4BC9FD6D-084C-672D-8E52-CC2241635DE5}"/>
          </ac:picMkLst>
        </pc:picChg>
        <pc:picChg chg="del">
          <ac:chgData name="Jon Rosdahl" userId="2820f357-2dd4-4127-8713-e0bfde0fd756" providerId="ADAL" clId="{13BA2A34-562A-426A-B5BE-58D2E1D9A4F9}" dt="2023-04-12T17:35:52.029" v="81" actId="478"/>
          <ac:picMkLst>
            <pc:docMk/>
            <pc:sldMk cId="4047295227" sldId="348"/>
            <ac:picMk id="15" creationId="{91D3EA69-E6B0-5B10-E34A-C281A04D261C}"/>
          </ac:picMkLst>
        </pc:picChg>
      </pc:sldChg>
      <pc:sldChg chg="addSp delSp modSp mod">
        <pc:chgData name="Jon Rosdahl" userId="2820f357-2dd4-4127-8713-e0bfde0fd756" providerId="ADAL" clId="{13BA2A34-562A-426A-B5BE-58D2E1D9A4F9}" dt="2023-04-12T18:50:46.383" v="187" actId="207"/>
        <pc:sldMkLst>
          <pc:docMk/>
          <pc:sldMk cId="0" sldId="366"/>
        </pc:sldMkLst>
        <pc:spChg chg="add mod">
          <ac:chgData name="Jon Rosdahl" userId="2820f357-2dd4-4127-8713-e0bfde0fd756" providerId="ADAL" clId="{13BA2A34-562A-426A-B5BE-58D2E1D9A4F9}" dt="2023-04-12T18:50:46.383" v="187" actId="207"/>
          <ac:spMkLst>
            <pc:docMk/>
            <pc:sldMk cId="0" sldId="366"/>
            <ac:spMk id="2" creationId="{1F2C58F3-9220-5D7E-15FB-0F56B6946194}"/>
          </ac:spMkLst>
        </pc:spChg>
        <pc:picChg chg="del">
          <ac:chgData name="Jon Rosdahl" userId="2820f357-2dd4-4127-8713-e0bfde0fd756" providerId="ADAL" clId="{13BA2A34-562A-426A-B5BE-58D2E1D9A4F9}" dt="2023-04-12T18:50:13.676" v="147" actId="478"/>
          <ac:picMkLst>
            <pc:docMk/>
            <pc:sldMk cId="0" sldId="366"/>
            <ac:picMk id="16" creationId="{8C13F3C1-1D06-B6E6-5141-21B679326EA5}"/>
          </ac:picMkLst>
        </pc:picChg>
      </pc:sldChg>
      <pc:sldChg chg="addSp delSp modSp mod">
        <pc:chgData name="Jon Rosdahl" userId="2820f357-2dd4-4127-8713-e0bfde0fd756" providerId="ADAL" clId="{13BA2A34-562A-426A-B5BE-58D2E1D9A4F9}" dt="2023-04-12T17:45:43.543" v="116" actId="207"/>
        <pc:sldMkLst>
          <pc:docMk/>
          <pc:sldMk cId="4028864305" sldId="509"/>
        </pc:sldMkLst>
        <pc:spChg chg="mod">
          <ac:chgData name="Jon Rosdahl" userId="2820f357-2dd4-4127-8713-e0bfde0fd756" providerId="ADAL" clId="{13BA2A34-562A-426A-B5BE-58D2E1D9A4F9}" dt="2023-04-12T17:38:13.678" v="102" actId="27636"/>
          <ac:spMkLst>
            <pc:docMk/>
            <pc:sldMk cId="4028864305" sldId="509"/>
            <ac:spMk id="2" creationId="{B4C32EAE-4A58-4BD4-9B68-0F30EC667B80}"/>
          </ac:spMkLst>
        </pc:spChg>
        <pc:spChg chg="mod">
          <ac:chgData name="Jon Rosdahl" userId="2820f357-2dd4-4127-8713-e0bfde0fd756" providerId="ADAL" clId="{13BA2A34-562A-426A-B5BE-58D2E1D9A4F9}" dt="2023-04-12T17:45:01.202" v="113" actId="1076"/>
          <ac:spMkLst>
            <pc:docMk/>
            <pc:sldMk cId="4028864305" sldId="509"/>
            <ac:spMk id="5" creationId="{FDA92D4F-5A16-44EB-A238-53C0C2E00BD2}"/>
          </ac:spMkLst>
        </pc:spChg>
        <pc:graphicFrameChg chg="add mod modGraphic">
          <ac:chgData name="Jon Rosdahl" userId="2820f357-2dd4-4127-8713-e0bfde0fd756" providerId="ADAL" clId="{13BA2A34-562A-426A-B5BE-58D2E1D9A4F9}" dt="2023-04-12T17:45:43.543" v="116" actId="207"/>
          <ac:graphicFrameMkLst>
            <pc:docMk/>
            <pc:sldMk cId="4028864305" sldId="509"/>
            <ac:graphicFrameMk id="3" creationId="{35F77D0F-502F-D706-234C-DBD93B6395C1}"/>
          </ac:graphicFrameMkLst>
        </pc:graphicFrameChg>
        <pc:picChg chg="del">
          <ac:chgData name="Jon Rosdahl" userId="2820f357-2dd4-4127-8713-e0bfde0fd756" providerId="ADAL" clId="{13BA2A34-562A-426A-B5BE-58D2E1D9A4F9}" dt="2023-04-12T17:44:31.576" v="103" actId="478"/>
          <ac:picMkLst>
            <pc:docMk/>
            <pc:sldMk cId="4028864305" sldId="509"/>
            <ac:picMk id="8" creationId="{18C2E6AA-AB23-F183-35AA-0B93FBC3F6E6}"/>
          </ac:picMkLst>
        </pc:picChg>
      </pc:sldChg>
      <pc:sldChg chg="addSp delSp modSp mod">
        <pc:chgData name="Jon Rosdahl" userId="2820f357-2dd4-4127-8713-e0bfde0fd756" providerId="ADAL" clId="{13BA2A34-562A-426A-B5BE-58D2E1D9A4F9}" dt="2023-04-12T18:13:07.997" v="135" actId="14100"/>
        <pc:sldMkLst>
          <pc:docMk/>
          <pc:sldMk cId="4237502771" sldId="510"/>
        </pc:sldMkLst>
        <pc:graphicFrameChg chg="del">
          <ac:chgData name="Jon Rosdahl" userId="2820f357-2dd4-4127-8713-e0bfde0fd756" providerId="ADAL" clId="{13BA2A34-562A-426A-B5BE-58D2E1D9A4F9}" dt="2023-04-12T18:09:59.909" v="117" actId="478"/>
          <ac:graphicFrameMkLst>
            <pc:docMk/>
            <pc:sldMk cId="4237502771" sldId="510"/>
            <ac:graphicFrameMk id="2" creationId="{92E95860-C54C-4FFF-50B6-1EF2CCEF3F28}"/>
          </ac:graphicFrameMkLst>
        </pc:graphicFrameChg>
        <pc:graphicFrameChg chg="add del mod modGraphic">
          <ac:chgData name="Jon Rosdahl" userId="2820f357-2dd4-4127-8713-e0bfde0fd756" providerId="ADAL" clId="{13BA2A34-562A-426A-B5BE-58D2E1D9A4F9}" dt="2023-04-12T18:10:45.767" v="131" actId="478"/>
          <ac:graphicFrameMkLst>
            <pc:docMk/>
            <pc:sldMk cId="4237502771" sldId="510"/>
            <ac:graphicFrameMk id="3" creationId="{AEC52500-FD83-8052-74E2-A47C43694450}"/>
          </ac:graphicFrameMkLst>
        </pc:graphicFrameChg>
        <pc:picChg chg="add mod">
          <ac:chgData name="Jon Rosdahl" userId="2820f357-2dd4-4127-8713-e0bfde0fd756" providerId="ADAL" clId="{13BA2A34-562A-426A-B5BE-58D2E1D9A4F9}" dt="2023-04-12T18:13:07.997" v="135" actId="14100"/>
          <ac:picMkLst>
            <pc:docMk/>
            <pc:sldMk cId="4237502771" sldId="510"/>
            <ac:picMk id="4" creationId="{4E35BEBF-8C5D-71FC-8C04-792B7BC16E2F}"/>
          </ac:picMkLst>
        </pc:picChg>
      </pc:sldChg>
      <pc:sldChg chg="modSp mod">
        <pc:chgData name="Jon Rosdahl" userId="2820f357-2dd4-4127-8713-e0bfde0fd756" providerId="ADAL" clId="{13BA2A34-562A-426A-B5BE-58D2E1D9A4F9}" dt="2023-04-12T19:07:59.556" v="274" actId="20577"/>
        <pc:sldMkLst>
          <pc:docMk/>
          <pc:sldMk cId="2355800019" sldId="514"/>
        </pc:sldMkLst>
        <pc:spChg chg="mod">
          <ac:chgData name="Jon Rosdahl" userId="2820f357-2dd4-4127-8713-e0bfde0fd756" providerId="ADAL" clId="{13BA2A34-562A-426A-B5BE-58D2E1D9A4F9}" dt="2023-04-12T19:07:59.556" v="274" actId="20577"/>
          <ac:spMkLst>
            <pc:docMk/>
            <pc:sldMk cId="2355800019" sldId="514"/>
            <ac:spMk id="3" creationId="{21116AD7-4F5A-DD77-2F4A-DB374CB5A77E}"/>
          </ac:spMkLst>
        </pc:spChg>
      </pc:sldChg>
      <pc:sldMasterChg chg="modSp mod">
        <pc:chgData name="Jon Rosdahl" userId="2820f357-2dd4-4127-8713-e0bfde0fd756" providerId="ADAL" clId="{13BA2A34-562A-426A-B5BE-58D2E1D9A4F9}" dt="2023-04-12T17:45:22.718" v="115" actId="1076"/>
        <pc:sldMasterMkLst>
          <pc:docMk/>
          <pc:sldMasterMk cId="0" sldId="2147483648"/>
        </pc:sldMasterMkLst>
        <pc:spChg chg="mod">
          <ac:chgData name="Jon Rosdahl" userId="2820f357-2dd4-4127-8713-e0bfde0fd756" providerId="ADAL" clId="{13BA2A34-562A-426A-B5BE-58D2E1D9A4F9}" dt="2023-04-12T17:31:46.042" v="1" actId="6549"/>
          <ac:spMkLst>
            <pc:docMk/>
            <pc:sldMasterMk cId="0" sldId="2147483648"/>
            <ac:spMk id="10" creationId="{00000000-0000-0000-0000-000000000000}"/>
          </ac:spMkLst>
        </pc:spChg>
        <pc:spChg chg="mod">
          <ac:chgData name="Jon Rosdahl" userId="2820f357-2dd4-4127-8713-e0bfde0fd756" providerId="ADAL" clId="{13BA2A34-562A-426A-B5BE-58D2E1D9A4F9}" dt="2023-04-12T17:45:22.718" v="115" actId="1076"/>
          <ac:spMkLst>
            <pc:docMk/>
            <pc:sldMasterMk cId="0" sldId="2147483648"/>
            <ac:spMk id="1028" creationId="{00000000-0000-0000-0000-000000000000}"/>
          </ac:spMkLst>
        </pc:spChg>
        <pc:spChg chg="mod">
          <ac:chgData name="Jon Rosdahl" userId="2820f357-2dd4-4127-8713-e0bfde0fd756" providerId="ADAL" clId="{13BA2A34-562A-426A-B5BE-58D2E1D9A4F9}" dt="2023-04-12T17:45:16.417" v="114" actId="1076"/>
          <ac:spMkLst>
            <pc:docMk/>
            <pc:sldMasterMk cId="0" sldId="2147483648"/>
            <ac:spMk id="1032"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oleObject" Target="https://qualcomm-my.sharepoint.com/personal/jrosdahl_qti_qualcomm_com/Documents/Documents/IEEE%20files/2023/2023-01%20Baltimore/Mtg%20Planning/2023-01-14%20Invitees%20and%20Registrant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3"/>
          <c:order val="3"/>
          <c:tx>
            <c:strRef>
              <c:f>Sheet4!$G$4</c:f>
              <c:strCache>
                <c:ptCount val="1"/>
                <c:pt idx="0">
                  <c:v>Grand Total</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Sheet4!$C$5:$C$16</c:f>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extLst/>
            </c:strRef>
          </c:cat>
          <c:val>
            <c:numRef>
              <c:f>Sheet4!$G$5:$G$16</c:f>
              <c:numCache>
                <c:formatCode>General</c:formatCode>
                <c:ptCount val="10"/>
                <c:pt idx="0">
                  <c:v>258</c:v>
                </c:pt>
                <c:pt idx="1">
                  <c:v>70</c:v>
                </c:pt>
                <c:pt idx="2">
                  <c:v>44</c:v>
                </c:pt>
                <c:pt idx="3">
                  <c:v>35</c:v>
                </c:pt>
                <c:pt idx="4">
                  <c:v>35</c:v>
                </c:pt>
                <c:pt idx="5">
                  <c:v>26</c:v>
                </c:pt>
                <c:pt idx="6">
                  <c:v>18</c:v>
                </c:pt>
                <c:pt idx="7">
                  <c:v>16</c:v>
                </c:pt>
                <c:pt idx="8">
                  <c:v>15</c:v>
                </c:pt>
                <c:pt idx="9">
                  <c:v>11</c:v>
                </c:pt>
              </c:numCache>
              <c:extLst/>
            </c:numRef>
          </c:val>
          <c:extLst>
            <c:ext xmlns:c16="http://schemas.microsoft.com/office/drawing/2014/chart" uri="{C3380CC4-5D6E-409C-BE32-E72D297353CC}">
              <c16:uniqueId val="{00000018-CE47-45D4-83BA-4737B64EE1FF}"/>
            </c:ext>
          </c:extLst>
        </c:ser>
        <c:dLbls>
          <c:showLegendKey val="0"/>
          <c:showVal val="0"/>
          <c:showCatName val="0"/>
          <c:showSerName val="0"/>
          <c:showPercent val="1"/>
          <c:showBubbleSize val="0"/>
          <c:showLeaderLines val="1"/>
        </c:dLbls>
        <c:firstSliceAng val="0"/>
        <c:holeSize val="50"/>
        <c:extLst>
          <c:ext xmlns:c15="http://schemas.microsoft.com/office/drawing/2012/chart" uri="{02D57815-91ED-43cb-92C2-25804820EDAC}">
            <c15:filteredPieSeries>
              <c15:ser>
                <c:idx val="0"/>
                <c:order val="0"/>
                <c:tx>
                  <c:strRef>
                    <c:extLst>
                      <c:ext uri="{02D57815-91ED-43cb-92C2-25804820EDAC}">
                        <c15:formulaRef>
                          <c15:sqref>Sheet4!$D$4</c15:sqref>
                        </c15:formulaRef>
                      </c:ext>
                    </c:extLst>
                    <c:strCache>
                      <c:ptCount val="1"/>
                      <c:pt idx="0">
                        <c:v>Invited Guest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A-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C-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E-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0-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2-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4-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6-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8-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A-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C-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uri="{CE6537A1-D6FC-4f65-9D91-7224C49458BB}"/>
                  </c:extLst>
                </c:dLbls>
                <c:cat>
                  <c:strRef>
                    <c:extLst>
                      <c:ex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uri="{02D57815-91ED-43cb-92C2-25804820EDAC}">
                        <c15:formulaRef>
                          <c15:sqref>Sheet4!$D$5:$D$16</c15:sqref>
                        </c15:formulaRef>
                      </c:ext>
                    </c:extLst>
                    <c:numCache>
                      <c:formatCode>General</c:formatCode>
                      <c:ptCount val="10"/>
                      <c:pt idx="0">
                        <c:v>2</c:v>
                      </c:pt>
                    </c:numCache>
                  </c:numRef>
                </c:val>
                <c:extLst>
                  <c:ext xmlns:c16="http://schemas.microsoft.com/office/drawing/2014/chart" uri="{C3380CC4-5D6E-409C-BE32-E72D297353CC}">
                    <c16:uniqueId val="{00000031-CE47-45D4-83BA-4737B64EE1FF}"/>
                  </c:ext>
                </c:extLst>
              </c15:ser>
            </c15:filteredPieSeries>
            <c15:filteredPieSeries>
              <c15:ser>
                <c:idx val="1"/>
                <c:order val="1"/>
                <c:tx>
                  <c:strRef>
                    <c:extLst xmlns:c15="http://schemas.microsoft.com/office/drawing/2012/chart">
                      <c:ext xmlns:c15="http://schemas.microsoft.com/office/drawing/2012/chart" uri="{02D57815-91ED-43cb-92C2-25804820EDAC}">
                        <c15:formulaRef>
                          <c15:sqref>Sheet4!$E$4</c15:sqref>
                        </c15:formulaRef>
                      </c:ext>
                    </c:extLst>
                    <c:strCache>
                      <c:ptCount val="1"/>
                      <c:pt idx="0">
                        <c:v>In-Person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3-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5-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7-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9-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B-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D-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F-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1-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3-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5-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Sheet4!$E$5:$E$16</c15:sqref>
                        </c15:formulaRef>
                      </c:ext>
                    </c:extLst>
                    <c:numCache>
                      <c:formatCode>General</c:formatCode>
                      <c:ptCount val="10"/>
                      <c:pt idx="0">
                        <c:v>151</c:v>
                      </c:pt>
                      <c:pt idx="1">
                        <c:v>10</c:v>
                      </c:pt>
                      <c:pt idx="2">
                        <c:v>20</c:v>
                      </c:pt>
                      <c:pt idx="3">
                        <c:v>22</c:v>
                      </c:pt>
                      <c:pt idx="4">
                        <c:v>14</c:v>
                      </c:pt>
                      <c:pt idx="5">
                        <c:v>2</c:v>
                      </c:pt>
                      <c:pt idx="6">
                        <c:v>12</c:v>
                      </c:pt>
                      <c:pt idx="7">
                        <c:v>1</c:v>
                      </c:pt>
                      <c:pt idx="8">
                        <c:v>5</c:v>
                      </c:pt>
                      <c:pt idx="9">
                        <c:v>3</c:v>
                      </c:pt>
                    </c:numCache>
                  </c:numRef>
                </c:val>
                <c:extLst xmlns:c15="http://schemas.microsoft.com/office/drawing/2012/chart">
                  <c:ext xmlns:c16="http://schemas.microsoft.com/office/drawing/2014/chart" uri="{C3380CC4-5D6E-409C-BE32-E72D297353CC}">
                    <c16:uniqueId val="{0000004A-CE47-45D4-83BA-4737B64EE1FF}"/>
                  </c:ext>
                </c:extLst>
              </c15:ser>
            </c15:filteredPieSeries>
            <c15:filteredPieSeries>
              <c15:ser>
                <c:idx val="2"/>
                <c:order val="2"/>
                <c:tx>
                  <c:strRef>
                    <c:extLst xmlns:c15="http://schemas.microsoft.com/office/drawing/2012/chart">
                      <c:ext xmlns:c15="http://schemas.microsoft.com/office/drawing/2012/chart" uri="{02D57815-91ED-43cb-92C2-25804820EDAC}">
                        <c15:formulaRef>
                          <c15:sqref>Sheet4!$F$4</c15:sqref>
                        </c15:formulaRef>
                      </c:ext>
                    </c:extLst>
                    <c:strCache>
                      <c:ptCount val="1"/>
                      <c:pt idx="0">
                        <c:v>Virtual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C-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E-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0-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2-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4-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6-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8-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A-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C-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E-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Sheet4!$F$5:$F$16</c15:sqref>
                        </c15:formulaRef>
                      </c:ext>
                    </c:extLst>
                    <c:numCache>
                      <c:formatCode>General</c:formatCode>
                      <c:ptCount val="10"/>
                      <c:pt idx="0">
                        <c:v>105</c:v>
                      </c:pt>
                      <c:pt idx="1">
                        <c:v>60</c:v>
                      </c:pt>
                      <c:pt idx="2">
                        <c:v>24</c:v>
                      </c:pt>
                      <c:pt idx="3">
                        <c:v>13</c:v>
                      </c:pt>
                      <c:pt idx="4">
                        <c:v>21</c:v>
                      </c:pt>
                      <c:pt idx="5">
                        <c:v>24</c:v>
                      </c:pt>
                      <c:pt idx="6">
                        <c:v>6</c:v>
                      </c:pt>
                      <c:pt idx="7">
                        <c:v>15</c:v>
                      </c:pt>
                      <c:pt idx="8">
                        <c:v>10</c:v>
                      </c:pt>
                      <c:pt idx="9">
                        <c:v>8</c:v>
                      </c:pt>
                    </c:numCache>
                  </c:numRef>
                </c:val>
                <c:extLst xmlns:c15="http://schemas.microsoft.com/office/drawing/2012/chart">
                  <c:ext xmlns:c16="http://schemas.microsoft.com/office/drawing/2014/chart" uri="{C3380CC4-5D6E-409C-BE32-E72D297353CC}">
                    <c16:uniqueId val="{00000063-CE47-45D4-83BA-4737B64EE1FF}"/>
                  </c:ext>
                </c:extLst>
              </c15:ser>
            </c15:filteredPieSeries>
            <c15:filteredPieSeries>
              <c15:ser>
                <c:idx val="4"/>
                <c:order val="4"/>
                <c:tx>
                  <c:strRef>
                    <c:extLst xmlns:c15="http://schemas.microsoft.com/office/drawing/2012/chart">
                      <c:ext xmlns:c15="http://schemas.microsoft.com/office/drawing/2012/chart" uri="{02D57815-91ED-43cb-92C2-25804820EDAC}">
                        <c15:formulaRef>
                          <c15:sqref>Sheet4!$H$4</c15:sqref>
                        </c15:formulaRef>
                      </c:ext>
                    </c:extLst>
                    <c:strCache>
                      <c:ptCount val="1"/>
                      <c:pt idx="0">
                        <c:v>Percentage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5-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7-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9-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B-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D-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F-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1-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3-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5-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7-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Sheet4!$H$5:$H$16</c15:sqref>
                        </c15:formulaRef>
                      </c:ext>
                    </c:extLst>
                    <c:numCache>
                      <c:formatCode>0%</c:formatCode>
                      <c:ptCount val="10"/>
                      <c:pt idx="0">
                        <c:v>0.43803056027164688</c:v>
                      </c:pt>
                      <c:pt idx="1">
                        <c:v>0.11884550084889643</c:v>
                      </c:pt>
                      <c:pt idx="2">
                        <c:v>7.4702886247877756E-2</c:v>
                      </c:pt>
                      <c:pt idx="3">
                        <c:v>5.9422750424448216E-2</c:v>
                      </c:pt>
                      <c:pt idx="4">
                        <c:v>5.9422750424448216E-2</c:v>
                      </c:pt>
                      <c:pt idx="5">
                        <c:v>4.4142614601018676E-2</c:v>
                      </c:pt>
                      <c:pt idx="6">
                        <c:v>3.0560271646859084E-2</c:v>
                      </c:pt>
                      <c:pt idx="7">
                        <c:v>2.7164685908319185E-2</c:v>
                      </c:pt>
                      <c:pt idx="8">
                        <c:v>2.5466893039049237E-2</c:v>
                      </c:pt>
                      <c:pt idx="9">
                        <c:v>1.8675721561969439E-2</c:v>
                      </c:pt>
                    </c:numCache>
                  </c:numRef>
                </c:val>
                <c:extLst xmlns:c15="http://schemas.microsoft.com/office/drawing/2012/chart">
                  <c:ext xmlns:c16="http://schemas.microsoft.com/office/drawing/2014/chart" uri="{C3380CC4-5D6E-409C-BE32-E72D297353CC}">
                    <c16:uniqueId val="{0000007C-CE47-45D4-83BA-4737B64EE1FF}"/>
                  </c:ext>
                </c:extLst>
              </c15:ser>
            </c15:filteredPieSeries>
          </c:ext>
        </c:extLst>
      </c:doughnut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EC-23/0003r3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EC-23/0003r3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EC-23/0003r3</a:t>
            </a:r>
          </a:p>
        </p:txBody>
      </p:sp>
      <p:sp>
        <p:nvSpPr>
          <p:cNvPr id="5" name="Rectangle 3"/>
          <p:cNvSpPr>
            <a:spLocks noGrp="1" noChangeArrowheads="1"/>
          </p:cNvSpPr>
          <p:nvPr>
            <p:ph type="dt"/>
          </p:nvPr>
        </p:nvSpPr>
        <p:spPr>
          <a:ln/>
        </p:spPr>
        <p:txBody>
          <a:bodyPr/>
          <a:lstStyle/>
          <a:p>
            <a:r>
              <a:rPr lang="en-US"/>
              <a:t>April 2023</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EC-23/0003r3</a:t>
            </a:r>
          </a:p>
        </p:txBody>
      </p:sp>
      <p:sp>
        <p:nvSpPr>
          <p:cNvPr id="5" name="Date Placeholder 4"/>
          <p:cNvSpPr>
            <a:spLocks noGrp="1"/>
          </p:cNvSpPr>
          <p:nvPr>
            <p:ph type="dt"/>
          </p:nvPr>
        </p:nvSpPr>
        <p:spPr/>
        <p:txBody>
          <a:bodyPr/>
          <a:lstStyle/>
          <a:p>
            <a:r>
              <a:rPr lang="en-US"/>
              <a:t>April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EC-23/0003r3</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April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EC-23/0003r3</a:t>
            </a:r>
            <a:endParaRPr lang="en-US" dirty="0"/>
          </a:p>
        </p:txBody>
      </p:sp>
      <p:sp>
        <p:nvSpPr>
          <p:cNvPr id="5" name="Date Placeholder 4"/>
          <p:cNvSpPr>
            <a:spLocks noGrp="1"/>
          </p:cNvSpPr>
          <p:nvPr>
            <p:ph type="dt" idx="11"/>
          </p:nvPr>
        </p:nvSpPr>
        <p:spPr/>
        <p:txBody>
          <a:bodyPr/>
          <a:lstStyle/>
          <a:p>
            <a:pPr>
              <a:defRPr/>
            </a:pPr>
            <a:r>
              <a:rPr lang="en-US"/>
              <a:t>April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EC-23/0003r3</a:t>
            </a:r>
            <a:endParaRPr lang="en-US" dirty="0"/>
          </a:p>
        </p:txBody>
      </p:sp>
      <p:sp>
        <p:nvSpPr>
          <p:cNvPr id="5" name="Date Placeholder 4"/>
          <p:cNvSpPr>
            <a:spLocks noGrp="1"/>
          </p:cNvSpPr>
          <p:nvPr>
            <p:ph type="dt" idx="11"/>
          </p:nvPr>
        </p:nvSpPr>
        <p:spPr/>
        <p:txBody>
          <a:bodyPr/>
          <a:lstStyle/>
          <a:p>
            <a:pPr>
              <a:defRPr/>
            </a:pPr>
            <a:r>
              <a:rPr lang="en-US"/>
              <a:t>April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EC-23/0003r3</a:t>
            </a:r>
            <a:endParaRPr lang="en-US" dirty="0"/>
          </a:p>
        </p:txBody>
      </p:sp>
      <p:sp>
        <p:nvSpPr>
          <p:cNvPr id="5" name="Date Placeholder 4"/>
          <p:cNvSpPr>
            <a:spLocks noGrp="1"/>
          </p:cNvSpPr>
          <p:nvPr>
            <p:ph type="dt" idx="11"/>
          </p:nvPr>
        </p:nvSpPr>
        <p:spPr/>
        <p:txBody>
          <a:bodyPr/>
          <a:lstStyle/>
          <a:p>
            <a:pPr>
              <a:defRPr/>
            </a:pPr>
            <a:r>
              <a:rPr lang="en-US"/>
              <a:t>April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EC-23/0003r3</a:t>
            </a:r>
            <a:endParaRPr lang="en-US" dirty="0"/>
          </a:p>
        </p:txBody>
      </p:sp>
      <p:sp>
        <p:nvSpPr>
          <p:cNvPr id="5" name="Date Placeholder 4"/>
          <p:cNvSpPr>
            <a:spLocks noGrp="1"/>
          </p:cNvSpPr>
          <p:nvPr>
            <p:ph type="dt" idx="11"/>
          </p:nvPr>
        </p:nvSpPr>
        <p:spPr/>
        <p:txBody>
          <a:bodyPr/>
          <a:lstStyle/>
          <a:p>
            <a:pPr>
              <a:defRPr/>
            </a:pPr>
            <a:r>
              <a:rPr lang="en-US"/>
              <a:t>April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EC-23/0003r3</a:t>
            </a:r>
            <a:endParaRPr lang="en-US" dirty="0"/>
          </a:p>
        </p:txBody>
      </p:sp>
      <p:sp>
        <p:nvSpPr>
          <p:cNvPr id="5" name="Date Placeholder 4"/>
          <p:cNvSpPr>
            <a:spLocks noGrp="1"/>
          </p:cNvSpPr>
          <p:nvPr>
            <p:ph type="dt" idx="11"/>
          </p:nvPr>
        </p:nvSpPr>
        <p:spPr/>
        <p:txBody>
          <a:bodyPr/>
          <a:lstStyle/>
          <a:p>
            <a:pPr>
              <a:defRPr/>
            </a:pPr>
            <a:r>
              <a:rPr lang="en-US"/>
              <a:t>April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28</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EC-23/0003r3</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April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January 14, 2023</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EC-23/0003r3</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April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67865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EC-23/0003r3</a:t>
            </a:r>
          </a:p>
        </p:txBody>
      </p:sp>
      <p:sp>
        <p:nvSpPr>
          <p:cNvPr id="5" name="Rectangle 3"/>
          <p:cNvSpPr>
            <a:spLocks noGrp="1" noChangeArrowheads="1"/>
          </p:cNvSpPr>
          <p:nvPr>
            <p:ph type="dt"/>
          </p:nvPr>
        </p:nvSpPr>
        <p:spPr>
          <a:ln/>
        </p:spPr>
        <p:txBody>
          <a:bodyPr/>
          <a:lstStyle/>
          <a:p>
            <a:r>
              <a:rPr lang="en-US"/>
              <a:t>April 2023</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EC-23/0003r3</a:t>
            </a:r>
          </a:p>
        </p:txBody>
      </p:sp>
      <p:sp>
        <p:nvSpPr>
          <p:cNvPr id="5" name="Date Placeholder 4"/>
          <p:cNvSpPr>
            <a:spLocks noGrp="1"/>
          </p:cNvSpPr>
          <p:nvPr>
            <p:ph type="dt"/>
          </p:nvPr>
        </p:nvSpPr>
        <p:spPr/>
        <p:txBody>
          <a:bodyPr/>
          <a:lstStyle/>
          <a:p>
            <a:r>
              <a:rPr lang="en-US"/>
              <a:t>April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849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Note that significant Registrations are from the 2022 May 802W Interim that were deposited on 27 January 2023.</a:t>
            </a:r>
          </a:p>
        </p:txBody>
      </p:sp>
      <p:sp>
        <p:nvSpPr>
          <p:cNvPr id="4" name="Header Placeholder 3"/>
          <p:cNvSpPr>
            <a:spLocks noGrp="1"/>
          </p:cNvSpPr>
          <p:nvPr>
            <p:ph type="hdr"/>
          </p:nvPr>
        </p:nvSpPr>
        <p:spPr/>
        <p:txBody>
          <a:bodyPr/>
          <a:lstStyle/>
          <a:p>
            <a:r>
              <a:rPr lang="en-US"/>
              <a:t>doc.: IEEE 802 EC-23/0003r3</a:t>
            </a:r>
          </a:p>
        </p:txBody>
      </p:sp>
      <p:sp>
        <p:nvSpPr>
          <p:cNvPr id="5" name="Date Placeholder 4"/>
          <p:cNvSpPr>
            <a:spLocks noGrp="1"/>
          </p:cNvSpPr>
          <p:nvPr>
            <p:ph type="dt"/>
          </p:nvPr>
        </p:nvSpPr>
        <p:spPr/>
        <p:txBody>
          <a:bodyPr/>
          <a:lstStyle/>
          <a:p>
            <a:r>
              <a:rPr lang="en-US"/>
              <a:t>April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844062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1" i="0" u="none" strike="noStrike" dirty="0">
                <a:effectLst/>
                <a:latin typeface="Arial" panose="020B0604020202020204" pitchFamily="34" charset="0"/>
              </a:rPr>
              <a:t> Non-Registration Income</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p>
          <a:p>
            <a:r>
              <a:rPr lang="en-US" sz="1200" b="0" i="0" u="none" strike="noStrike" dirty="0">
                <a:effectLst/>
                <a:latin typeface="Geneva"/>
              </a:rPr>
              <a:t>	Hotel commission </a:t>
            </a:r>
            <a:r>
              <a:rPr lang="en-US" dirty="0"/>
              <a:t> </a:t>
            </a:r>
            <a:r>
              <a:rPr lang="en-US" sz="1200" b="1" i="0" u="none" strike="noStrike" dirty="0">
                <a:effectLst/>
                <a:latin typeface="Arial" panose="020B0604020202020204" pitchFamily="34" charset="0"/>
              </a:rPr>
              <a:t>$0.00</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r>
              <a:rPr lang="en-US" dirty="0"/>
              <a:t> </a:t>
            </a:r>
          </a:p>
          <a:p>
            <a:r>
              <a:rPr lang="en-US" sz="1200" b="0" i="0" u="none" strike="noStrike" dirty="0">
                <a:effectLst/>
                <a:latin typeface="Geneva"/>
              </a:rPr>
              <a:t>	Hotel Comp 1 to 40 -rm </a:t>
            </a:r>
            <a:r>
              <a:rPr lang="en-US" sz="1200" b="0" i="0" u="none" strike="noStrike" dirty="0" err="1">
                <a:effectLst/>
                <a:latin typeface="Geneva"/>
              </a:rPr>
              <a:t>nts</a:t>
            </a:r>
            <a:r>
              <a:rPr lang="en-US" sz="1200" b="0" i="0" u="none" strike="noStrike" dirty="0">
                <a:effectLst/>
                <a:latin typeface="Geneva"/>
              </a:rPr>
              <a:t> to MA</a:t>
            </a:r>
            <a:r>
              <a:rPr lang="en-US" dirty="0"/>
              <a:t> 		</a:t>
            </a:r>
            <a:r>
              <a:rPr lang="en-US" sz="1200" b="1" i="0" u="none" strike="noStrike" dirty="0">
                <a:effectLst/>
                <a:latin typeface="Arial" panose="020B0604020202020204" pitchFamily="34" charset="0"/>
              </a:rPr>
              <a:t>$  5,094.52</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r>
              <a:rPr lang="en-US" dirty="0"/>
              <a:t> </a:t>
            </a:r>
          </a:p>
          <a:p>
            <a:r>
              <a:rPr lang="en-US" sz="1200" b="0" i="0" u="none" strike="noStrike" dirty="0">
                <a:effectLst/>
                <a:latin typeface="Arial" panose="020B0604020202020204" pitchFamily="34" charset="0"/>
              </a:rPr>
              <a:t>	</a:t>
            </a:r>
            <a:r>
              <a:rPr lang="en-US" sz="1200" b="0" i="0" u="none" strike="noStrike" dirty="0">
                <a:effectLst/>
                <a:highlight>
                  <a:srgbClr val="FFFF00"/>
                </a:highlight>
                <a:latin typeface="Arial" panose="020B0604020202020204" pitchFamily="34" charset="0"/>
              </a:rPr>
              <a:t>Marriot Refund Penalty for Move</a:t>
            </a:r>
            <a:r>
              <a:rPr lang="en-US" dirty="0">
                <a:highlight>
                  <a:srgbClr val="FFFF00"/>
                </a:highlight>
              </a:rPr>
              <a:t> 		</a:t>
            </a:r>
            <a:r>
              <a:rPr lang="en-US" sz="1200" b="1" i="0" u="none" strike="noStrike" dirty="0">
                <a:effectLst/>
                <a:highlight>
                  <a:srgbClr val="FFFF00"/>
                </a:highlight>
                <a:latin typeface="Arial" panose="020B0604020202020204" pitchFamily="34" charset="0"/>
              </a:rPr>
              <a:t>$32,799.88</a:t>
            </a:r>
            <a:endParaRPr lang="en-US" sz="1200" b="0" i="0" u="none" strike="noStrike" dirty="0">
              <a:effectLst/>
              <a:highlight>
                <a:srgbClr val="FFFF00"/>
              </a:highlight>
              <a:latin typeface="Geneva"/>
            </a:endParaRPr>
          </a:p>
          <a:p>
            <a:r>
              <a:rPr lang="en-US" sz="1200" b="0" i="0" u="none" strike="noStrike" dirty="0">
                <a:effectLst/>
                <a:latin typeface="Geneva"/>
              </a:rPr>
              <a:t>	Sales Tax Exempt Rebate - AV and F&amp;B </a:t>
            </a:r>
            <a:r>
              <a:rPr lang="en-US" dirty="0"/>
              <a:t> 	</a:t>
            </a:r>
            <a:r>
              <a:rPr lang="en-US" sz="1200" b="1" i="0" u="sng" strike="noStrike" dirty="0">
                <a:effectLst/>
                <a:latin typeface="Arial" panose="020B0604020202020204" pitchFamily="34" charset="0"/>
              </a:rPr>
              <a:t>$11,074.64</a:t>
            </a:r>
          </a:p>
          <a:p>
            <a:r>
              <a:rPr lang="en-US" sz="1200" b="1" i="0" u="none" strike="noStrike" dirty="0">
                <a:effectLst/>
                <a:latin typeface="Arial" panose="020B0604020202020204" pitchFamily="34" charset="0"/>
              </a:rPr>
              <a:t>		Total Non-Registration Income:	$48,969.04</a:t>
            </a:r>
            <a:r>
              <a:rPr lang="en-US" dirty="0"/>
              <a:t> </a:t>
            </a:r>
          </a:p>
          <a:p>
            <a:endParaRPr lang="en-US" dirty="0"/>
          </a:p>
          <a:p>
            <a:pPr defTabSz="933450"/>
            <a:r>
              <a:rPr lang="en-US" dirty="0">
                <a:latin typeface="Times New Roman" pitchFamily="18" charset="0"/>
              </a:rPr>
              <a:t>2023 January was originally scheduled to be at the Marriott Baltimore hotel.  The Hotel cancelled on Sept 2, and paid a penalty to move the meeting to the Hilton Baltimore:</a:t>
            </a:r>
          </a:p>
          <a:p>
            <a:pPr defTabSz="933450"/>
            <a:r>
              <a:rPr lang="en-US" sz="1800" b="1" i="0" u="none" strike="noStrike" dirty="0">
                <a:effectLst/>
                <a:latin typeface="Arial" panose="020B0604020202020204" pitchFamily="34" charset="0"/>
              </a:rPr>
              <a:t>REIMBURSEMENTS - VENUE RELOCATION (as Oct. 31, 2022)</a:t>
            </a:r>
            <a:r>
              <a:rPr lang="en-US" dirty="0"/>
              <a:t> </a:t>
            </a:r>
          </a:p>
          <a:p>
            <a:pPr defTabSz="933450"/>
            <a:r>
              <a:rPr lang="en-US" sz="1800" b="1" i="0" u="none" strike="noStrike" dirty="0">
                <a:effectLst/>
                <a:latin typeface="Arial" panose="020B0604020202020204" pitchFamily="34" charset="0"/>
              </a:rPr>
              <a:t>	Marriott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Encore AV/Power</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$17,860.00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2. Site Visits &amp; Expenses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$13,439.88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3. Special Request - Berger Cookies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$1,500.00 </a:t>
            </a:r>
          </a:p>
          <a:p>
            <a:pPr defTabSz="933450"/>
            <a:r>
              <a:rPr lang="en-US" sz="1800" b="1" i="0" u="none" strike="noStrike" dirty="0">
                <a:effectLst/>
                <a:latin typeface="Arial" panose="020B0604020202020204" pitchFamily="34" charset="0"/>
              </a:rPr>
              <a:t>	Hilton</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802W Executive Lounge</a:t>
            </a:r>
            <a:r>
              <a:rPr lang="en-US" dirty="0"/>
              <a:t> </a:t>
            </a:r>
            <a:r>
              <a:rPr lang="en-US" sz="1800" b="1" i="0" u="none" strike="noStrike" dirty="0">
                <a:effectLst/>
                <a:latin typeface="Arial" panose="020B0604020202020204" pitchFamily="34" charset="0"/>
              </a:rPr>
              <a:t>$14,000.00  </a:t>
            </a:r>
            <a:r>
              <a:rPr lang="en-US" dirty="0"/>
              <a:t> </a:t>
            </a:r>
          </a:p>
          <a:p>
            <a:pPr defTabSz="933450"/>
            <a:r>
              <a:rPr lang="en-US" sz="1800" b="0" i="0" u="none" strike="noStrike" dirty="0">
                <a:effectLst/>
                <a:latin typeface="Arial" panose="020B0604020202020204" pitchFamily="34" charset="0"/>
              </a:rPr>
              <a:t>		Complimentary to 802W Group</a:t>
            </a:r>
            <a:r>
              <a:rPr lang="en-US" dirty="0"/>
              <a:t> </a:t>
            </a:r>
            <a:r>
              <a:rPr lang="en-US" sz="1800" b="0" i="0" u="none" strike="noStrike" dirty="0">
                <a:effectLst/>
                <a:latin typeface="Arial" panose="020B0604020202020204" pitchFamily="34" charset="0"/>
              </a:rPr>
              <a:t> </a:t>
            </a:r>
            <a:r>
              <a:rPr lang="en-US" dirty="0"/>
              <a:t> </a:t>
            </a:r>
            <a:r>
              <a:rPr lang="en-US" sz="1800" b="0" i="0" u="none" strike="noStrike" dirty="0">
                <a:effectLst/>
                <a:latin typeface="Arial" panose="020B0604020202020204" pitchFamily="34" charset="0"/>
              </a:rPr>
              <a:t> </a:t>
            </a:r>
            <a:r>
              <a:rPr lang="en-US" dirty="0"/>
              <a:t> </a:t>
            </a:r>
          </a:p>
          <a:p>
            <a:pPr defTabSz="933450"/>
            <a:r>
              <a:rPr lang="en-US" sz="1800" b="1" i="0" u="none" strike="noStrike" dirty="0">
                <a:effectLst/>
                <a:latin typeface="Arial" panose="020B0604020202020204" pitchFamily="34" charset="0"/>
              </a:rPr>
              <a:t>	Total Reimbursements to IEEE 802W</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$32,799.88 </a:t>
            </a:r>
            <a:endParaRPr lang="en-US" dirty="0">
              <a:latin typeface="Times New Roman" pitchFamily="18" charset="0"/>
            </a:endParaRPr>
          </a:p>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EC-23/0003r3</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April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5116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Motion to approve 2023 May Fees - Orlando. 2023-01-15</a:t>
            </a:r>
          </a:p>
          <a:p>
            <a:pPr lvl="1"/>
            <a:r>
              <a:rPr lang="en-US" dirty="0"/>
              <a:t>Move to approve Session fees for the 2023 May 802 Wireless Mixed-mode Interim, Hilton Orlando Lake Buena Vista Hotel (May 14-19, 2023), </a:t>
            </a:r>
          </a:p>
          <a:p>
            <a:pPr lvl="1"/>
            <a:r>
              <a:rPr lang="en-US" dirty="0"/>
              <a:t>as $6</a:t>
            </a:r>
            <a:r>
              <a:rPr lang="en-US" sz="1200" dirty="0"/>
              <a:t>00/$800/$1000 for any in-person or virtual attendee.</a:t>
            </a:r>
          </a:p>
          <a:p>
            <a:pPr lvl="1"/>
            <a:r>
              <a:rPr lang="en-US" sz="1200" dirty="0"/>
              <a:t>Registration Target to open No later than March 1, 2023 </a:t>
            </a:r>
          </a:p>
          <a:p>
            <a:r>
              <a:rPr lang="en-US" dirty="0"/>
              <a:t>	Rate Changes are E</a:t>
            </a:r>
            <a:r>
              <a:rPr lang="en-US" sz="1200" dirty="0"/>
              <a:t>arly-bird until March 31; Standard until April 28,2023.</a:t>
            </a:r>
          </a:p>
          <a:p>
            <a:r>
              <a:rPr lang="en-US" sz="1200" dirty="0"/>
              <a:t>	</a:t>
            </a:r>
            <a:r>
              <a:rPr lang="en-US" dirty="0"/>
              <a:t>Refund Schedule: Full until March 31, $150 fee until April 28, and no refund after April 28, 2023.</a:t>
            </a:r>
            <a:endParaRPr lang="en-US" sz="1200" dirty="0"/>
          </a:p>
          <a:p>
            <a:pPr lvl="1"/>
            <a:r>
              <a:rPr lang="en-US" dirty="0"/>
              <a:t>Moved: Jon Rosdahl</a:t>
            </a:r>
          </a:p>
          <a:p>
            <a:pPr lvl="1"/>
            <a:r>
              <a:rPr lang="en-US" sz="1200" dirty="0"/>
              <a:t>2</a:t>
            </a:r>
            <a:r>
              <a:rPr lang="en-US" sz="1200" baseline="30000" dirty="0"/>
              <a:t>nd</a:t>
            </a:r>
            <a:r>
              <a:rPr lang="en-US" sz="1200" dirty="0"/>
              <a:t>: Ben Rolfe</a:t>
            </a:r>
          </a:p>
          <a:p>
            <a:pPr lvl="1"/>
            <a:r>
              <a:rPr lang="en-US" dirty="0"/>
              <a:t>Results:  8-0-0 Motion Passes.</a:t>
            </a:r>
            <a:endParaRPr lang="en-US" sz="1200" dirty="0"/>
          </a:p>
          <a:p>
            <a:endParaRPr lang="en-US" dirty="0"/>
          </a:p>
        </p:txBody>
      </p:sp>
      <p:sp>
        <p:nvSpPr>
          <p:cNvPr id="4" name="Header Placeholder 3"/>
          <p:cNvSpPr>
            <a:spLocks noGrp="1"/>
          </p:cNvSpPr>
          <p:nvPr>
            <p:ph type="hdr"/>
          </p:nvPr>
        </p:nvSpPr>
        <p:spPr/>
        <p:txBody>
          <a:bodyPr/>
          <a:lstStyle/>
          <a:p>
            <a:r>
              <a:rPr lang="en-US"/>
              <a:t>doc.: IEEE 802 EC-23/0003r3</a:t>
            </a:r>
          </a:p>
        </p:txBody>
      </p:sp>
      <p:sp>
        <p:nvSpPr>
          <p:cNvPr id="5" name="Date Placeholder 4"/>
          <p:cNvSpPr>
            <a:spLocks noGrp="1"/>
          </p:cNvSpPr>
          <p:nvPr>
            <p:ph type="dt"/>
          </p:nvPr>
        </p:nvSpPr>
        <p:spPr/>
        <p:txBody>
          <a:bodyPr/>
          <a:lstStyle/>
          <a:p>
            <a:r>
              <a:rPr lang="en-US"/>
              <a:t>April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849601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(Local/Remote) [Virtual/Mixed/Person]- Location -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Note 2022 January was originally scheduled for a replacement for 2021 Jan Irvine – The Hotel did not reopen, and Panama was scheduled for 2022 Jan, but we did remain virtual – No Budget for that meeting, but Irvine paid a penalty for cancelling, and F2F Events was paid a fee.  Balance is shown.</a:t>
            </a:r>
          </a:p>
          <a:p>
            <a:pPr defTabSz="933450"/>
            <a:endParaRPr lang="en-US" dirty="0">
              <a:latin typeface="Times New Roman" pitchFamily="18" charset="0"/>
            </a:endParaRPr>
          </a:p>
          <a:p>
            <a:pPr defTabSz="933450"/>
            <a:r>
              <a:rPr lang="en-US" dirty="0">
                <a:latin typeface="Times New Roman" pitchFamily="18" charset="0"/>
              </a:rPr>
              <a:t>Note 2023 January was originally scheduled to be at the Marriott Baltimore hotel.  The Hotel cancelled on Sept 2, and paid a penalty to move the meeting to the Hilton Baltimore:</a:t>
            </a:r>
          </a:p>
          <a:p>
            <a:pPr defTabSz="933450"/>
            <a:r>
              <a:rPr lang="en-US" sz="1800" b="1" i="0" u="none" strike="noStrike" dirty="0">
                <a:effectLst/>
                <a:latin typeface="Arial" panose="020B0604020202020204" pitchFamily="34" charset="0"/>
              </a:rPr>
              <a:t>REIMBURSEMENTS - VENUE RELOCATION (as Oct. 31, 2022)</a:t>
            </a:r>
            <a:r>
              <a:rPr lang="en-US" dirty="0"/>
              <a:t> </a:t>
            </a:r>
          </a:p>
          <a:p>
            <a:pPr defTabSz="933450"/>
            <a:r>
              <a:rPr lang="en-US" sz="1800" b="1" i="0" u="none" strike="noStrike" dirty="0">
                <a:effectLst/>
                <a:latin typeface="Arial" panose="020B0604020202020204" pitchFamily="34" charset="0"/>
              </a:rPr>
              <a:t>	Marriott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Encore AV/Power</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$17,860.00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2. Site Visits &amp; Expenses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$13,439.88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3. Special Request - Berger Cookies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$1,500.00 </a:t>
            </a:r>
          </a:p>
          <a:p>
            <a:pPr defTabSz="933450"/>
            <a:r>
              <a:rPr lang="en-US" sz="1800" b="1" i="0" u="none" strike="noStrike" dirty="0">
                <a:effectLst/>
                <a:latin typeface="Arial" panose="020B0604020202020204" pitchFamily="34" charset="0"/>
              </a:rPr>
              <a:t>	Hilton</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802W Executive Lounge</a:t>
            </a:r>
            <a:r>
              <a:rPr lang="en-US" dirty="0"/>
              <a:t> </a:t>
            </a:r>
            <a:r>
              <a:rPr lang="en-US" sz="1800" b="1" i="0" u="none" strike="noStrike" dirty="0">
                <a:effectLst/>
                <a:latin typeface="Arial" panose="020B0604020202020204" pitchFamily="34" charset="0"/>
              </a:rPr>
              <a:t>$14,000.00  </a:t>
            </a:r>
            <a:r>
              <a:rPr lang="en-US" dirty="0"/>
              <a:t> </a:t>
            </a:r>
          </a:p>
          <a:p>
            <a:pPr defTabSz="933450"/>
            <a:r>
              <a:rPr lang="en-US" sz="1800" b="0" i="0" u="none" strike="noStrike" dirty="0">
                <a:effectLst/>
                <a:latin typeface="Arial" panose="020B0604020202020204" pitchFamily="34" charset="0"/>
              </a:rPr>
              <a:t>		Complimentary to 802W Group</a:t>
            </a:r>
            <a:r>
              <a:rPr lang="en-US" dirty="0"/>
              <a:t> </a:t>
            </a:r>
            <a:r>
              <a:rPr lang="en-US" sz="1800" b="0" i="0" u="none" strike="noStrike" dirty="0">
                <a:effectLst/>
                <a:latin typeface="Arial" panose="020B0604020202020204" pitchFamily="34" charset="0"/>
              </a:rPr>
              <a:t> </a:t>
            </a:r>
            <a:r>
              <a:rPr lang="en-US" dirty="0"/>
              <a:t> </a:t>
            </a:r>
            <a:r>
              <a:rPr lang="en-US" sz="1800" b="0" i="0" u="none" strike="noStrike" dirty="0">
                <a:effectLst/>
                <a:latin typeface="Arial" panose="020B0604020202020204" pitchFamily="34" charset="0"/>
              </a:rPr>
              <a:t> </a:t>
            </a:r>
            <a:r>
              <a:rPr lang="en-US" dirty="0"/>
              <a:t> </a:t>
            </a:r>
          </a:p>
          <a:p>
            <a:pPr defTabSz="933450"/>
            <a:r>
              <a:rPr lang="en-US" sz="1800" b="1" i="0" u="none" strike="noStrike" dirty="0">
                <a:effectLst/>
                <a:latin typeface="Arial" panose="020B0604020202020204" pitchFamily="34" charset="0"/>
              </a:rPr>
              <a:t>	Total Reimbursements to IEEE 802W</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$32,799.88 </a:t>
            </a:r>
            <a:endParaRPr lang="en-US"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EC-23/0003r3</a:t>
            </a:r>
          </a:p>
        </p:txBody>
      </p:sp>
      <p:sp>
        <p:nvSpPr>
          <p:cNvPr id="5" name="Date Placeholder 4"/>
          <p:cNvSpPr>
            <a:spLocks noGrp="1"/>
          </p:cNvSpPr>
          <p:nvPr>
            <p:ph type="dt"/>
          </p:nvPr>
        </p:nvSpPr>
        <p:spPr/>
        <p:txBody>
          <a:bodyPr/>
          <a:lstStyle/>
          <a:p>
            <a:r>
              <a:rPr lang="en-US"/>
              <a:t>April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392185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EC-23/0003r3</a:t>
            </a:r>
          </a:p>
        </p:txBody>
      </p:sp>
      <p:sp>
        <p:nvSpPr>
          <p:cNvPr id="5" name="Date Placeholder 4"/>
          <p:cNvSpPr>
            <a:spLocks noGrp="1"/>
          </p:cNvSpPr>
          <p:nvPr>
            <p:ph type="dt"/>
          </p:nvPr>
        </p:nvSpPr>
        <p:spPr/>
        <p:txBody>
          <a:bodyPr/>
          <a:lstStyle/>
          <a:p>
            <a:r>
              <a:rPr lang="en-US"/>
              <a:t>April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796526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2023</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31836"/>
            <a:ext cx="10972800" cy="685801"/>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2023</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2023</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40257" y="25901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
        <p:nvSpPr>
          <p:cNvPr id="1028" name="Rectangle 4"/>
          <p:cNvSpPr>
            <a:spLocks noGrp="1" noChangeArrowheads="1"/>
          </p:cNvSpPr>
          <p:nvPr>
            <p:ph type="ftr"/>
          </p:nvPr>
        </p:nvSpPr>
        <p:spPr bwMode="auto">
          <a:xfrm>
            <a:off x="6737774" y="6555519"/>
            <a:ext cx="4667283"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940257" y="6505109"/>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EC-23/0003r3</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0901" y="285751"/>
            <a:ext cx="2303451" cy="273050"/>
          </a:xfrm>
        </p:spPr>
        <p:txBody>
          <a:bodyPr/>
          <a:lstStyle/>
          <a:p>
            <a:r>
              <a:rPr lang="en-US"/>
              <a:t>April 2023</a:t>
            </a:r>
            <a:endParaRPr lang="en-GB" dirty="0"/>
          </a:p>
        </p:txBody>
      </p:sp>
      <p:sp>
        <p:nvSpPr>
          <p:cNvPr id="7" name="Footer Placeholder 4"/>
          <p:cNvSpPr>
            <a:spLocks noGrp="1"/>
          </p:cNvSpPr>
          <p:nvPr>
            <p:ph type="ftr" idx="14"/>
          </p:nvPr>
        </p:nvSpPr>
        <p:spPr>
          <a:xfrm>
            <a:off x="8305800" y="6502527"/>
            <a:ext cx="3041644" cy="180975"/>
          </a:xfrm>
        </p:spPr>
        <p:txBody>
          <a:bodyPr/>
          <a:lstStyle/>
          <a:p>
            <a:r>
              <a:rPr lang="en-GB" dirty="0"/>
              <a:t>Ben Rolfe (BCA);   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2023</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2023-04-12</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2052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2052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5E7C6-01E0-CC80-0DA7-0B816F665934}"/>
              </a:ext>
            </a:extLst>
          </p:cNvPr>
          <p:cNvSpPr>
            <a:spLocks noGrp="1"/>
          </p:cNvSpPr>
          <p:nvPr>
            <p:ph type="title"/>
          </p:nvPr>
        </p:nvSpPr>
        <p:spPr>
          <a:xfrm>
            <a:off x="914401" y="763586"/>
            <a:ext cx="10361084" cy="914400"/>
          </a:xfrm>
        </p:spPr>
        <p:txBody>
          <a:bodyPr/>
          <a:lstStyle/>
          <a:p>
            <a:r>
              <a:rPr lang="en-US" dirty="0"/>
              <a:t>2023 Sept IEEE 802W Mix-mode Interim</a:t>
            </a:r>
            <a:br>
              <a:rPr lang="en-US" dirty="0"/>
            </a:br>
            <a:r>
              <a:rPr lang="en-US" dirty="0"/>
              <a:t>Registration report</a:t>
            </a:r>
          </a:p>
        </p:txBody>
      </p:sp>
      <p:sp>
        <p:nvSpPr>
          <p:cNvPr id="3" name="Content Placeholder 2">
            <a:extLst>
              <a:ext uri="{FF2B5EF4-FFF2-40B4-BE49-F238E27FC236}">
                <a16:creationId xmlns:a16="http://schemas.microsoft.com/office/drawing/2014/main" id="{BAEAC671-4A31-AF7A-177B-464E9A8AF986}"/>
              </a:ext>
            </a:extLst>
          </p:cNvPr>
          <p:cNvSpPr>
            <a:spLocks noGrp="1"/>
          </p:cNvSpPr>
          <p:nvPr>
            <p:ph idx="1"/>
          </p:nvPr>
        </p:nvSpPr>
        <p:spPr>
          <a:xfrm>
            <a:off x="914401" y="1870864"/>
            <a:ext cx="10361084" cy="4604549"/>
          </a:xfrm>
        </p:spPr>
        <p:txBody>
          <a:bodyPr/>
          <a:lstStyle/>
          <a:p>
            <a:r>
              <a:rPr lang="en-US" sz="2000" dirty="0">
                <a:latin typeface="Arial" panose="020B0604020202020204" pitchFamily="34" charset="0"/>
                <a:cs typeface="Arial" panose="020B0604020202020204" pitchFamily="34" charset="0"/>
              </a:rPr>
              <a:t>Sept 10-15, 2023 (March 11 update):  Total Registrations = 0</a:t>
            </a:r>
          </a:p>
          <a:p>
            <a:pPr lvl="1"/>
            <a:r>
              <a:rPr lang="en-US" dirty="0">
                <a:latin typeface="Arial" panose="020B0604020202020204" pitchFamily="34" charset="0"/>
                <a:cs typeface="Arial" panose="020B0604020202020204" pitchFamily="34" charset="0"/>
              </a:rPr>
              <a:t>       Early:		   0 + 0 = 0  	(Reg =)</a:t>
            </a:r>
          </a:p>
          <a:p>
            <a:pPr lvl="1"/>
            <a:r>
              <a:rPr lang="en-US" dirty="0">
                <a:latin typeface="Arial" panose="020B0604020202020204" pitchFamily="34" charset="0"/>
                <a:cs typeface="Arial" panose="020B0604020202020204" pitchFamily="34" charset="0"/>
              </a:rPr>
              <a:t>		Standard: 	       +   =   	(Reg =)</a:t>
            </a:r>
          </a:p>
          <a:p>
            <a:pPr lvl="1"/>
            <a:r>
              <a:rPr lang="en-US" dirty="0">
                <a:latin typeface="Arial" panose="020B0604020202020204" pitchFamily="34" charset="0"/>
                <a:cs typeface="Arial" panose="020B0604020202020204" pitchFamily="34" charset="0"/>
              </a:rPr>
              <a:t>		Late/Onsite: 	 +   = 	(Reg =)</a:t>
            </a:r>
          </a:p>
          <a:p>
            <a:pPr lvl="1"/>
            <a:r>
              <a:rPr lang="en-US" dirty="0">
                <a:latin typeface="Arial" panose="020B0604020202020204" pitchFamily="34" charset="0"/>
                <a:cs typeface="Arial" panose="020B0604020202020204" pitchFamily="34" charset="0"/>
              </a:rPr>
              <a:t>		Students         			(Reg = $0)</a:t>
            </a:r>
          </a:p>
          <a:p>
            <a:pPr lvl="1"/>
            <a:r>
              <a:rPr lang="en-US" dirty="0">
                <a:latin typeface="Arial" panose="020B0604020202020204" pitchFamily="34" charset="0"/>
                <a:cs typeface="Arial" panose="020B0604020202020204" pitchFamily="34" charset="0"/>
              </a:rPr>
              <a:t> 		Guests					(Reg = $ 0)</a:t>
            </a:r>
          </a:p>
          <a:p>
            <a:pPr lvl="1"/>
            <a:r>
              <a:rPr lang="en-US" dirty="0">
                <a:latin typeface="Arial" panose="020B0604020202020204" pitchFamily="34" charset="0"/>
                <a:cs typeface="Arial" panose="020B0604020202020204" pitchFamily="34" charset="0"/>
              </a:rPr>
              <a:t>		Cancels: 			 	(Refund = )</a:t>
            </a:r>
          </a:p>
          <a:p>
            <a:pPr lvl="1"/>
            <a:r>
              <a:rPr lang="en-US" dirty="0">
                <a:latin typeface="Arial" panose="020B0604020202020204" pitchFamily="34" charset="0"/>
                <a:cs typeface="Arial" panose="020B0604020202020204" pitchFamily="34" charset="0"/>
              </a:rPr>
              <a:t>   Total Attendees:     0 + 0 = 0  =&gt; 	$0</a:t>
            </a:r>
          </a:p>
          <a:p>
            <a:pPr lvl="1"/>
            <a:endParaRPr lang="en-US"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Registration Fees and Deadlines</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Early                 $  600.00 until July 28, 2023</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Standard          $  800.00 until August 25, 2023</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Late/Onsite      $1000.00 after August 25, 2023</a:t>
            </a:r>
          </a:p>
          <a:p>
            <a:endParaRPr lang="en-US" dirty="0"/>
          </a:p>
        </p:txBody>
      </p:sp>
      <p:sp>
        <p:nvSpPr>
          <p:cNvPr id="4" name="Slide Number Placeholder 3">
            <a:extLst>
              <a:ext uri="{FF2B5EF4-FFF2-40B4-BE49-F238E27FC236}">
                <a16:creationId xmlns:a16="http://schemas.microsoft.com/office/drawing/2014/main" id="{B2E03F81-E517-0D8C-2045-15650E6E4F2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D08CA96-0E51-FF8E-7767-1168A5621928}"/>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B696014-E6C7-EA38-B74B-20B389666D43}"/>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131007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E143B-45F5-83C1-3BFD-93F9B40CF3F9}"/>
              </a:ext>
            </a:extLst>
          </p:cNvPr>
          <p:cNvSpPr>
            <a:spLocks noGrp="1"/>
          </p:cNvSpPr>
          <p:nvPr>
            <p:ph type="title"/>
          </p:nvPr>
        </p:nvSpPr>
        <p:spPr>
          <a:xfrm>
            <a:off x="914401" y="685801"/>
            <a:ext cx="10361084" cy="380999"/>
          </a:xfrm>
        </p:spPr>
        <p:txBody>
          <a:bodyPr/>
          <a:lstStyle/>
          <a:p>
            <a:r>
              <a:rPr lang="en-US" sz="3200" dirty="0"/>
              <a:t>2023 Sept IEEE 802W Mixed-mode Interim Budget report</a:t>
            </a:r>
            <a:endParaRPr lang="en-US" dirty="0"/>
          </a:p>
        </p:txBody>
      </p:sp>
      <p:sp>
        <p:nvSpPr>
          <p:cNvPr id="3" name="Content Placeholder 2">
            <a:extLst>
              <a:ext uri="{FF2B5EF4-FFF2-40B4-BE49-F238E27FC236}">
                <a16:creationId xmlns:a16="http://schemas.microsoft.com/office/drawing/2014/main" id="{BA570E2E-9D8E-8FC3-F53A-1D4B73DF86CB}"/>
              </a:ext>
            </a:extLst>
          </p:cNvPr>
          <p:cNvSpPr>
            <a:spLocks noGrp="1"/>
          </p:cNvSpPr>
          <p:nvPr>
            <p:ph idx="1"/>
          </p:nvPr>
        </p:nvSpPr>
        <p:spPr>
          <a:xfrm>
            <a:off x="965200" y="1079460"/>
            <a:ext cx="10361084" cy="5293521"/>
          </a:xfrm>
        </p:spPr>
        <p:txBody>
          <a:bodyPr/>
          <a:lstStyle/>
          <a:p>
            <a:pPr marL="0">
              <a:spcBef>
                <a:spcPts val="0"/>
              </a:spcBef>
            </a:pPr>
            <a:r>
              <a:rPr lang="en-US" sz="1800" dirty="0"/>
              <a:t>Interim: Sept 10-15, 2023, 			Update Date: 11 March 2023</a:t>
            </a:r>
          </a:p>
          <a:p>
            <a:pPr marL="0">
              <a:spcBef>
                <a:spcPts val="0"/>
              </a:spcBef>
            </a:pPr>
            <a:r>
              <a:rPr lang="en-US" sz="1800" dirty="0"/>
              <a:t>Income:</a:t>
            </a:r>
          </a:p>
          <a:p>
            <a:pPr marL="857250" lvl="3">
              <a:spcBef>
                <a:spcPts val="0"/>
              </a:spcBef>
            </a:pPr>
            <a:r>
              <a:rPr lang="en-US" sz="1800" dirty="0"/>
              <a:t>Registrations In-person	240 + 245  = 485  =&gt;  $ 291,000</a:t>
            </a:r>
          </a:p>
          <a:p>
            <a:pPr marL="857250" lvl="3">
              <a:spcBef>
                <a:spcPts val="0"/>
              </a:spcBef>
            </a:pPr>
            <a:r>
              <a:rPr lang="en-US" sz="1800" dirty="0"/>
              <a:t>Registrations Virtual		     30 + 60 =   90 =&gt;   $ 215,000</a:t>
            </a:r>
          </a:p>
          <a:p>
            <a:pPr marL="857250" lvl="3">
              <a:spcBef>
                <a:spcPts val="0"/>
              </a:spcBef>
            </a:pPr>
            <a:r>
              <a:rPr lang="en-US" sz="1800" dirty="0"/>
              <a:t>Hotel Credits/Rebates			5 + 20 =	25 =&gt;   $   48,969.04</a:t>
            </a:r>
          </a:p>
          <a:p>
            <a:pPr marL="857250" lvl="3">
              <a:spcBef>
                <a:spcPts val="0"/>
              </a:spcBef>
            </a:pPr>
            <a:r>
              <a:rPr lang="en-US" sz="1800" dirty="0"/>
              <a:t>Total Income:					     600 = &gt;   </a:t>
            </a:r>
            <a:r>
              <a:rPr lang="en-US" sz="1800" b="1" dirty="0"/>
              <a:t>$411,197.00</a:t>
            </a:r>
          </a:p>
          <a:p>
            <a:pPr marL="400050" lvl="2">
              <a:spcBef>
                <a:spcPts val="0"/>
              </a:spcBef>
            </a:pPr>
            <a:r>
              <a:rPr lang="en-US" sz="2000" dirty="0"/>
              <a:t>Expense:				Budget						</a:t>
            </a:r>
          </a:p>
          <a:p>
            <a:pPr marL="0">
              <a:spcBef>
                <a:spcPts val="0"/>
              </a:spcBef>
            </a:pPr>
            <a:r>
              <a:rPr lang="en-US" sz="1800" dirty="0"/>
              <a:t>	</a:t>
            </a:r>
            <a:r>
              <a:rPr lang="en-US" sz="1800" b="0" dirty="0"/>
              <a:t>Financial Fee:		$  13,805.00 					</a:t>
            </a:r>
          </a:p>
          <a:p>
            <a:pPr marL="0" lvl="1">
              <a:spcBef>
                <a:spcPts val="0"/>
              </a:spcBef>
            </a:pPr>
            <a:r>
              <a:rPr lang="en-US" sz="1800" dirty="0"/>
              <a:t>	Venue:			$  33,500.00					</a:t>
            </a:r>
          </a:p>
          <a:p>
            <a:pPr marL="0" lvl="1">
              <a:spcBef>
                <a:spcPts val="0"/>
              </a:spcBef>
            </a:pPr>
            <a:r>
              <a:rPr lang="en-US" sz="1800" dirty="0"/>
              <a:t>	AV Services:		$  21,900.00					</a:t>
            </a:r>
          </a:p>
          <a:p>
            <a:pPr marL="0" lvl="1">
              <a:spcBef>
                <a:spcPts val="0"/>
              </a:spcBef>
            </a:pPr>
            <a:r>
              <a:rPr lang="en-US" sz="1800" dirty="0"/>
              <a:t>	Networking		$  44,600.00					</a:t>
            </a:r>
          </a:p>
          <a:p>
            <a:pPr marL="0" lvl="1">
              <a:spcBef>
                <a:spcPts val="0"/>
              </a:spcBef>
            </a:pPr>
            <a:r>
              <a:rPr lang="en-US" sz="1800" dirty="0"/>
              <a:t>	Meeting Planner:	$  73,375.00					</a:t>
            </a:r>
          </a:p>
          <a:p>
            <a:pPr marL="0" lvl="1">
              <a:spcBef>
                <a:spcPts val="0"/>
              </a:spcBef>
            </a:pPr>
            <a:r>
              <a:rPr lang="en-US" sz="1800" dirty="0"/>
              <a:t>	F&amp;B			$ 120,000.00					</a:t>
            </a:r>
          </a:p>
          <a:p>
            <a:pPr marL="0" lvl="1">
              <a:spcBef>
                <a:spcPts val="0"/>
              </a:spcBef>
            </a:pPr>
            <a:r>
              <a:rPr lang="en-US" sz="1800" dirty="0"/>
              <a:t>	Social			$  17,468.75					</a:t>
            </a:r>
          </a:p>
          <a:p>
            <a:pPr marL="0" lvl="1">
              <a:spcBef>
                <a:spcPts val="0"/>
              </a:spcBef>
            </a:pPr>
            <a:r>
              <a:rPr lang="en-US" sz="1800" dirty="0"/>
              <a:t>	Shipping			$    4,000.00					</a:t>
            </a:r>
          </a:p>
          <a:p>
            <a:pPr marL="0" lvl="1">
              <a:spcBef>
                <a:spcPts val="0"/>
              </a:spcBef>
            </a:pPr>
            <a:r>
              <a:rPr lang="en-US" sz="1800" dirty="0"/>
              <a:t>	Misc.			$    6,913.00					</a:t>
            </a:r>
          </a:p>
          <a:p>
            <a:pPr marL="0" lvl="1">
              <a:spcBef>
                <a:spcPts val="0"/>
              </a:spcBef>
            </a:pPr>
            <a:r>
              <a:rPr lang="en-US" sz="1800" dirty="0"/>
              <a:t>	Site Visit			$    2,600.00								Budget per Person:</a:t>
            </a:r>
            <a:r>
              <a:rPr lang="en-US" sz="1800" dirty="0">
                <a:solidFill>
                  <a:srgbClr val="C00000"/>
                </a:solidFill>
              </a:rPr>
              <a:t>$559.27</a:t>
            </a:r>
          </a:p>
          <a:p>
            <a:pPr marL="0" lvl="1">
              <a:spcBef>
                <a:spcPts val="0"/>
              </a:spcBef>
            </a:pPr>
            <a:r>
              <a:rPr lang="en-US" sz="1800" dirty="0"/>
              <a:t>		Total Expense:	</a:t>
            </a:r>
            <a:r>
              <a:rPr lang="en-US" sz="1800" b="1" dirty="0">
                <a:solidFill>
                  <a:srgbClr val="C00000"/>
                </a:solidFill>
              </a:rPr>
              <a:t>$ (335,561.75)</a:t>
            </a:r>
            <a:r>
              <a:rPr lang="en-US" sz="1800" dirty="0">
                <a:solidFill>
                  <a:srgbClr val="C00000"/>
                </a:solidFill>
              </a:rPr>
              <a:t>		</a:t>
            </a:r>
            <a:r>
              <a:rPr lang="en-US" sz="1800" dirty="0">
                <a:solidFill>
                  <a:srgbClr val="FF0000"/>
                </a:solidFill>
              </a:rPr>
              <a:t>		</a:t>
            </a:r>
            <a:endParaRPr lang="en-US" sz="1800" b="1" dirty="0"/>
          </a:p>
          <a:p>
            <a:pPr marL="0">
              <a:spcBef>
                <a:spcPts val="0"/>
              </a:spcBef>
            </a:pPr>
            <a:r>
              <a:rPr lang="en-US" sz="1800" dirty="0"/>
              <a:t>Meeting Surplus/(Deficit) $75,635.25</a:t>
            </a:r>
            <a:endParaRPr lang="en-US" dirty="0"/>
          </a:p>
        </p:txBody>
      </p:sp>
      <p:sp>
        <p:nvSpPr>
          <p:cNvPr id="4" name="Slide Number Placeholder 3">
            <a:extLst>
              <a:ext uri="{FF2B5EF4-FFF2-40B4-BE49-F238E27FC236}">
                <a16:creationId xmlns:a16="http://schemas.microsoft.com/office/drawing/2014/main" id="{D682958E-BDA9-2487-4E08-DA957491DC7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22ECC93-E298-F29A-5D25-39941FFDE97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BC5243F-CE7A-293C-FA8F-8675707148E7}"/>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51337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762000"/>
          </a:xfrm>
        </p:spPr>
        <p:txBody>
          <a:bodyPr/>
          <a:lstStyle/>
          <a:p>
            <a:r>
              <a:rPr lang="en-US" dirty="0"/>
              <a:t>Future Interim Meeting Fees - 2023</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2209802" y="1610943"/>
            <a:ext cx="8458198" cy="4713657"/>
          </a:xfrm>
        </p:spPr>
        <p:txBody>
          <a:bodyPr/>
          <a:lstStyle/>
          <a:p>
            <a:r>
              <a:rPr lang="en-US" dirty="0"/>
              <a:t>IEEE 802 Wireless Interim Session meeting fees are set by the IEEE 802W Exec Committee of the Joint Treasury </a:t>
            </a:r>
          </a:p>
          <a:p>
            <a:r>
              <a:rPr lang="en-US" dirty="0"/>
              <a:t>	</a:t>
            </a:r>
            <a:r>
              <a:rPr lang="en-US" sz="2000" dirty="0"/>
              <a:t> </a:t>
            </a:r>
            <a:r>
              <a:rPr lang="en-US" sz="2000" b="0" dirty="0"/>
              <a:t>-- Meeting fees are expected to balance actual costs to zero over 2-3 years.</a:t>
            </a:r>
          </a:p>
          <a:p>
            <a:endParaRPr lang="en-US" sz="900" dirty="0"/>
          </a:p>
          <a:p>
            <a:pPr marL="800100" lvl="1" indent="-342900">
              <a:buFont typeface="Wingdings" panose="05000000000000000000" pitchFamily="2" charset="2"/>
              <a:buChar char="ü"/>
            </a:pPr>
            <a:r>
              <a:rPr lang="en-US" sz="2400" b="1" dirty="0"/>
              <a:t>Meeting Fees set for 2023 May and Sept Interims</a:t>
            </a:r>
            <a:r>
              <a:rPr lang="en-US" sz="2400" dirty="0"/>
              <a:t>– </a:t>
            </a:r>
          </a:p>
          <a:p>
            <a:pPr marL="1257300" lvl="2" indent="-342900">
              <a:buFont typeface="Arial" panose="020B0604020202020204" pitchFamily="34" charset="0"/>
              <a:buChar char="•"/>
            </a:pPr>
            <a:r>
              <a:rPr lang="en-US" sz="2000" dirty="0"/>
              <a:t>$600/$800/$1,000 Mixed Mode</a:t>
            </a:r>
          </a:p>
          <a:p>
            <a:pPr lvl="1"/>
            <a:endParaRPr lang="en-US" sz="1400" dirty="0"/>
          </a:p>
          <a:p>
            <a:r>
              <a:rPr lang="en-US" sz="1600" dirty="0"/>
              <a:t>IEEE 802 Plenary Session meeting fees are set by the IEEE 802 Executive Committee </a:t>
            </a:r>
          </a:p>
          <a:p>
            <a:pPr lvl="1"/>
            <a:r>
              <a:rPr lang="en-US" dirty="0"/>
              <a:t>– Currently base fee is set at $400/$600/$800.</a:t>
            </a:r>
          </a:p>
          <a:p>
            <a:pPr lvl="1"/>
            <a:r>
              <a:rPr lang="en-US" dirty="0"/>
              <a:t>-- Meeting fees increase to cover mixed mode expenses and Lunches</a:t>
            </a:r>
          </a:p>
          <a:p>
            <a:pPr lvl="1"/>
            <a:r>
              <a:rPr lang="en-US" dirty="0"/>
              <a:t>2023 July Plenary in Berlin, Germany = $700/$1,000/$1,300</a:t>
            </a:r>
          </a:p>
          <a:p>
            <a:pPr lvl="1"/>
            <a:r>
              <a:rPr lang="en-US" dirty="0"/>
              <a:t>2023 Nov Plenary in Hawaii = not set.</a:t>
            </a:r>
          </a:p>
          <a:p>
            <a:pPr lvl="1"/>
            <a:endParaRPr lang="en-US" sz="1400"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7650961" y="6533008"/>
            <a:ext cx="238839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336947"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kern="1200">
                <a:solidFill>
                  <a:srgbClr val="000000"/>
                </a:solidFill>
                <a:latin typeface="Times New Roman" pitchFamily="16" charset="0"/>
                <a:ea typeface="MS Gothic" charset="-128"/>
                <a:cs typeface="Arial Unicode MS" charset="0"/>
              </a:defRPr>
            </a:lvl1pPr>
            <a:lvl2pPr marL="557213" indent="-214313"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2pPr>
            <a:lvl3pPr marL="8572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3pPr>
            <a:lvl4pPr marL="12001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4pPr>
            <a:lvl5pPr marL="15430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5pPr>
            <a:lvl6pPr marL="1714500" algn="l" defTabSz="685800" rtl="0" eaLnBrk="1" latinLnBrk="0" hangingPunct="1">
              <a:defRPr sz="1800" kern="1200">
                <a:solidFill>
                  <a:schemeClr val="bg1"/>
                </a:solidFill>
                <a:latin typeface="Times New Roman" pitchFamily="16" charset="0"/>
                <a:ea typeface="MS Gothic" charset="-128"/>
                <a:cs typeface="+mn-cs"/>
              </a:defRPr>
            </a:lvl6pPr>
            <a:lvl7pPr marL="2057400" algn="l" defTabSz="685800" rtl="0" eaLnBrk="1" latinLnBrk="0" hangingPunct="1">
              <a:defRPr sz="1800" kern="1200">
                <a:solidFill>
                  <a:schemeClr val="bg1"/>
                </a:solidFill>
                <a:latin typeface="Times New Roman" pitchFamily="16" charset="0"/>
                <a:ea typeface="MS Gothic" charset="-128"/>
                <a:cs typeface="+mn-cs"/>
              </a:defRPr>
            </a:lvl7pPr>
            <a:lvl8pPr marL="2400300" algn="l" defTabSz="685800" rtl="0" eaLnBrk="1" latinLnBrk="0" hangingPunct="1">
              <a:defRPr sz="1800" kern="1200">
                <a:solidFill>
                  <a:schemeClr val="bg1"/>
                </a:solidFill>
                <a:latin typeface="Times New Roman" pitchFamily="16" charset="0"/>
                <a:ea typeface="MS Gothic" charset="-128"/>
                <a:cs typeface="+mn-cs"/>
              </a:defRPr>
            </a:lvl8pPr>
            <a:lvl9pPr marL="2743200" algn="l" defTabSz="685800" rtl="0" eaLnBrk="1" latinLnBrk="0" hangingPunct="1">
              <a:defRPr sz="18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2209801" y="317872"/>
            <a:ext cx="1406117"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336947"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rgbClr val="000000"/>
                </a:solidFill>
                <a:latin typeface="Times New Roman" pitchFamily="16" charset="0"/>
                <a:ea typeface="MS Gothic" charset="-128"/>
                <a:cs typeface="Arial Unicode MS" charset="0"/>
              </a:defRPr>
            </a:lvl1pPr>
            <a:lvl2pPr marL="557213" indent="-214313"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2pPr>
            <a:lvl3pPr marL="8572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3pPr>
            <a:lvl4pPr marL="12001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4pPr>
            <a:lvl5pPr marL="15430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5pPr>
            <a:lvl6pPr marL="1714500" algn="l" defTabSz="685800" rtl="0" eaLnBrk="1" latinLnBrk="0" hangingPunct="1">
              <a:defRPr sz="1800" kern="1200">
                <a:solidFill>
                  <a:schemeClr val="bg1"/>
                </a:solidFill>
                <a:latin typeface="Times New Roman" pitchFamily="16" charset="0"/>
                <a:ea typeface="MS Gothic" charset="-128"/>
                <a:cs typeface="+mn-cs"/>
              </a:defRPr>
            </a:lvl6pPr>
            <a:lvl7pPr marL="2057400" algn="l" defTabSz="685800" rtl="0" eaLnBrk="1" latinLnBrk="0" hangingPunct="1">
              <a:defRPr sz="1800" kern="1200">
                <a:solidFill>
                  <a:schemeClr val="bg1"/>
                </a:solidFill>
                <a:latin typeface="Times New Roman" pitchFamily="16" charset="0"/>
                <a:ea typeface="MS Gothic" charset="-128"/>
                <a:cs typeface="+mn-cs"/>
              </a:defRPr>
            </a:lvl7pPr>
            <a:lvl8pPr marL="2400300" algn="l" defTabSz="685800" rtl="0" eaLnBrk="1" latinLnBrk="0" hangingPunct="1">
              <a:defRPr sz="1800" kern="1200">
                <a:solidFill>
                  <a:schemeClr val="bg1"/>
                </a:solidFill>
                <a:latin typeface="Times New Roman" pitchFamily="16" charset="0"/>
                <a:ea typeface="MS Gothic" charset="-128"/>
                <a:cs typeface="+mn-cs"/>
              </a:defRPr>
            </a:lvl8pPr>
            <a:lvl9pPr marL="2743200" algn="l" defTabSz="685800" rtl="0" eaLnBrk="1" latinLnBrk="0" hangingPunct="1">
              <a:defRPr sz="1800" kern="1200">
                <a:solidFill>
                  <a:schemeClr val="bg1"/>
                </a:solidFill>
                <a:latin typeface="Times New Roman" pitchFamily="16" charset="0"/>
                <a:ea typeface="MS Gothic" charset="-128"/>
                <a:cs typeface="+mn-cs"/>
              </a:defRPr>
            </a:lvl9pPr>
          </a:lstStyle>
          <a:p>
            <a:r>
              <a:rPr lang="en-US"/>
              <a:t>April 2023</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09801" y="1751014"/>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xfrm>
            <a:off x="8263540" y="6590208"/>
            <a:ext cx="3157569" cy="133947"/>
          </a:xfrm>
          <a:prstGeom prst="rect">
            <a:avLst/>
          </a:prstGeom>
        </p:spPr>
        <p:txBody>
          <a:bodyPr vert="horz" wrap="square" lIns="0" tIns="0" rIns="0" bIns="0" rtlCol="0">
            <a:spAutoFit/>
          </a:bodyPr>
          <a:lstStyle>
            <a:defPPr>
              <a:defRPr kern="0"/>
            </a:defPPr>
            <a:lvl1pPr>
              <a:defRPr sz="1200" b="0" i="0">
                <a:solidFill>
                  <a:srgbClr val="8A8A8A"/>
                </a:solidFill>
                <a:latin typeface="Calibri"/>
                <a:cs typeface="Calibri"/>
              </a:defRPr>
            </a:lvl1pPr>
          </a:lstStyle>
          <a:p>
            <a:pPr marL="9525">
              <a:lnSpc>
                <a:spcPts val="930"/>
              </a:lnSpc>
            </a:pPr>
            <a:r>
              <a:rPr lang="en-US" sz="1400" spc="-10" dirty="0"/>
              <a:t>Ben Rolfe (BCA);   Jon Rosdahl (Qualcomm)</a:t>
            </a:r>
            <a:endParaRPr sz="1400" spc="-15" dirty="0"/>
          </a:p>
        </p:txBody>
      </p:sp>
      <p:sp>
        <p:nvSpPr>
          <p:cNvPr id="6" name="Date Placeholder 5">
            <a:extLst>
              <a:ext uri="{FF2B5EF4-FFF2-40B4-BE49-F238E27FC236}">
                <a16:creationId xmlns:a16="http://schemas.microsoft.com/office/drawing/2014/main" id="{103C8442-ED3C-9923-87AC-BD61AB6BDD76}"/>
              </a:ext>
            </a:extLst>
          </p:cNvPr>
          <p:cNvSpPr>
            <a:spLocks noGrp="1"/>
          </p:cNvSpPr>
          <p:nvPr>
            <p:ph type="dt" idx="15"/>
          </p:nvPr>
        </p:nvSpPr>
        <p:spPr/>
        <p:txBody>
          <a:bodyPr/>
          <a:lstStyle/>
          <a:p>
            <a:r>
              <a:rPr lang="en-US"/>
              <a:t>April 2023</a:t>
            </a:r>
            <a:endParaRPr lang="en-GB" dirty="0"/>
          </a:p>
        </p:txBody>
      </p:sp>
      <p:sp>
        <p:nvSpPr>
          <p:cNvPr id="7" name="Slide Number Placeholder 6">
            <a:extLst>
              <a:ext uri="{FF2B5EF4-FFF2-40B4-BE49-F238E27FC236}">
                <a16:creationId xmlns:a16="http://schemas.microsoft.com/office/drawing/2014/main" id="{4E8F0CB9-A8A3-8B17-DBC0-8A7AB3A74B7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9" name="Title 8">
            <a:extLst>
              <a:ext uri="{FF2B5EF4-FFF2-40B4-BE49-F238E27FC236}">
                <a16:creationId xmlns:a16="http://schemas.microsoft.com/office/drawing/2014/main" id="{189D1A82-A816-3972-50B9-043B72C576C6}"/>
              </a:ext>
            </a:extLst>
          </p:cNvPr>
          <p:cNvSpPr>
            <a:spLocks noGrp="1"/>
          </p:cNvSpPr>
          <p:nvPr>
            <p:ph type="title"/>
          </p:nvPr>
        </p:nvSpPr>
        <p:spPr>
          <a:xfrm>
            <a:off x="1066800" y="1450576"/>
            <a:ext cx="10361084" cy="1065213"/>
          </a:xfrm>
        </p:spPr>
        <p:txBody>
          <a:bodyPr/>
          <a:lstStyle/>
          <a:p>
            <a:r>
              <a:rPr lang="en-US" sz="2000" dirty="0"/>
              <a:t>Until payment is made IEEE 802 rules mandate that they not attend meetings during any 802 plenary session, cannot complete registration for a meeting, voting rights are rescinded, and attendance credit is reset as if no meetings had been attended.</a:t>
            </a:r>
          </a:p>
        </p:txBody>
      </p:sp>
      <p:sp>
        <p:nvSpPr>
          <p:cNvPr id="12" name="TextBox 11">
            <a:extLst>
              <a:ext uri="{FF2B5EF4-FFF2-40B4-BE49-F238E27FC236}">
                <a16:creationId xmlns:a16="http://schemas.microsoft.com/office/drawing/2014/main" id="{FF302DA1-C3BF-030D-2C7E-4B102798FBD0}"/>
              </a:ext>
            </a:extLst>
          </p:cNvPr>
          <p:cNvSpPr txBox="1"/>
          <p:nvPr/>
        </p:nvSpPr>
        <p:spPr>
          <a:xfrm>
            <a:off x="1295400" y="838200"/>
            <a:ext cx="9601200" cy="523220"/>
          </a:xfrm>
          <a:prstGeom prst="rect">
            <a:avLst/>
          </a:prstGeom>
          <a:noFill/>
        </p:spPr>
        <p:txBody>
          <a:bodyPr wrap="square" rtlCol="0">
            <a:spAutoFit/>
          </a:bodyPr>
          <a:lstStyle/>
          <a:p>
            <a:pPr algn="ctr"/>
            <a:r>
              <a:rPr lang="en-US" sz="2800" b="1" dirty="0">
                <a:solidFill>
                  <a:schemeClr val="tx1"/>
                </a:solidFill>
              </a:rPr>
              <a:t>These individuals are in arrears on meeting fees.</a:t>
            </a:r>
          </a:p>
        </p:txBody>
      </p:sp>
      <p:sp>
        <p:nvSpPr>
          <p:cNvPr id="18" name="TextBox 17">
            <a:extLst>
              <a:ext uri="{FF2B5EF4-FFF2-40B4-BE49-F238E27FC236}">
                <a16:creationId xmlns:a16="http://schemas.microsoft.com/office/drawing/2014/main" id="{2843B9D1-886A-FA8D-2D50-6D39F38257A0}"/>
              </a:ext>
            </a:extLst>
          </p:cNvPr>
          <p:cNvSpPr txBox="1"/>
          <p:nvPr/>
        </p:nvSpPr>
        <p:spPr>
          <a:xfrm>
            <a:off x="883494" y="6019800"/>
            <a:ext cx="7380046" cy="338554"/>
          </a:xfrm>
          <a:prstGeom prst="rect">
            <a:avLst/>
          </a:prstGeom>
          <a:noFill/>
        </p:spPr>
        <p:txBody>
          <a:bodyPr wrap="square">
            <a:spAutoFit/>
          </a:bodyPr>
          <a:lstStyle/>
          <a:p>
            <a:r>
              <a:rPr lang="en-US" sz="1600" dirty="0">
                <a:solidFill>
                  <a:schemeClr val="tx1"/>
                </a:solidFill>
              </a:rPr>
              <a:t>1/30/2023 - UPDATED THROUGH NOVEMBER 2022 802 PLENARY (INCLUSIVE) </a:t>
            </a:r>
          </a:p>
        </p:txBody>
      </p:sp>
      <p:sp>
        <p:nvSpPr>
          <p:cNvPr id="2" name="TextBox 1">
            <a:extLst>
              <a:ext uri="{FF2B5EF4-FFF2-40B4-BE49-F238E27FC236}">
                <a16:creationId xmlns:a16="http://schemas.microsoft.com/office/drawing/2014/main" id="{1F2C58F3-9220-5D7E-15FB-0F56B6946194}"/>
              </a:ext>
            </a:extLst>
          </p:cNvPr>
          <p:cNvSpPr txBox="1"/>
          <p:nvPr/>
        </p:nvSpPr>
        <p:spPr>
          <a:xfrm>
            <a:off x="2895600" y="3429000"/>
            <a:ext cx="5367940" cy="461665"/>
          </a:xfrm>
          <a:prstGeom prst="rect">
            <a:avLst/>
          </a:prstGeom>
          <a:noFill/>
        </p:spPr>
        <p:txBody>
          <a:bodyPr wrap="square" rtlCol="0">
            <a:spAutoFit/>
          </a:bodyPr>
          <a:lstStyle/>
          <a:p>
            <a:r>
              <a:rPr lang="en-US" dirty="0">
                <a:solidFill>
                  <a:schemeClr val="accent1"/>
                </a:solidFill>
              </a:rPr>
              <a:t>Several have paid – To Be Updated.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914401" y="685801"/>
            <a:ext cx="10361084" cy="609599"/>
          </a:xfrm>
        </p:spPr>
        <p:txBody>
          <a:bodyPr vert="horz" wrap="square" lIns="69056" tIns="34529" rIns="69056" bIns="34529" numCol="1" anchor="ctr" anchorCtr="0" compatLnSpc="1">
            <a:prstTxWarp prst="textNoShape">
              <a:avLst/>
            </a:prstTxWarp>
          </a:bodyPr>
          <a:lstStyle/>
          <a:p>
            <a:pPr eaLnBrk="1" hangingPunct="1"/>
            <a:r>
              <a:rPr lang="en-US" dirty="0"/>
              <a:t>2020 – 2022 Historical Attendance</a:t>
            </a:r>
          </a:p>
        </p:txBody>
      </p:sp>
      <p:sp>
        <p:nvSpPr>
          <p:cNvPr id="8199" name="Rectangle 3"/>
          <p:cNvSpPr>
            <a:spLocks noGrp="1" noChangeArrowheads="1"/>
          </p:cNvSpPr>
          <p:nvPr>
            <p:ph sz="half" idx="1"/>
          </p:nvPr>
        </p:nvSpPr>
        <p:spPr>
          <a:xfrm>
            <a:off x="914401" y="1411175"/>
            <a:ext cx="5583766" cy="4440673"/>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600" dirty="0"/>
              <a:t>2020</a:t>
            </a:r>
          </a:p>
          <a:p>
            <a:pPr marL="340519" lvl="1" indent="-84535" defTabSz="685800">
              <a:lnSpc>
                <a:spcPct val="90000"/>
              </a:lnSpc>
              <a:tabLst>
                <a:tab pos="5529263" algn="r"/>
              </a:tabLst>
            </a:pPr>
            <a:r>
              <a:rPr lang="en-US" sz="1600" dirty="0"/>
              <a:t>335 – Person - Irvine </a:t>
            </a:r>
            <a:r>
              <a:rPr lang="en-US" sz="1600" dirty="0">
                <a:solidFill>
                  <a:schemeClr val="tx1"/>
                </a:solidFill>
              </a:rPr>
              <a:t>($1622; </a:t>
            </a:r>
            <a:r>
              <a:rPr lang="en-US" sz="1600" dirty="0"/>
              <a:t> </a:t>
            </a:r>
            <a:r>
              <a:rPr lang="en-US" sz="1600" dirty="0">
                <a:solidFill>
                  <a:srgbClr val="FF0000"/>
                </a:solidFill>
              </a:rPr>
              <a:t>-$3,648</a:t>
            </a:r>
            <a:r>
              <a:rPr lang="en-US" sz="1600" dirty="0"/>
              <a:t>)</a:t>
            </a:r>
          </a:p>
          <a:p>
            <a:pPr marL="340519" lvl="1" indent="-84535" defTabSz="685800">
              <a:lnSpc>
                <a:spcPct val="90000"/>
              </a:lnSpc>
              <a:tabLst>
                <a:tab pos="5529263" algn="r"/>
              </a:tabLst>
            </a:pPr>
            <a:r>
              <a:rPr lang="en-US" sz="1600" dirty="0"/>
              <a:t>000 – Canceled [</a:t>
            </a:r>
            <a:r>
              <a:rPr lang="en-US" sz="1600" strike="sngStrike" dirty="0"/>
              <a:t>Warsaw</a:t>
            </a:r>
            <a:r>
              <a:rPr lang="en-US" sz="1600" dirty="0"/>
              <a:t>] ($1,500;  </a:t>
            </a:r>
            <a:r>
              <a:rPr lang="en-US" sz="1600" dirty="0">
                <a:solidFill>
                  <a:srgbClr val="FF0000"/>
                </a:solidFill>
              </a:rPr>
              <a:t>-$6,750</a:t>
            </a:r>
            <a:r>
              <a:rPr lang="en-US" sz="1600" dirty="0">
                <a:solidFill>
                  <a:schemeClr val="tx1"/>
                </a:solidFill>
              </a:rPr>
              <a:t>) </a:t>
            </a:r>
            <a:endParaRPr lang="en-US" sz="1600" dirty="0">
              <a:solidFill>
                <a:srgbClr val="FF0000"/>
              </a:solidFill>
            </a:endParaRPr>
          </a:p>
          <a:p>
            <a:pPr marL="340519" lvl="1" indent="-84535" defTabSz="685800">
              <a:lnSpc>
                <a:spcPct val="90000"/>
              </a:lnSpc>
              <a:tabLst>
                <a:tab pos="5529263" algn="r"/>
              </a:tabLst>
            </a:pPr>
            <a:r>
              <a:rPr lang="en-US" sz="1600" dirty="0"/>
              <a:t>NR – Virtual [</a:t>
            </a:r>
            <a:r>
              <a:rPr lang="en-US" sz="1600" strike="sngStrike" dirty="0"/>
              <a:t>Atlanta</a:t>
            </a:r>
            <a:r>
              <a:rPr lang="en-US" sz="1600" dirty="0"/>
              <a:t>] (0; </a:t>
            </a:r>
            <a:r>
              <a:rPr lang="en-US" sz="1600" dirty="0">
                <a:solidFill>
                  <a:srgbClr val="FF0000"/>
                </a:solidFill>
              </a:rPr>
              <a:t>-$25,000</a:t>
            </a:r>
            <a:r>
              <a:rPr lang="en-US" sz="1600" dirty="0">
                <a:solidFill>
                  <a:schemeClr val="tx1"/>
                </a:solidFill>
              </a:rPr>
              <a:t>)</a:t>
            </a:r>
            <a:endParaRPr lang="en-US" sz="1600" dirty="0"/>
          </a:p>
          <a:p>
            <a:pPr marL="170260" indent="-170260" defTabSz="685800">
              <a:lnSpc>
                <a:spcPct val="90000"/>
              </a:lnSpc>
              <a:tabLst>
                <a:tab pos="5529263" algn="r"/>
              </a:tabLst>
            </a:pPr>
            <a:r>
              <a:rPr lang="en-US" sz="1600" dirty="0"/>
              <a:t>2021</a:t>
            </a:r>
          </a:p>
          <a:p>
            <a:pPr marL="340519" lvl="1" indent="-84535" defTabSz="685800">
              <a:lnSpc>
                <a:spcPct val="90000"/>
              </a:lnSpc>
              <a:tabLst>
                <a:tab pos="5529263" algn="r"/>
              </a:tabLst>
            </a:pPr>
            <a:r>
              <a:rPr lang="en-US" sz="1600" dirty="0"/>
              <a:t> NR – Virtual [</a:t>
            </a:r>
            <a:r>
              <a:rPr lang="en-US" sz="1600" strike="sngStrike" dirty="0"/>
              <a:t>Irvine</a:t>
            </a:r>
            <a:r>
              <a:rPr lang="en-US" sz="1600" dirty="0"/>
              <a:t>] (0;  </a:t>
            </a:r>
            <a:r>
              <a:rPr lang="en-US" sz="1600" dirty="0">
                <a:solidFill>
                  <a:srgbClr val="FF0000"/>
                </a:solidFill>
              </a:rPr>
              <a:t>-$12,500</a:t>
            </a:r>
            <a:r>
              <a:rPr lang="en-US" sz="1600" dirty="0">
                <a:solidFill>
                  <a:schemeClr val="tx1"/>
                </a:solidFill>
              </a:rPr>
              <a:t>)</a:t>
            </a:r>
          </a:p>
          <a:p>
            <a:pPr marL="340519" lvl="1" indent="-84535" defTabSz="685800">
              <a:lnSpc>
                <a:spcPct val="90000"/>
              </a:lnSpc>
              <a:tabLst>
                <a:tab pos="5529263" algn="r"/>
              </a:tabLst>
            </a:pPr>
            <a:r>
              <a:rPr lang="en-US" sz="1600" dirty="0">
                <a:highlight>
                  <a:srgbClr val="FFFF00"/>
                </a:highlight>
              </a:rPr>
              <a:t> NR – Virtual [</a:t>
            </a:r>
            <a:r>
              <a:rPr lang="en-US" sz="1600" strike="sngStrike" dirty="0">
                <a:highlight>
                  <a:srgbClr val="FFFF00"/>
                </a:highlight>
              </a:rPr>
              <a:t>Panama</a:t>
            </a:r>
            <a:r>
              <a:rPr lang="en-US" sz="1600" dirty="0">
                <a:highlight>
                  <a:srgbClr val="FFFF00"/>
                </a:highlight>
              </a:rPr>
              <a:t>] </a:t>
            </a:r>
            <a:r>
              <a:rPr lang="en-US" sz="1600" dirty="0">
                <a:solidFill>
                  <a:schemeClr val="tx1"/>
                </a:solidFill>
                <a:highlight>
                  <a:srgbClr val="FFFF00"/>
                </a:highlight>
              </a:rPr>
              <a:t>(0, 0)</a:t>
            </a:r>
          </a:p>
          <a:p>
            <a:pPr marL="340519" lvl="1" indent="-84535" defTabSz="685800">
              <a:lnSpc>
                <a:spcPct val="90000"/>
              </a:lnSpc>
              <a:tabLst>
                <a:tab pos="5529263" algn="r"/>
              </a:tabLst>
            </a:pPr>
            <a:r>
              <a:rPr lang="en-US" sz="1600" dirty="0"/>
              <a:t> 497 – Virtual [</a:t>
            </a:r>
            <a:r>
              <a:rPr lang="en-US" sz="1600" strike="sngStrike" dirty="0"/>
              <a:t>Waikoloa</a:t>
            </a:r>
            <a:r>
              <a:rPr lang="en-US" sz="1600" dirty="0"/>
              <a:t>] (</a:t>
            </a:r>
            <a:r>
              <a:rPr lang="en-US" sz="1600" dirty="0">
                <a:solidFill>
                  <a:srgbClr val="FF0000"/>
                </a:solidFill>
              </a:rPr>
              <a:t>-$32,767; </a:t>
            </a:r>
            <a:r>
              <a:rPr lang="en-US" sz="1600" dirty="0"/>
              <a:t> $10,657)</a:t>
            </a:r>
          </a:p>
          <a:p>
            <a:pPr marL="170260" indent="-170260" defTabSz="685800">
              <a:lnSpc>
                <a:spcPct val="90000"/>
              </a:lnSpc>
              <a:tabLst>
                <a:tab pos="5529263" algn="r"/>
              </a:tabLst>
            </a:pPr>
            <a:r>
              <a:rPr lang="en-US" sz="1600" dirty="0"/>
              <a:t>2022</a:t>
            </a:r>
          </a:p>
          <a:p>
            <a:pPr marL="340519" lvl="1" indent="-84535" defTabSz="685800">
              <a:lnSpc>
                <a:spcPct val="90000"/>
              </a:lnSpc>
              <a:tabLst>
                <a:tab pos="5529263" algn="r"/>
              </a:tabLst>
            </a:pPr>
            <a:r>
              <a:rPr lang="en-US" sz="1600" dirty="0"/>
              <a:t> 600 – Virtual [</a:t>
            </a:r>
            <a:r>
              <a:rPr lang="en-US" sz="1600" strike="sngStrike" dirty="0"/>
              <a:t>Panama</a:t>
            </a:r>
            <a:r>
              <a:rPr lang="en-US" sz="1600" dirty="0"/>
              <a:t>] (0; $28,703)	</a:t>
            </a:r>
          </a:p>
          <a:p>
            <a:pPr marL="340519" lvl="1" indent="-84535" defTabSz="685800">
              <a:lnSpc>
                <a:spcPct val="90000"/>
              </a:lnSpc>
              <a:tabLst>
                <a:tab pos="5529263" algn="r"/>
              </a:tabLst>
            </a:pPr>
            <a:r>
              <a:rPr lang="en-US" sz="1600" dirty="0"/>
              <a:t> 527 – Virtual [</a:t>
            </a:r>
            <a:r>
              <a:rPr lang="en-US" sz="1600" strike="sngStrike" dirty="0"/>
              <a:t>Warsaw</a:t>
            </a:r>
            <a:r>
              <a:rPr lang="en-US" sz="1600" dirty="0"/>
              <a:t>] </a:t>
            </a:r>
            <a:r>
              <a:rPr lang="en-US" sz="1600" dirty="0">
                <a:solidFill>
                  <a:srgbClr val="FF0000"/>
                </a:solidFill>
              </a:rPr>
              <a:t>(-$67,324; </a:t>
            </a:r>
            <a:r>
              <a:rPr lang="en-US" sz="1600" dirty="0"/>
              <a:t> $208,230)</a:t>
            </a:r>
          </a:p>
          <a:p>
            <a:pPr marL="340519" lvl="1" indent="-84535" defTabSz="685800">
              <a:lnSpc>
                <a:spcPct val="90000"/>
              </a:lnSpc>
              <a:tabLst>
                <a:tab pos="5529263" algn="r"/>
              </a:tabLst>
            </a:pPr>
            <a:r>
              <a:rPr lang="en-US" sz="1600" dirty="0"/>
              <a:t> 499 (254/245) – Mixed - Waikoloa, ($23,324; $209,491)</a:t>
            </a:r>
          </a:p>
          <a:p>
            <a:pPr marL="0" indent="-144066" defTabSz="685800">
              <a:lnSpc>
                <a:spcPct val="90000"/>
              </a:lnSpc>
              <a:tabLst>
                <a:tab pos="5529263" algn="r"/>
              </a:tabLst>
            </a:pPr>
            <a:r>
              <a:rPr lang="en-US" sz="2000" dirty="0"/>
              <a:t>2023</a:t>
            </a:r>
          </a:p>
          <a:p>
            <a:pPr marL="400050" lvl="1" indent="-144066" defTabSz="685800">
              <a:lnSpc>
                <a:spcPct val="90000"/>
              </a:lnSpc>
              <a:tabLst>
                <a:tab pos="5529263" algn="r"/>
              </a:tabLst>
            </a:pPr>
            <a:r>
              <a:rPr lang="en-US" sz="1800" dirty="0"/>
              <a:t>605 (272/331) – Mixed - Baltimore ($22,142; $110,497)</a:t>
            </a:r>
          </a:p>
          <a:p>
            <a:pPr marL="400050" lvl="1" indent="-144066" defTabSz="685800">
              <a:lnSpc>
                <a:spcPct val="90000"/>
              </a:lnSpc>
              <a:tabLst>
                <a:tab pos="5529263" algn="r"/>
              </a:tabLst>
            </a:pPr>
            <a:endParaRPr lang="en-US" sz="1800" dirty="0"/>
          </a:p>
        </p:txBody>
      </p:sp>
      <p:sp>
        <p:nvSpPr>
          <p:cNvPr id="8200" name="Rectangle 4"/>
          <p:cNvSpPr>
            <a:spLocks noGrp="1" noChangeArrowheads="1"/>
          </p:cNvSpPr>
          <p:nvPr>
            <p:ph sz="half" idx="2"/>
          </p:nvPr>
        </p:nvSpPr>
        <p:spPr/>
        <p:txBody>
          <a:bodyPr vert="horz" wrap="square" lIns="69056" tIns="34529" rIns="69056" bIns="34529" numCol="1" anchor="t" anchorCtr="0" compatLnSpc="1">
            <a:prstTxWarp prst="textNoShape">
              <a:avLst/>
            </a:prstTxWarp>
          </a:bodyPr>
          <a:lstStyle/>
          <a:p>
            <a:pPr marL="386954" lvl="1" indent="-130969" defTabSz="685800">
              <a:lnSpc>
                <a:spcPct val="90000"/>
              </a:lnSpc>
              <a:tabLst>
                <a:tab pos="5529263" algn="r"/>
              </a:tabLst>
            </a:pPr>
            <a:r>
              <a:rPr lang="en-US" sz="1600" dirty="0"/>
              <a:t>  </a:t>
            </a:r>
          </a:p>
        </p:txBody>
      </p:sp>
      <p:sp>
        <p:nvSpPr>
          <p:cNvPr id="8194" name="Rectangle 3"/>
          <p:cNvSpPr>
            <a:spLocks noGrp="1" noChangeArrowheads="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US"/>
              <a:t>April 2023</a:t>
            </a:r>
            <a:endParaRPr lang="en-GB" dirty="0"/>
          </a:p>
        </p:txBody>
      </p:sp>
      <p:sp>
        <p:nvSpPr>
          <p:cNvPr id="2" name="Footer Placeholder 1"/>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GB"/>
              <a:t>Ben Rolfe (BCA);   Jon Rosdahl (Qualcomm)</a:t>
            </a:r>
            <a:endParaRPr lang="en-GB"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15</a:t>
            </a:fld>
            <a:endParaRPr lang="en-GB"/>
          </a:p>
        </p:txBody>
      </p:sp>
      <p:sp>
        <p:nvSpPr>
          <p:cNvPr id="8201" name="Rectangle 5"/>
          <p:cNvSpPr>
            <a:spLocks noChangeArrowheads="1"/>
          </p:cNvSpPr>
          <p:nvPr/>
        </p:nvSpPr>
        <p:spPr bwMode="auto">
          <a:xfrm>
            <a:off x="9304738"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Tree>
    <p:extLst>
      <p:ext uri="{BB962C8B-B14F-4D97-AF65-F5344CB8AC3E}">
        <p14:creationId xmlns:p14="http://schemas.microsoft.com/office/powerpoint/2010/main" val="1790584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F7F5592-0307-EAF6-3578-1106FFC7AA96}"/>
              </a:ext>
            </a:extLst>
          </p:cNvPr>
          <p:cNvSpPr>
            <a:spLocks noGrp="1"/>
          </p:cNvSpPr>
          <p:nvPr>
            <p:ph type="title"/>
          </p:nvPr>
        </p:nvSpPr>
        <p:spPr/>
        <p:txBody>
          <a:bodyPr/>
          <a:lstStyle/>
          <a:p>
            <a:pPr algn="ctr"/>
            <a:r>
              <a:rPr lang="en-US" dirty="0"/>
              <a:t>Historical </a:t>
            </a:r>
            <a:br>
              <a:rPr lang="en-US" dirty="0"/>
            </a:br>
            <a:r>
              <a:rPr lang="en-US" dirty="0"/>
              <a:t>Income/Expense reports</a:t>
            </a:r>
          </a:p>
        </p:txBody>
      </p:sp>
      <p:sp>
        <p:nvSpPr>
          <p:cNvPr id="11" name="Text Placeholder 10">
            <a:extLst>
              <a:ext uri="{FF2B5EF4-FFF2-40B4-BE49-F238E27FC236}">
                <a16:creationId xmlns:a16="http://schemas.microsoft.com/office/drawing/2014/main" id="{8FB49A56-6C18-A16C-122C-E0B8FD0FEE97}"/>
              </a:ext>
            </a:extLst>
          </p:cNvPr>
          <p:cNvSpPr>
            <a:spLocks noGrp="1"/>
          </p:cNvSpPr>
          <p:nvPr>
            <p:ph type="body" idx="1"/>
          </p:nvPr>
        </p:nvSpPr>
        <p:spPr/>
        <p:txBody>
          <a:bodyPr/>
          <a:lstStyle/>
          <a:p>
            <a:endParaRPr lang="en-US" dirty="0"/>
          </a:p>
        </p:txBody>
      </p:sp>
      <p:sp>
        <p:nvSpPr>
          <p:cNvPr id="7" name="Date Placeholder 6">
            <a:extLst>
              <a:ext uri="{FF2B5EF4-FFF2-40B4-BE49-F238E27FC236}">
                <a16:creationId xmlns:a16="http://schemas.microsoft.com/office/drawing/2014/main" id="{39540074-8719-D81E-96C7-B784AB82F112}"/>
              </a:ext>
            </a:extLst>
          </p:cNvPr>
          <p:cNvSpPr>
            <a:spLocks noGrp="1"/>
          </p:cNvSpPr>
          <p:nvPr>
            <p:ph type="dt" idx="10"/>
          </p:nvPr>
        </p:nvSpPr>
        <p:spPr/>
        <p:txBody>
          <a:bodyPr/>
          <a:lstStyle/>
          <a:p>
            <a:r>
              <a:rPr lang="en-US"/>
              <a:t>April 2023</a:t>
            </a:r>
            <a:endParaRPr lang="en-GB" dirty="0"/>
          </a:p>
        </p:txBody>
      </p:sp>
      <p:sp>
        <p:nvSpPr>
          <p:cNvPr id="8" name="Footer Placeholder 7">
            <a:extLst>
              <a:ext uri="{FF2B5EF4-FFF2-40B4-BE49-F238E27FC236}">
                <a16:creationId xmlns:a16="http://schemas.microsoft.com/office/drawing/2014/main" id="{346F32CE-7E7D-B602-3EF5-A23C0E1AFAF7}"/>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A9465176-8190-569C-213D-7CAA7A2C2860}"/>
              </a:ext>
            </a:extLst>
          </p:cNvPr>
          <p:cNvSpPr>
            <a:spLocks noGrp="1"/>
          </p:cNvSpPr>
          <p:nvPr>
            <p:ph type="sldNum" idx="12"/>
          </p:nvPr>
        </p:nvSpPr>
        <p:spPr/>
        <p:txBody>
          <a:bodyPr/>
          <a:lstStyle/>
          <a:p>
            <a:r>
              <a:rPr lang="en-GB"/>
              <a:t>Slide </a:t>
            </a:r>
            <a:fld id="{69B99EC4-A1FB-4C79-B9A5-C1FFD5A90380}" type="slidenum">
              <a:rPr lang="en-GB" smtClean="0"/>
              <a:pPr/>
              <a:t>16</a:t>
            </a:fld>
            <a:endParaRPr lang="en-GB"/>
          </a:p>
        </p:txBody>
      </p:sp>
    </p:spTree>
    <p:extLst>
      <p:ext uri="{BB962C8B-B14F-4D97-AF65-F5344CB8AC3E}">
        <p14:creationId xmlns:p14="http://schemas.microsoft.com/office/powerpoint/2010/main" val="2468453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dirty="0"/>
              <a:t>Income/ Expense Report </a:t>
            </a:r>
            <a:br>
              <a:rPr lang="en-US" sz="2000" dirty="0"/>
            </a:br>
            <a:r>
              <a:rPr lang="en-US" sz="2000" dirty="0"/>
              <a:t>Jan 1, 2022, </a:t>
            </a:r>
            <a:br>
              <a:rPr lang="en-US" sz="2000" dirty="0"/>
            </a:br>
            <a:r>
              <a:rPr lang="en-US" sz="2000" dirty="0"/>
              <a:t>to </a:t>
            </a:r>
            <a:br>
              <a:rPr lang="en-US" sz="2000" dirty="0"/>
            </a:br>
            <a:r>
              <a:rPr lang="en-US" sz="2000" dirty="0"/>
              <a:t>Dec 31,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April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17</a:t>
            </a:fld>
            <a:endParaRPr lang="en-GB"/>
          </a:p>
        </p:txBody>
      </p:sp>
      <p:pic>
        <p:nvPicPr>
          <p:cNvPr id="8" name="Picture 7">
            <a:extLst>
              <a:ext uri="{FF2B5EF4-FFF2-40B4-BE49-F238E27FC236}">
                <a16:creationId xmlns:a16="http://schemas.microsoft.com/office/drawing/2014/main" id="{D6E08A6D-126E-FB27-8F52-882FB7A64970}"/>
              </a:ext>
            </a:extLst>
          </p:cNvPr>
          <p:cNvPicPr>
            <a:picLocks noChangeAspect="1"/>
          </p:cNvPicPr>
          <p:nvPr/>
        </p:nvPicPr>
        <p:blipFill>
          <a:blip r:embed="rId3"/>
          <a:stretch>
            <a:fillRect/>
          </a:stretch>
        </p:blipFill>
        <p:spPr>
          <a:xfrm>
            <a:off x="3962400" y="738509"/>
            <a:ext cx="6400800" cy="5630334"/>
          </a:xfrm>
          <a:prstGeom prst="rect">
            <a:avLst/>
          </a:prstGeom>
        </p:spPr>
      </p:pic>
    </p:spTree>
    <p:extLst>
      <p:ext uri="{BB962C8B-B14F-4D97-AF65-F5344CB8AC3E}">
        <p14:creationId xmlns:p14="http://schemas.microsoft.com/office/powerpoint/2010/main" val="2891964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8A1A727-1A30-1691-ED94-F590896C8D0C}"/>
              </a:ext>
            </a:extLst>
          </p:cNvPr>
          <p:cNvSpPr>
            <a:spLocks noGrp="1"/>
          </p:cNvSpPr>
          <p:nvPr>
            <p:ph type="title"/>
          </p:nvPr>
        </p:nvSpPr>
        <p:spPr>
          <a:xfrm>
            <a:off x="914401" y="685801"/>
            <a:ext cx="10361084" cy="557911"/>
          </a:xfrm>
        </p:spPr>
        <p:txBody>
          <a:bodyPr wrap="square" anchor="ctr">
            <a:normAutofit fontScale="90000"/>
          </a:bodyPr>
          <a:lstStyle/>
          <a:p>
            <a:r>
              <a:rPr lang="en-US" dirty="0"/>
              <a:t>2022 Income/Expense Report</a:t>
            </a:r>
          </a:p>
        </p:txBody>
      </p:sp>
      <p:pic>
        <p:nvPicPr>
          <p:cNvPr id="10" name="Picture 9">
            <a:extLst>
              <a:ext uri="{FF2B5EF4-FFF2-40B4-BE49-F238E27FC236}">
                <a16:creationId xmlns:a16="http://schemas.microsoft.com/office/drawing/2014/main" id="{D3FF003F-EA21-7E5F-6F27-99DF415A44AF}"/>
              </a:ext>
            </a:extLst>
          </p:cNvPr>
          <p:cNvPicPr>
            <a:picLocks noChangeAspect="1"/>
          </p:cNvPicPr>
          <p:nvPr/>
        </p:nvPicPr>
        <p:blipFill>
          <a:blip r:embed="rId2"/>
          <a:stretch>
            <a:fillRect/>
          </a:stretch>
        </p:blipFill>
        <p:spPr>
          <a:xfrm>
            <a:off x="991689" y="1351663"/>
            <a:ext cx="10361084" cy="4972937"/>
          </a:xfrm>
          <a:prstGeom prst="rect">
            <a:avLst/>
          </a:prstGeom>
          <a:noFill/>
        </p:spPr>
      </p:pic>
      <p:sp>
        <p:nvSpPr>
          <p:cNvPr id="9" name="Slide Number Placeholder 8">
            <a:extLst>
              <a:ext uri="{FF2B5EF4-FFF2-40B4-BE49-F238E27FC236}">
                <a16:creationId xmlns:a16="http://schemas.microsoft.com/office/drawing/2014/main" id="{94FC48B5-B584-97DF-9819-92852004727C}"/>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18</a:t>
            </a:fld>
            <a:endParaRPr lang="en-GB"/>
          </a:p>
        </p:txBody>
      </p:sp>
      <p:sp>
        <p:nvSpPr>
          <p:cNvPr id="8" name="Footer Placeholder 7">
            <a:extLst>
              <a:ext uri="{FF2B5EF4-FFF2-40B4-BE49-F238E27FC236}">
                <a16:creationId xmlns:a16="http://schemas.microsoft.com/office/drawing/2014/main" id="{34FD3310-AB78-9D07-C7EC-1A79E68242F6}"/>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30490E8E-FE8E-02A8-E96F-6231C6AA8888}"/>
              </a:ext>
            </a:extLst>
          </p:cNvPr>
          <p:cNvSpPr>
            <a:spLocks noGrp="1"/>
          </p:cNvSpPr>
          <p:nvPr>
            <p:ph type="dt" idx="15"/>
          </p:nvPr>
        </p:nvSpPr>
        <p:spPr>
          <a:xfrm>
            <a:off x="914401" y="304800"/>
            <a:ext cx="2499764" cy="273050"/>
          </a:xfrm>
        </p:spPr>
        <p:txBody>
          <a:bodyPr wrap="square" anchor="b">
            <a:normAutofit/>
          </a:bodyPr>
          <a:lstStyle/>
          <a:p>
            <a:pPr>
              <a:lnSpc>
                <a:spcPct val="90000"/>
              </a:lnSpc>
              <a:spcAft>
                <a:spcPts val="600"/>
              </a:spcAft>
            </a:pPr>
            <a:r>
              <a:rPr lang="en-US"/>
              <a:t>April 2023</a:t>
            </a:r>
            <a:endParaRPr lang="en-GB"/>
          </a:p>
        </p:txBody>
      </p:sp>
    </p:spTree>
    <p:extLst>
      <p:ext uri="{BB962C8B-B14F-4D97-AF65-F5344CB8AC3E}">
        <p14:creationId xmlns:p14="http://schemas.microsoft.com/office/powerpoint/2010/main" val="1266677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2248694" y="780644"/>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April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19</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417251505"/>
              </p:ext>
            </p:extLst>
          </p:nvPr>
        </p:nvGraphicFramePr>
        <p:xfrm>
          <a:off x="4190206" y="1828800"/>
          <a:ext cx="5753101" cy="2974830"/>
        </p:xfrm>
        <a:graphic>
          <a:graphicData uri="http://schemas.openxmlformats.org/drawingml/2006/table">
            <a:tbl>
              <a:tblPr/>
              <a:tblGrid>
                <a:gridCol w="3943658">
                  <a:extLst>
                    <a:ext uri="{9D8B030D-6E8A-4147-A177-3AD203B41FA5}">
                      <a16:colId xmlns:a16="http://schemas.microsoft.com/office/drawing/2014/main" val="1517737868"/>
                    </a:ext>
                  </a:extLst>
                </a:gridCol>
                <a:gridCol w="1809443">
                  <a:extLst>
                    <a:ext uri="{9D8B030D-6E8A-4147-A177-3AD203B41FA5}">
                      <a16:colId xmlns:a16="http://schemas.microsoft.com/office/drawing/2014/main" val="337856446"/>
                    </a:ext>
                  </a:extLst>
                </a:gridCol>
              </a:tblGrid>
              <a:tr h="353205">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353205">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291810">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38310">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622155">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1545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24975">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353205">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a:t>Abstract</a:t>
            </a:r>
          </a:p>
        </p:txBody>
      </p:sp>
      <p:sp>
        <p:nvSpPr>
          <p:cNvPr id="4098" name="Rectangle 2"/>
          <p:cNvSpPr>
            <a:spLocks noGrp="1" noChangeArrowheads="1"/>
          </p:cNvSpPr>
          <p:nvPr>
            <p:ph type="body" idx="1"/>
          </p:nvPr>
        </p:nvSpPr>
        <p:spPr/>
        <p:txBody>
          <a:bodyPr/>
          <a:lstStyle/>
          <a:p>
            <a:r>
              <a:rPr lang="en-GB" dirty="0"/>
              <a:t>This file contains the Wireless Treasurer report for the Joint IEEE 802.11/.15 Wireless funds for 2023:</a:t>
            </a:r>
          </a:p>
          <a:p>
            <a:endParaRPr lang="en-GB" dirty="0"/>
          </a:p>
          <a:p>
            <a:r>
              <a:rPr lang="en-GB" sz="1800" dirty="0"/>
              <a:t>R0: Presented to January 15th 802WCSC mtg in Baltimore</a:t>
            </a:r>
          </a:p>
          <a:p>
            <a:r>
              <a:rPr lang="en-GB" sz="1800" dirty="0"/>
              <a:t>R1: Presented to February 15th 802WCSC Telecon</a:t>
            </a:r>
          </a:p>
          <a:p>
            <a:r>
              <a:rPr lang="en-GB" sz="1800" dirty="0"/>
              <a:t>R2: Presented to March 12 802WCSC mtg in Atlanta</a:t>
            </a:r>
          </a:p>
          <a:p>
            <a:r>
              <a:rPr lang="en-GB" sz="1800" dirty="0"/>
              <a:t>R3: Presented to April 12</a:t>
            </a:r>
            <a:r>
              <a:rPr lang="en-GB" sz="1800" baseline="30000" dirty="0"/>
              <a:t>th</a:t>
            </a:r>
            <a:r>
              <a:rPr lang="en-GB" sz="1800" dirty="0"/>
              <a:t> 802WCSC Telecon</a:t>
            </a:r>
          </a:p>
          <a:p>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Ben Rolfe (BCA);   Jon Rosdahl (Qualcomm)</a:t>
            </a:r>
            <a:endParaRPr lang="en-GB" dirty="0"/>
          </a:p>
        </p:txBody>
      </p:sp>
      <p:sp>
        <p:nvSpPr>
          <p:cNvPr id="4" name="Date Placeholder 3"/>
          <p:cNvSpPr>
            <a:spLocks noGrp="1"/>
          </p:cNvSpPr>
          <p:nvPr>
            <p:ph type="dt" idx="15"/>
          </p:nvPr>
        </p:nvSpPr>
        <p:spPr/>
        <p:txBody>
          <a:bodyPr/>
          <a:lstStyle/>
          <a:p>
            <a:r>
              <a:rPr lang="en-US"/>
              <a:t>April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April 2023</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2438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April 2023</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2209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April 2023</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2300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a:defRPr/>
            </a:pPr>
            <a:r>
              <a:rPr lang="en-US"/>
              <a:t>April 2023</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a:defRPr/>
            </a:pPr>
            <a:r>
              <a:rPr lang="en-GB"/>
              <a:t>Slide </a:t>
            </a:r>
            <a:fld id="{F5D8E26B-7BCF-4D25-9C89-0168A6618F18}" type="slidenum">
              <a:rPr lang="en-GB"/>
              <a:pPr>
                <a:defRPr/>
              </a:pPr>
              <a:t>23</a:t>
            </a:fld>
            <a:endParaRPr lang="en-GB"/>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2030413" y="606426"/>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April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2220915" y="606427"/>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April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1981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April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5" name="TextBox 4"/>
          <p:cNvSpPr txBox="1"/>
          <p:nvPr/>
        </p:nvSpPr>
        <p:spPr>
          <a:xfrm>
            <a:off x="3238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2220913"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4077447" y="591059"/>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April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27</a:t>
            </a:fld>
            <a:endParaRPr lang="en-GB"/>
          </a:p>
        </p:txBody>
      </p:sp>
      <p:sp>
        <p:nvSpPr>
          <p:cNvPr id="6" name="TextBox 5"/>
          <p:cNvSpPr txBox="1"/>
          <p:nvPr/>
        </p:nvSpPr>
        <p:spPr>
          <a:xfrm>
            <a:off x="4750594" y="1309265"/>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2133601"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3808809" y="567681"/>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April 2023</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2220913" y="606426"/>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Attendance</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April 2023</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108802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Balance Overview April 11, 2023</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p:txBody>
          <a:bodyPr/>
          <a:lstStyle/>
          <a:p>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p:txBody>
          <a:bodyPr/>
          <a:lstStyle/>
          <a:p>
            <a:r>
              <a:rPr lang="en-US"/>
              <a:t>April 2023</a:t>
            </a:r>
            <a:endParaRPr lang="en-GB" dirty="0"/>
          </a:p>
        </p:txBody>
      </p:sp>
      <p:sp>
        <p:nvSpPr>
          <p:cNvPr id="18" name="TextBox 17">
            <a:extLst>
              <a:ext uri="{FF2B5EF4-FFF2-40B4-BE49-F238E27FC236}">
                <a16:creationId xmlns:a16="http://schemas.microsoft.com/office/drawing/2014/main" id="{C6C43CA6-452B-FED2-C5D1-883372BAB706}"/>
              </a:ext>
            </a:extLst>
          </p:cNvPr>
          <p:cNvSpPr txBox="1"/>
          <p:nvPr/>
        </p:nvSpPr>
        <p:spPr>
          <a:xfrm>
            <a:off x="1524000" y="4137329"/>
            <a:ext cx="8991600" cy="1938992"/>
          </a:xfrm>
          <a:prstGeom prst="rect">
            <a:avLst/>
          </a:prstGeom>
          <a:noFill/>
        </p:spPr>
        <p:txBody>
          <a:bodyPr wrap="square" rtlCol="0">
            <a:spAutoFit/>
          </a:bodyPr>
          <a:lstStyle/>
          <a:p>
            <a:r>
              <a:rPr lang="en-US" sz="2000" dirty="0">
                <a:solidFill>
                  <a:schemeClr val="tx1"/>
                </a:solidFill>
              </a:rPr>
              <a:t>2024 May Warsaw Deposit:		~USD$67,324.30 (paid 5-5-20)</a:t>
            </a:r>
            <a:br>
              <a:rPr lang="en-US" sz="2000" dirty="0">
                <a:solidFill>
                  <a:schemeClr val="tx1"/>
                </a:solidFill>
              </a:rPr>
            </a:br>
            <a:r>
              <a:rPr lang="en-US" sz="2000" dirty="0">
                <a:solidFill>
                  <a:schemeClr val="tx1"/>
                </a:solidFill>
              </a:rPr>
              <a:t>2024 Jan Hilton Panama Deposit:	USD$20,000 (paid 10-13-22)</a:t>
            </a:r>
          </a:p>
          <a:p>
            <a:endParaRPr lang="en-US" sz="2000" dirty="0">
              <a:solidFill>
                <a:schemeClr val="tx1"/>
              </a:solidFill>
            </a:endParaRPr>
          </a:p>
          <a:p>
            <a:r>
              <a:rPr lang="en-US" sz="2000" dirty="0">
                <a:solidFill>
                  <a:schemeClr val="tx1"/>
                </a:solidFill>
              </a:rPr>
              <a:t>2022 May Surplus ($219,300.73) has been deposited to the bank on 27 January 2023.</a:t>
            </a:r>
          </a:p>
          <a:p>
            <a:endParaRPr lang="en-US" sz="2000" dirty="0">
              <a:solidFill>
                <a:schemeClr val="tx1"/>
              </a:solidFill>
            </a:endParaRPr>
          </a:p>
          <a:p>
            <a:r>
              <a:rPr lang="en-US" sz="2000" dirty="0">
                <a:solidFill>
                  <a:schemeClr val="tx1"/>
                </a:solidFill>
              </a:rPr>
              <a:t>2023 May Registration opened: 17 February</a:t>
            </a:r>
          </a:p>
        </p:txBody>
      </p:sp>
      <p:pic>
        <p:nvPicPr>
          <p:cNvPr id="9" name="Picture 8">
            <a:extLst>
              <a:ext uri="{FF2B5EF4-FFF2-40B4-BE49-F238E27FC236}">
                <a16:creationId xmlns:a16="http://schemas.microsoft.com/office/drawing/2014/main" id="{4BC9FD6D-084C-672D-8E52-CC2241635DE5}"/>
              </a:ext>
            </a:extLst>
          </p:cNvPr>
          <p:cNvPicPr>
            <a:picLocks noChangeAspect="1"/>
          </p:cNvPicPr>
          <p:nvPr/>
        </p:nvPicPr>
        <p:blipFill>
          <a:blip r:embed="rId3"/>
          <a:stretch>
            <a:fillRect/>
          </a:stretch>
        </p:blipFill>
        <p:spPr>
          <a:xfrm>
            <a:off x="356382" y="2259744"/>
            <a:ext cx="11479235" cy="1478492"/>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a:defRPr/>
            </a:pPr>
            <a:r>
              <a:rPr lang="en-US"/>
              <a:t>April 2023</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pPr>
              <a:defRPr/>
            </a:pPr>
            <a:r>
              <a:rPr lang="en-GB"/>
              <a:t>Slide </a:t>
            </a:r>
            <a:fld id="{3838B4BB-A4D0-4480-9F10-787314E25A66}" type="slidenum">
              <a:rPr lang="en-GB"/>
              <a:pPr>
                <a:defRPr/>
              </a:pPr>
              <a:t>30</a:t>
            </a:fld>
            <a:endParaRPr lang="en-GB"/>
          </a:p>
        </p:txBody>
      </p:sp>
      <p:sp>
        <p:nvSpPr>
          <p:cNvPr id="8198" name="Rectangle 2"/>
          <p:cNvSpPr>
            <a:spLocks noGrp="1" noChangeArrowheads="1"/>
          </p:cNvSpPr>
          <p:nvPr>
            <p:ph type="title" idx="4294967295"/>
          </p:nvPr>
        </p:nvSpPr>
        <p:spPr>
          <a:xfrm>
            <a:off x="2220913"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1828802" y="1033955"/>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4355580" y="1083994"/>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9304736"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086601" y="1187613"/>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indent="-84535" defTabSz="685800" eaLnBrk="1" hangingPunct="1">
              <a:lnSpc>
                <a:spcPct val="90000"/>
              </a:lnSpc>
              <a:tabLst>
                <a:tab pos="5529263" algn="r"/>
              </a:tabLst>
              <a:defRPr/>
            </a:pPr>
            <a:r>
              <a:rPr lang="en-US" sz="1200" kern="0" dirty="0">
                <a:latin typeface="Times New Roman"/>
                <a:ea typeface="MS Gothic"/>
              </a:rPr>
              <a:t>2015</a:t>
            </a:r>
          </a:p>
          <a:p>
            <a:pPr marL="340519" lvl="1" indent="-84535" defTabSz="685800" eaLnBrk="1" hangingPunct="1">
              <a:lnSpc>
                <a:spcPct val="90000"/>
              </a:lnSpc>
              <a:tabLst>
                <a:tab pos="5529263" algn="r"/>
              </a:tabLst>
              <a:defRPr/>
            </a:pPr>
            <a:r>
              <a:rPr lang="en-US" sz="1200" kern="0" dirty="0">
                <a:latin typeface="Times New Roman"/>
                <a:ea typeface="MS Gothic"/>
              </a:rPr>
              <a:t>665 – Atlanta ($</a:t>
            </a:r>
            <a:r>
              <a:rPr lang="en-US" sz="1200" b="1" kern="0" dirty="0">
                <a:latin typeface="Times New Roman"/>
                <a:ea typeface="MS PGothic" pitchFamily="34" charset="-128"/>
              </a:rPr>
              <a:t>190,625,  $0</a:t>
            </a:r>
            <a:r>
              <a:rPr lang="en-US" sz="1200" kern="0" dirty="0">
                <a:latin typeface="Times New Roman"/>
                <a:ea typeface="MS Gothic"/>
              </a:rPr>
              <a:t>)</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357 – Vancouver ($6,323, $14,667)</a:t>
            </a:r>
          </a:p>
          <a:p>
            <a:pPr marL="340519" lvl="1" indent="-84535" defTabSz="685800" eaLnBrk="1" hangingPunct="1">
              <a:lnSpc>
                <a:spcPct val="90000"/>
              </a:lnSpc>
              <a:tabLst>
                <a:tab pos="5529263" algn="r"/>
              </a:tabLst>
              <a:defRPr/>
            </a:pPr>
            <a:r>
              <a:rPr lang="en-US" sz="1200" kern="0" dirty="0">
                <a:latin typeface="Times New Roman"/>
                <a:ea typeface="MS Gothic"/>
              </a:rPr>
              <a:t>329 – Bangkok (-</a:t>
            </a:r>
            <a:r>
              <a:rPr lang="en-US" sz="1200" kern="0" dirty="0">
                <a:solidFill>
                  <a:srgbClr val="C00000"/>
                </a:solidFill>
                <a:latin typeface="Times New Roman"/>
                <a:ea typeface="MS Gothic"/>
              </a:rPr>
              <a:t>$3,147, </a:t>
            </a:r>
            <a:r>
              <a:rPr lang="en-US" sz="1200" kern="0" dirty="0">
                <a:latin typeface="Times New Roman"/>
                <a:ea typeface="MS Gothic"/>
              </a:rPr>
              <a:t>$18,102)</a:t>
            </a:r>
          </a:p>
          <a:p>
            <a:pPr marL="40481" indent="-84535" defTabSz="685800" eaLnBrk="1" hangingPunct="1">
              <a:lnSpc>
                <a:spcPct val="90000"/>
              </a:lnSpc>
              <a:tabLst>
                <a:tab pos="5529263" algn="r"/>
              </a:tabLst>
              <a:defRPr/>
            </a:pPr>
            <a:r>
              <a:rPr lang="en-US" sz="1200" kern="0" dirty="0">
                <a:latin typeface="Times New Roman"/>
                <a:ea typeface="MS Gothic"/>
              </a:rPr>
              <a:t>2016</a:t>
            </a:r>
          </a:p>
          <a:p>
            <a:pPr marL="340519" lvl="1" indent="-84535" defTabSz="685800" eaLnBrk="1" hangingPunct="1">
              <a:lnSpc>
                <a:spcPct val="90000"/>
              </a:lnSpc>
              <a:tabLst>
                <a:tab pos="5529263" algn="r"/>
              </a:tabLst>
              <a:defRPr/>
            </a:pPr>
            <a:r>
              <a:rPr lang="en-US" sz="1200" kern="0" dirty="0">
                <a:latin typeface="Times New Roman"/>
                <a:ea typeface="MS Gothic"/>
              </a:rPr>
              <a:t>698 – Atlanta </a:t>
            </a:r>
            <a:r>
              <a:rPr lang="en-US" sz="1200" kern="0" dirty="0">
                <a:solidFill>
                  <a:srgbClr val="C00000"/>
                </a:solidFill>
                <a:latin typeface="Times New Roman"/>
                <a:ea typeface="MS Gothic"/>
              </a:rPr>
              <a:t>(-$33,625, </a:t>
            </a:r>
            <a:r>
              <a:rPr lang="en-US" sz="1200" kern="0" dirty="0">
                <a:latin typeface="Times New Roman"/>
                <a:ea typeface="MS Gothic"/>
              </a:rPr>
              <a:t>$0)</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324 – Waikoloa (-</a:t>
            </a:r>
            <a:r>
              <a:rPr lang="en-US" sz="1200" kern="0" dirty="0">
                <a:solidFill>
                  <a:srgbClr val="C00000"/>
                </a:solidFill>
                <a:latin typeface="Times New Roman"/>
                <a:ea typeface="MS Gothic"/>
              </a:rPr>
              <a:t>$22,740,  </a:t>
            </a:r>
            <a:r>
              <a:rPr lang="en-US" sz="1200" kern="0" dirty="0">
                <a:latin typeface="Times New Roman"/>
                <a:ea typeface="MS Gothic"/>
              </a:rPr>
              <a:t>$14,253)</a:t>
            </a:r>
          </a:p>
          <a:p>
            <a:pPr marL="340519" lvl="1" indent="-84535" defTabSz="685800" eaLnBrk="1" hangingPunct="1">
              <a:lnSpc>
                <a:spcPct val="90000"/>
              </a:lnSpc>
              <a:tabLst>
                <a:tab pos="5529263" algn="r"/>
              </a:tabLst>
              <a:defRPr/>
            </a:pPr>
            <a:r>
              <a:rPr lang="en-US" sz="1200" kern="0" dirty="0">
                <a:latin typeface="Times New Roman"/>
                <a:ea typeface="MS Gothic"/>
              </a:rPr>
              <a:t>267 – Warsaw ($1,025, -</a:t>
            </a:r>
            <a:r>
              <a:rPr lang="en-US" sz="1200" kern="0" dirty="0">
                <a:solidFill>
                  <a:srgbClr val="C00000"/>
                </a:solidFill>
                <a:latin typeface="Times New Roman"/>
                <a:ea typeface="MS Gothic"/>
              </a:rPr>
              <a:t>$7,874</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200" kern="0" dirty="0">
                <a:latin typeface="Times New Roman"/>
                <a:ea typeface="MS Gothic"/>
              </a:rPr>
              <a:t>2017</a:t>
            </a:r>
          </a:p>
          <a:p>
            <a:pPr marL="340519" lvl="1" indent="-84535" defTabSz="685800" eaLnBrk="1" hangingPunct="1">
              <a:lnSpc>
                <a:spcPct val="90000"/>
              </a:lnSpc>
              <a:tabLst>
                <a:tab pos="5529263" algn="r"/>
              </a:tabLst>
              <a:defRPr/>
            </a:pPr>
            <a:r>
              <a:rPr lang="en-US" sz="1200" kern="0" dirty="0">
                <a:latin typeface="Times New Roman"/>
                <a:ea typeface="MS Gothic"/>
              </a:rPr>
              <a:t>317 – Atlanta (-</a:t>
            </a:r>
            <a:r>
              <a:rPr lang="en-US" sz="1200" b="1" kern="0" dirty="0">
                <a:solidFill>
                  <a:srgbClr val="C00000"/>
                </a:solidFill>
                <a:latin typeface="Times New Roman"/>
                <a:ea typeface="Tahoma" panose="020B0604030504040204" pitchFamily="34" charset="0"/>
                <a:cs typeface="Tahoma" panose="020B0604030504040204" pitchFamily="34" charset="0"/>
              </a:rPr>
              <a:t>$8,268, </a:t>
            </a:r>
            <a:r>
              <a:rPr lang="en-US" sz="1200" kern="0" dirty="0">
                <a:latin typeface="Times New Roman"/>
                <a:ea typeface="MS Gothic"/>
              </a:rPr>
              <a:t>-</a:t>
            </a:r>
            <a:r>
              <a:rPr lang="en-US" sz="1200" b="1" dirty="0">
                <a:solidFill>
                  <a:srgbClr val="C00000"/>
                </a:solidFill>
                <a:latin typeface="Times New Roman"/>
                <a:ea typeface="Tahoma" panose="020B0604030504040204" pitchFamily="34" charset="0"/>
                <a:cs typeface="Tahoma" panose="020B0604030504040204" pitchFamily="34" charset="0"/>
              </a:rPr>
              <a:t>$733.50</a:t>
            </a:r>
            <a:r>
              <a:rPr lang="en-US" sz="1200" kern="0" dirty="0">
                <a:latin typeface="Times New Roman"/>
                <a:ea typeface="MS Gothic"/>
              </a:rPr>
              <a:t>)</a:t>
            </a:r>
            <a:endParaRPr lang="en-US" sz="1200" kern="0" baseline="30000" dirty="0">
              <a:latin typeface="Times New Roman"/>
              <a:ea typeface="MS Gothic"/>
            </a:endParaRPr>
          </a:p>
          <a:p>
            <a:pPr marL="340519" lvl="1" indent="-84535" defTabSz="685800" eaLnBrk="1" hangingPunct="1">
              <a:lnSpc>
                <a:spcPct val="90000"/>
              </a:lnSpc>
              <a:tabLst>
                <a:tab pos="5529263" algn="r"/>
              </a:tabLst>
              <a:defRPr/>
            </a:pPr>
            <a:r>
              <a:rPr lang="en-US" sz="1200" kern="0" dirty="0">
                <a:latin typeface="Times New Roman"/>
                <a:ea typeface="MS Gothic"/>
              </a:rPr>
              <a:t>215 – Daejeon ($26,050.00, $</a:t>
            </a:r>
            <a:r>
              <a:rPr lang="en-US" sz="1200" dirty="0">
                <a:latin typeface="Times New Roman"/>
                <a:ea typeface="MS Gothic"/>
              </a:rPr>
              <a:t>17,666.60</a:t>
            </a:r>
            <a:r>
              <a:rPr lang="en-US" sz="1200" kern="0" dirty="0">
                <a:latin typeface="Times New Roman"/>
                <a:ea typeface="MS Gothic"/>
              </a:rPr>
              <a:t>)</a:t>
            </a:r>
          </a:p>
          <a:p>
            <a:pPr marL="340519" lvl="1" indent="-84535" defTabSz="685800" eaLnBrk="1" hangingPunct="1">
              <a:lnSpc>
                <a:spcPct val="90000"/>
              </a:lnSpc>
              <a:tabLst>
                <a:tab pos="5529263" algn="r"/>
              </a:tabLst>
              <a:defRPr/>
            </a:pPr>
            <a:r>
              <a:rPr lang="en-US" sz="1200" kern="0" dirty="0">
                <a:latin typeface="Times New Roman"/>
                <a:ea typeface="MS Gothic"/>
              </a:rPr>
              <a:t>267 - Waikoloa (-</a:t>
            </a:r>
            <a:r>
              <a:rPr lang="en-US" sz="1200" b="1" kern="0" dirty="0">
                <a:solidFill>
                  <a:srgbClr val="C00000"/>
                </a:solidFill>
                <a:latin typeface="Times New Roman"/>
                <a:ea typeface="MS Gothic"/>
              </a:rPr>
              <a:t>$17,750</a:t>
            </a:r>
            <a:r>
              <a:rPr lang="en-US" sz="1200" kern="0" dirty="0">
                <a:solidFill>
                  <a:srgbClr val="FF0000"/>
                </a:solidFill>
                <a:latin typeface="Times New Roman"/>
                <a:ea typeface="MS Gothic"/>
              </a:rPr>
              <a:t>, -</a:t>
            </a:r>
            <a:r>
              <a:rPr lang="en-US" sz="1200" b="1" kern="0" dirty="0">
                <a:solidFill>
                  <a:srgbClr val="C00000"/>
                </a:solidFill>
                <a:latin typeface="Times New Roman"/>
                <a:ea typeface="MS Gothic"/>
              </a:rPr>
              <a:t>$</a:t>
            </a:r>
            <a:r>
              <a:rPr lang="en-US" sz="1200" b="1" dirty="0">
                <a:solidFill>
                  <a:srgbClr val="C00000"/>
                </a:solidFill>
                <a:latin typeface="Times New Roman"/>
                <a:ea typeface="MS Gothic"/>
              </a:rPr>
              <a:t>18,404.21</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400" i="1" kern="0" dirty="0">
                <a:latin typeface="Times New Roman"/>
                <a:ea typeface="MS Gothic"/>
              </a:rPr>
              <a:t>2018</a:t>
            </a:r>
          </a:p>
          <a:p>
            <a:pPr marL="340519" lvl="1" indent="-84535" defTabSz="685800" eaLnBrk="1" hangingPunct="1">
              <a:lnSpc>
                <a:spcPct val="90000"/>
              </a:lnSpc>
              <a:tabLst>
                <a:tab pos="5529263" algn="r"/>
              </a:tabLst>
              <a:defRPr/>
            </a:pPr>
            <a:r>
              <a:rPr lang="en-US" sz="1400" i="1" kern="0" dirty="0">
                <a:latin typeface="Times New Roman"/>
                <a:ea typeface="MS Gothic"/>
              </a:rPr>
              <a:t>312 – Irvine (-</a:t>
            </a:r>
            <a:r>
              <a:rPr lang="en-US" sz="1400" b="1" i="1" kern="0" dirty="0">
                <a:solidFill>
                  <a:srgbClr val="C00000"/>
                </a:solidFill>
                <a:latin typeface="Times New Roman"/>
                <a:ea typeface="MS Gothic"/>
              </a:rPr>
              <a:t>$12,380, -$</a:t>
            </a:r>
            <a:r>
              <a:rPr lang="en-US" sz="1400" b="1" kern="0" dirty="0">
                <a:solidFill>
                  <a:srgbClr val="C00000"/>
                </a:solidFill>
                <a:latin typeface="Times New Roman"/>
                <a:ea typeface="MS Gothic"/>
              </a:rPr>
              <a:t>10,435.36</a:t>
            </a:r>
            <a:r>
              <a:rPr lang="en-US" sz="1400" i="1" kern="0" dirty="0">
                <a:latin typeface="Times New Roman"/>
                <a:ea typeface="MS Gothic"/>
              </a:rPr>
              <a:t>)</a:t>
            </a:r>
          </a:p>
          <a:p>
            <a:pPr marL="340519" lvl="1" indent="-84535" defTabSz="685800" eaLnBrk="1" hangingPunct="1">
              <a:lnSpc>
                <a:spcPct val="90000"/>
              </a:lnSpc>
              <a:tabLst>
                <a:tab pos="5529263" algn="r"/>
              </a:tabLst>
              <a:defRPr/>
            </a:pPr>
            <a:r>
              <a:rPr lang="en-US" sz="1400" i="1" kern="0" dirty="0">
                <a:latin typeface="Times New Roman"/>
                <a:ea typeface="MS Gothic"/>
              </a:rPr>
              <a:t>271 – Warsaw ($</a:t>
            </a:r>
            <a:r>
              <a:rPr lang="en-US" sz="1400" kern="0" dirty="0">
                <a:latin typeface="Times New Roman"/>
                <a:ea typeface="MS Gothic"/>
              </a:rPr>
              <a:t>5,965.00, $13,661.10)</a:t>
            </a:r>
          </a:p>
          <a:p>
            <a:pPr marL="340519" lvl="1" indent="-84535" defTabSz="685800" eaLnBrk="1" hangingPunct="1">
              <a:lnSpc>
                <a:spcPct val="90000"/>
              </a:lnSpc>
              <a:tabLst>
                <a:tab pos="5529263" algn="r"/>
              </a:tabLst>
              <a:defRPr/>
            </a:pPr>
            <a:r>
              <a:rPr lang="en-US" sz="1400" kern="0" dirty="0">
                <a:latin typeface="Times New Roman"/>
                <a:ea typeface="MS Gothic"/>
              </a:rPr>
              <a:t>283-- Waikoloa (-</a:t>
            </a:r>
            <a:r>
              <a:rPr lang="en-US" sz="1400" b="1" kern="0" dirty="0">
                <a:solidFill>
                  <a:srgbClr val="C00000"/>
                </a:solidFill>
                <a:latin typeface="Times New Roman"/>
                <a:ea typeface="MS Gothic"/>
              </a:rPr>
              <a:t>$9,425</a:t>
            </a:r>
            <a:r>
              <a:rPr lang="en-US" sz="1400" kern="0" dirty="0">
                <a:latin typeface="Times New Roman"/>
                <a:ea typeface="MS Gothic"/>
              </a:rPr>
              <a:t>, -</a:t>
            </a:r>
            <a:r>
              <a:rPr lang="en-US" sz="1400" b="1" kern="0" dirty="0">
                <a:solidFill>
                  <a:srgbClr val="C00000"/>
                </a:solidFill>
                <a:latin typeface="Times New Roman"/>
                <a:ea typeface="MS Gothic"/>
              </a:rPr>
              <a:t>$18,419.07</a:t>
            </a:r>
            <a:r>
              <a:rPr lang="en-US" sz="1400" kern="0" dirty="0">
                <a:latin typeface="Times New Roman"/>
                <a:ea typeface="MS Gothic"/>
              </a:rPr>
              <a:t>)</a:t>
            </a:r>
          </a:p>
          <a:p>
            <a:pPr>
              <a:spcBef>
                <a:spcPts val="0"/>
              </a:spcBef>
              <a:defRPr/>
            </a:pPr>
            <a:r>
              <a:rPr lang="en-US" sz="1400" dirty="0">
                <a:latin typeface="Times New Roman"/>
                <a:ea typeface="MS Gothic"/>
              </a:rPr>
              <a:t>2019</a:t>
            </a:r>
          </a:p>
          <a:p>
            <a:pPr>
              <a:spcBef>
                <a:spcPts val="0"/>
              </a:spcBef>
              <a:defRPr/>
            </a:pPr>
            <a:r>
              <a:rPr lang="en-US" sz="1400" dirty="0">
                <a:latin typeface="Times New Roman"/>
                <a:ea typeface="MS Gothic"/>
              </a:rPr>
              <a:t>	</a:t>
            </a:r>
            <a:r>
              <a:rPr lang="en-US" sz="1400" b="0" dirty="0">
                <a:latin typeface="Times New Roman"/>
                <a:ea typeface="MS Gothic"/>
              </a:rPr>
              <a:t>293 – St Louis (-</a:t>
            </a:r>
            <a:r>
              <a:rPr lang="en-US" sz="1400" kern="0" dirty="0">
                <a:solidFill>
                  <a:srgbClr val="C00000"/>
                </a:solidFill>
                <a:latin typeface="Times New Roman"/>
                <a:ea typeface="MS Gothic"/>
              </a:rPr>
              <a:t>$30,408, -$13,667.13)</a:t>
            </a:r>
            <a:endParaRPr lang="en-US" sz="1400" b="0" dirty="0">
              <a:latin typeface="Times New Roman"/>
              <a:ea typeface="MS Gothic"/>
            </a:endParaRPr>
          </a:p>
          <a:p>
            <a:pPr>
              <a:spcBef>
                <a:spcPts val="0"/>
              </a:spcBef>
              <a:defRPr/>
            </a:pPr>
            <a:r>
              <a:rPr lang="en-US" sz="1400" b="0" dirty="0">
                <a:latin typeface="Times New Roman"/>
                <a:ea typeface="MS Gothic"/>
              </a:rPr>
              <a:t>	293 –  Atlanta (-</a:t>
            </a:r>
            <a:r>
              <a:rPr lang="en-US" sz="1400" kern="0" dirty="0">
                <a:solidFill>
                  <a:srgbClr val="C00000"/>
                </a:solidFill>
                <a:latin typeface="Times New Roman"/>
                <a:ea typeface="MS Gothic"/>
              </a:rPr>
              <a:t>$32,243, -$20,163.50)</a:t>
            </a:r>
            <a:endParaRPr lang="en-US" sz="1400" b="0" dirty="0">
              <a:latin typeface="Times New Roman"/>
              <a:ea typeface="MS Gothic"/>
            </a:endParaRPr>
          </a:p>
          <a:p>
            <a:pPr>
              <a:spcBef>
                <a:spcPts val="0"/>
              </a:spcBef>
              <a:defRPr/>
            </a:pPr>
            <a:r>
              <a:rPr lang="en-US" sz="1400" b="0" dirty="0">
                <a:latin typeface="Times New Roman"/>
                <a:ea typeface="MS Gothic"/>
              </a:rPr>
              <a:t>	279  - Hanoi ($18,847, </a:t>
            </a:r>
            <a:r>
              <a:rPr lang="en-US" sz="1400" dirty="0">
                <a:solidFill>
                  <a:srgbClr val="C00000"/>
                </a:solidFill>
                <a:latin typeface="Times New Roman"/>
                <a:ea typeface="MS Gothic"/>
              </a:rPr>
              <a:t>-$1,748.46</a:t>
            </a:r>
            <a:r>
              <a:rPr lang="en-US" sz="1400" b="0" dirty="0">
                <a:latin typeface="Times New Roman"/>
                <a:ea typeface="MS Gothic"/>
              </a:rPr>
              <a:t>)</a:t>
            </a:r>
            <a:endParaRPr lang="en-US" sz="1400" b="0" kern="0" dirty="0">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a:defRPr/>
            </a:pPr>
            <a:r>
              <a:rPr lang="en-US"/>
              <a:t>April 2023</a:t>
            </a:r>
            <a:endParaRPr lang="en-GB"/>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a:defRPr/>
            </a:pPr>
            <a:r>
              <a:rPr lang="en-GB"/>
              <a:t>Slide </a:t>
            </a:r>
            <a:fld id="{F5D8E26B-7BCF-4D25-9C89-0168A6618F18}" type="slidenum">
              <a:rPr lang="en-GB"/>
              <a:pPr>
                <a:defRPr/>
              </a:pPr>
              <a:t>31</a:t>
            </a:fld>
            <a:endParaRPr lang="en-GB"/>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2209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a:defRPr/>
            </a:pPr>
            <a:r>
              <a:rPr lang="en-US"/>
              <a:t>April 2023</a:t>
            </a:r>
            <a:endParaRPr lang="en-GB"/>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a:defRPr/>
            </a:pPr>
            <a:r>
              <a:rPr lang="en-GB"/>
              <a:t>Slide </a:t>
            </a:r>
            <a:fld id="{F5D8E26B-7BCF-4D25-9C89-0168A6618F18}" type="slidenum">
              <a:rPr lang="en-GB"/>
              <a:pPr>
                <a:defRPr/>
              </a:pPr>
              <a:t>32</a:t>
            </a:fld>
            <a:endParaRPr lang="en-GB"/>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2315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2220913" y="333375"/>
            <a:ext cx="1874823" cy="273050"/>
          </a:xfrm>
        </p:spPr>
        <p:txBody>
          <a:bodyPr/>
          <a:lstStyle/>
          <a:p>
            <a:pPr>
              <a:defRPr/>
            </a:pPr>
            <a:r>
              <a:rPr lang="en-US"/>
              <a:t>April 2023</a:t>
            </a:r>
            <a:endParaRPr lang="en-GB"/>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6565876" y="6475413"/>
            <a:ext cx="3500462" cy="184666"/>
          </a:xfrm>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5868989" y="6475414"/>
            <a:ext cx="528637" cy="363537"/>
          </a:xfrm>
        </p:spPr>
        <p:txBody>
          <a:bodyPr/>
          <a:lstStyle/>
          <a:p>
            <a:pPr>
              <a:defRPr/>
            </a:pPr>
            <a:r>
              <a:rPr lang="en-GB"/>
              <a:t>Slide </a:t>
            </a:r>
            <a:fld id="{F5D8E26B-7BCF-4D25-9C89-0168A6618F18}" type="slidenum">
              <a:rPr lang="en-GB"/>
              <a:pPr>
                <a:defRPr/>
              </a:pPr>
              <a:t>33</a:t>
            </a:fld>
            <a:endParaRPr lang="en-GB"/>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2220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Demographic</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April 2023</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28929802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9AED62D6-BC73-A3FA-1780-6544E4A6B9D8}"/>
              </a:ext>
            </a:extLst>
          </p:cNvPr>
          <p:cNvSpPr>
            <a:spLocks noGrp="1"/>
          </p:cNvSpPr>
          <p:nvPr>
            <p:ph type="sldNum" idx="12"/>
          </p:nvPr>
        </p:nvSpPr>
        <p:spPr>
          <a:xfrm>
            <a:off x="5868989" y="6475414"/>
            <a:ext cx="528637" cy="363537"/>
          </a:xfrm>
        </p:spPr>
        <p:txBody>
          <a:bodyPr wrap="square" anchor="t">
            <a:normAutofit/>
          </a:bodyPr>
          <a:lstStyle/>
          <a:p>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69B99EC4-A1FB-4C79-B9A5-C1FFD5A90380}"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 name="Footer Placeholder 7">
            <a:extLst>
              <a:ext uri="{FF2B5EF4-FFF2-40B4-BE49-F238E27FC236}">
                <a16:creationId xmlns:a16="http://schemas.microsoft.com/office/drawing/2014/main" id="{64094E1C-A525-A9E0-FABE-5EDD7B48D4B6}"/>
              </a:ext>
            </a:extLst>
          </p:cNvPr>
          <p:cNvSpPr>
            <a:spLocks noGrp="1"/>
          </p:cNvSpPr>
          <p:nvPr>
            <p:ph type="ftr" idx="14"/>
          </p:nvPr>
        </p:nvSpPr>
        <p:spPr>
          <a:xfrm>
            <a:off x="6881818" y="6475414"/>
            <a:ext cx="3184520" cy="180975"/>
          </a:xfrm>
        </p:spPr>
        <p:txBody>
          <a:bodyPr wrap="square" anchor="t">
            <a:normAutofit/>
          </a:bodyPr>
          <a:lstStyle/>
          <a:p>
            <a:pPr marL="0" marR="0" lvl="0" indent="0" algn="r"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Date Placeholder 6">
            <a:extLst>
              <a:ext uri="{FF2B5EF4-FFF2-40B4-BE49-F238E27FC236}">
                <a16:creationId xmlns:a16="http://schemas.microsoft.com/office/drawing/2014/main" id="{B8B6FBE7-ECFD-7340-0C15-F1C55F2A2957}"/>
              </a:ext>
            </a:extLst>
          </p:cNvPr>
          <p:cNvSpPr>
            <a:spLocks noGrp="1"/>
          </p:cNvSpPr>
          <p:nvPr>
            <p:ph type="dt" idx="15"/>
          </p:nvPr>
        </p:nvSpPr>
        <p:spPr>
          <a:xfrm>
            <a:off x="2209801" y="304800"/>
            <a:ext cx="1874823" cy="273050"/>
          </a:xfrm>
        </p:spPr>
        <p:txBody>
          <a:bodyPr wrap="square" anchor="b">
            <a:normAutofit/>
          </a:bodyPr>
          <a:lstStyle/>
          <a:p>
            <a:pPr marL="0" marR="0" lvl="0" indent="0" algn="l"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April 2023</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11" name="Table 10">
            <a:extLst>
              <a:ext uri="{FF2B5EF4-FFF2-40B4-BE49-F238E27FC236}">
                <a16:creationId xmlns:a16="http://schemas.microsoft.com/office/drawing/2014/main" id="{8A0EA4EA-DAAD-6BDD-1FC4-B4EE41A6099D}"/>
              </a:ext>
            </a:extLst>
          </p:cNvPr>
          <p:cNvGraphicFramePr>
            <a:graphicFrameLocks noGrp="1"/>
          </p:cNvGraphicFramePr>
          <p:nvPr/>
        </p:nvGraphicFramePr>
        <p:xfrm>
          <a:off x="2209801" y="762000"/>
          <a:ext cx="6160711" cy="5645976"/>
        </p:xfrm>
        <a:graphic>
          <a:graphicData uri="http://schemas.openxmlformats.org/drawingml/2006/table">
            <a:tbl>
              <a:tblPr firstRow="1" bandRow="1">
                <a:tableStyleId>{5C22544A-7EE6-4342-B048-85BDC9FD1C3A}</a:tableStyleId>
              </a:tblPr>
              <a:tblGrid>
                <a:gridCol w="1586829">
                  <a:extLst>
                    <a:ext uri="{9D8B030D-6E8A-4147-A177-3AD203B41FA5}">
                      <a16:colId xmlns:a16="http://schemas.microsoft.com/office/drawing/2014/main" val="1869681957"/>
                    </a:ext>
                  </a:extLst>
                </a:gridCol>
                <a:gridCol w="826179">
                  <a:extLst>
                    <a:ext uri="{9D8B030D-6E8A-4147-A177-3AD203B41FA5}">
                      <a16:colId xmlns:a16="http://schemas.microsoft.com/office/drawing/2014/main" val="3970149856"/>
                    </a:ext>
                  </a:extLst>
                </a:gridCol>
                <a:gridCol w="1129933">
                  <a:extLst>
                    <a:ext uri="{9D8B030D-6E8A-4147-A177-3AD203B41FA5}">
                      <a16:colId xmlns:a16="http://schemas.microsoft.com/office/drawing/2014/main" val="540700990"/>
                    </a:ext>
                  </a:extLst>
                </a:gridCol>
                <a:gridCol w="981274">
                  <a:extLst>
                    <a:ext uri="{9D8B030D-6E8A-4147-A177-3AD203B41FA5}">
                      <a16:colId xmlns:a16="http://schemas.microsoft.com/office/drawing/2014/main" val="393746908"/>
                    </a:ext>
                  </a:extLst>
                </a:gridCol>
                <a:gridCol w="739309">
                  <a:extLst>
                    <a:ext uri="{9D8B030D-6E8A-4147-A177-3AD203B41FA5}">
                      <a16:colId xmlns:a16="http://schemas.microsoft.com/office/drawing/2014/main" val="3835906051"/>
                    </a:ext>
                  </a:extLst>
                </a:gridCol>
                <a:gridCol w="897187">
                  <a:extLst>
                    <a:ext uri="{9D8B030D-6E8A-4147-A177-3AD203B41FA5}">
                      <a16:colId xmlns:a16="http://schemas.microsoft.com/office/drawing/2014/main" val="190737083"/>
                    </a:ext>
                  </a:extLst>
                </a:gridCol>
              </a:tblGrid>
              <a:tr h="128538">
                <a:tc>
                  <a:txBody>
                    <a:bodyPr/>
                    <a:lstStyle/>
                    <a:p>
                      <a:pPr algn="ctr" fontAlgn="b"/>
                      <a:r>
                        <a:rPr lang="en-US" sz="1100" u="none" strike="noStrike">
                          <a:effectLst/>
                          <a:latin typeface="+mn-lt"/>
                        </a:rPr>
                        <a:t>Country</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Invited Guest</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In-Person Attendee</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Virtual Attendee</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Grand Total</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Percentage</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427802311"/>
                  </a:ext>
                </a:extLst>
              </a:tr>
              <a:tr h="75702">
                <a:tc>
                  <a:txBody>
                    <a:bodyPr/>
                    <a:lstStyle/>
                    <a:p>
                      <a:pPr algn="l" fontAlgn="b"/>
                      <a:r>
                        <a:rPr lang="en-US" sz="1100" u="none" strike="noStrike" dirty="0">
                          <a:effectLst/>
                          <a:latin typeface="+mn-lt"/>
                        </a:rPr>
                        <a:t>USA</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258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815205662"/>
                  </a:ext>
                </a:extLst>
              </a:tr>
              <a:tr h="0">
                <a:tc>
                  <a:txBody>
                    <a:bodyPr/>
                    <a:lstStyle/>
                    <a:p>
                      <a:pPr algn="l" fontAlgn="b"/>
                      <a:r>
                        <a:rPr lang="en-US" sz="1100" u="none" strike="noStrike" dirty="0">
                          <a:effectLst/>
                          <a:latin typeface="+mn-lt"/>
                        </a:rPr>
                        <a:t>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667938873"/>
                  </a:ext>
                </a:extLst>
              </a:tr>
              <a:tr h="128538">
                <a:tc>
                  <a:txBody>
                    <a:bodyPr/>
                    <a:lstStyle/>
                    <a:p>
                      <a:pPr algn="l" fontAlgn="b"/>
                      <a:r>
                        <a:rPr lang="en-US" sz="1100" u="none" strike="noStrike" dirty="0">
                          <a:effectLst/>
                          <a:latin typeface="+mn-lt"/>
                        </a:rPr>
                        <a:t>Japan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194482653"/>
                  </a:ext>
                </a:extLst>
              </a:tr>
              <a:tr h="128538">
                <a:tc>
                  <a:txBody>
                    <a:bodyPr/>
                    <a:lstStyle/>
                    <a:p>
                      <a:pPr algn="l" fontAlgn="b"/>
                      <a:r>
                        <a:rPr lang="en-US" sz="1100" u="none" strike="noStrike" dirty="0">
                          <a:effectLst/>
                          <a:latin typeface="+mn-lt"/>
                        </a:rPr>
                        <a:t>Republic of Korea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0347835"/>
                  </a:ext>
                </a:extLst>
              </a:tr>
              <a:tr h="128538">
                <a:tc>
                  <a:txBody>
                    <a:bodyPr/>
                    <a:lstStyle/>
                    <a:p>
                      <a:pPr algn="l" fontAlgn="b"/>
                      <a:r>
                        <a:rPr lang="en-US" sz="1100" u="none" strike="noStrike" dirty="0">
                          <a:effectLst/>
                          <a:latin typeface="+mn-lt"/>
                        </a:rPr>
                        <a:t>Germany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05583355"/>
                  </a:ext>
                </a:extLst>
              </a:tr>
              <a:tr h="128538">
                <a:tc>
                  <a:txBody>
                    <a:bodyPr/>
                    <a:lstStyle/>
                    <a:p>
                      <a:pPr algn="l" fontAlgn="b"/>
                      <a:r>
                        <a:rPr lang="en-US" sz="1100" u="none" strike="noStrike" dirty="0">
                          <a:effectLst/>
                          <a:latin typeface="+mn-lt"/>
                        </a:rPr>
                        <a:t>India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248692982"/>
                  </a:ext>
                </a:extLst>
              </a:tr>
              <a:tr h="128538">
                <a:tc>
                  <a:txBody>
                    <a:bodyPr/>
                    <a:lstStyle/>
                    <a:p>
                      <a:pPr algn="l" fontAlgn="b"/>
                      <a:r>
                        <a:rPr lang="en-US" sz="1100" u="none" strike="noStrike" dirty="0">
                          <a:effectLst/>
                          <a:latin typeface="+mn-lt"/>
                        </a:rPr>
                        <a:t>Canada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90901186"/>
                  </a:ext>
                </a:extLst>
              </a:tr>
              <a:tr h="128538">
                <a:tc>
                  <a:txBody>
                    <a:bodyPr/>
                    <a:lstStyle/>
                    <a:p>
                      <a:pPr algn="l" fontAlgn="b"/>
                      <a:r>
                        <a:rPr lang="en-US" sz="1100" u="none" strike="noStrike" dirty="0">
                          <a:effectLst/>
                          <a:latin typeface="+mn-lt"/>
                        </a:rPr>
                        <a:t>Taiwan (Province of 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26439554"/>
                  </a:ext>
                </a:extLst>
              </a:tr>
              <a:tr h="128538">
                <a:tc>
                  <a:txBody>
                    <a:bodyPr/>
                    <a:lstStyle/>
                    <a:p>
                      <a:pPr algn="l" fontAlgn="b"/>
                      <a:r>
                        <a:rPr lang="en-US" sz="1100" u="none" strike="noStrike" dirty="0">
                          <a:effectLst/>
                          <a:latin typeface="+mn-lt"/>
                        </a:rPr>
                        <a:t>Israel</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685479532"/>
                  </a:ext>
                </a:extLst>
              </a:tr>
              <a:tr h="128538">
                <a:tc>
                  <a:txBody>
                    <a:bodyPr/>
                    <a:lstStyle/>
                    <a:p>
                      <a:pPr algn="l" fontAlgn="b"/>
                      <a:r>
                        <a:rPr lang="en-US" sz="1100" u="none" strike="noStrike">
                          <a:effectLst/>
                          <a:latin typeface="+mn-lt"/>
                        </a:rPr>
                        <a:t>Netherlands</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97518760"/>
                  </a:ext>
                </a:extLst>
              </a:tr>
              <a:tr h="128538">
                <a:tc>
                  <a:txBody>
                    <a:bodyPr/>
                    <a:lstStyle/>
                    <a:p>
                      <a:pPr algn="l" fontAlgn="b"/>
                      <a:r>
                        <a:rPr lang="en-US" sz="1100" u="none" strike="noStrike" dirty="0">
                          <a:effectLst/>
                          <a:latin typeface="+mn-lt"/>
                        </a:rPr>
                        <a:t>United Kingdom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742387505"/>
                  </a:ext>
                </a:extLst>
              </a:tr>
              <a:tr h="128538">
                <a:tc>
                  <a:txBody>
                    <a:bodyPr/>
                    <a:lstStyle/>
                    <a:p>
                      <a:pPr algn="l" fontAlgn="b"/>
                      <a:r>
                        <a:rPr lang="en-US" sz="1100" u="none" strike="noStrike" dirty="0">
                          <a:effectLst/>
                          <a:latin typeface="+mn-lt"/>
                        </a:rPr>
                        <a:t>France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900809084"/>
                  </a:ext>
                </a:extLst>
              </a:tr>
              <a:tr h="128538">
                <a:tc>
                  <a:txBody>
                    <a:bodyPr/>
                    <a:lstStyle/>
                    <a:p>
                      <a:pPr algn="l" fontAlgn="b"/>
                      <a:r>
                        <a:rPr lang="en-US" sz="1100" u="none" strike="noStrike">
                          <a:effectLst/>
                          <a:latin typeface="+mn-lt"/>
                        </a:rPr>
                        <a:t>Spain</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725558922"/>
                  </a:ext>
                </a:extLst>
              </a:tr>
              <a:tr h="128538">
                <a:tc>
                  <a:txBody>
                    <a:bodyPr/>
                    <a:lstStyle/>
                    <a:p>
                      <a:pPr algn="l" fontAlgn="b"/>
                      <a:r>
                        <a:rPr lang="en-US" sz="1100" u="none" strike="noStrike" dirty="0">
                          <a:effectLst/>
                          <a:latin typeface="+mn-lt"/>
                        </a:rPr>
                        <a:t>Sweden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09727853"/>
                  </a:ext>
                </a:extLst>
              </a:tr>
              <a:tr h="128538">
                <a:tc>
                  <a:txBody>
                    <a:bodyPr/>
                    <a:lstStyle/>
                    <a:p>
                      <a:pPr algn="l" fontAlgn="b"/>
                      <a:r>
                        <a:rPr lang="en-US" sz="1100" u="none" strike="noStrike">
                          <a:effectLst/>
                          <a:latin typeface="+mn-lt"/>
                        </a:rPr>
                        <a:t>Norway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44787473"/>
                  </a:ext>
                </a:extLst>
              </a:tr>
              <a:tr h="128538">
                <a:tc>
                  <a:txBody>
                    <a:bodyPr/>
                    <a:lstStyle/>
                    <a:p>
                      <a:pPr algn="l" fontAlgn="b"/>
                      <a:r>
                        <a:rPr lang="en-US" sz="1100" u="none" strike="noStrike" dirty="0">
                          <a:effectLst/>
                          <a:latin typeface="+mn-lt"/>
                        </a:rPr>
                        <a:t>Austria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4</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002013"/>
                  </a:ext>
                </a:extLst>
              </a:tr>
              <a:tr h="128538">
                <a:tc>
                  <a:txBody>
                    <a:bodyPr/>
                    <a:lstStyle/>
                    <a:p>
                      <a:pPr algn="l" fontAlgn="b"/>
                      <a:r>
                        <a:rPr lang="en-US" sz="1100" u="none" strike="noStrike" dirty="0">
                          <a:effectLst/>
                          <a:latin typeface="+mn-lt"/>
                        </a:rPr>
                        <a:t>Singapore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16151013"/>
                  </a:ext>
                </a:extLst>
              </a:tr>
              <a:tr h="128538">
                <a:tc>
                  <a:txBody>
                    <a:bodyPr/>
                    <a:lstStyle/>
                    <a:p>
                      <a:pPr algn="l" fontAlgn="b"/>
                      <a:r>
                        <a:rPr lang="en-US" sz="1100" u="none" strike="noStrike">
                          <a:effectLst/>
                          <a:latin typeface="+mn-lt"/>
                        </a:rPr>
                        <a:t>Ireland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78943659"/>
                  </a:ext>
                </a:extLst>
              </a:tr>
              <a:tr h="128538">
                <a:tc>
                  <a:txBody>
                    <a:bodyPr/>
                    <a:lstStyle/>
                    <a:p>
                      <a:pPr algn="l" fontAlgn="b"/>
                      <a:r>
                        <a:rPr lang="en-US" sz="1100" u="none" strike="noStrike" dirty="0">
                          <a:effectLst/>
                          <a:latin typeface="+mn-lt"/>
                        </a:rPr>
                        <a:t>Turkey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85075209"/>
                  </a:ext>
                </a:extLst>
              </a:tr>
              <a:tr h="128538">
                <a:tc>
                  <a:txBody>
                    <a:bodyPr/>
                    <a:lstStyle/>
                    <a:p>
                      <a:pPr algn="l" fontAlgn="b"/>
                      <a:r>
                        <a:rPr lang="en-US" sz="1100" u="none" strike="noStrike">
                          <a:effectLst/>
                          <a:latin typeface="+mn-lt"/>
                        </a:rPr>
                        <a:t>Switzerland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8942285"/>
                  </a:ext>
                </a:extLst>
              </a:tr>
              <a:tr h="128538">
                <a:tc>
                  <a:txBody>
                    <a:bodyPr/>
                    <a:lstStyle/>
                    <a:p>
                      <a:pPr algn="l" fontAlgn="b"/>
                      <a:r>
                        <a:rPr lang="en-US" sz="1100" u="none" strike="noStrike" dirty="0">
                          <a:effectLst/>
                          <a:latin typeface="+mn-lt"/>
                        </a:rPr>
                        <a:t>Hungary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31023741"/>
                  </a:ext>
                </a:extLst>
              </a:tr>
              <a:tr h="128538">
                <a:tc>
                  <a:txBody>
                    <a:bodyPr/>
                    <a:lstStyle/>
                    <a:p>
                      <a:pPr algn="l" fontAlgn="b"/>
                      <a:r>
                        <a:rPr lang="en-US" sz="1100" u="none" strike="noStrike">
                          <a:effectLst/>
                          <a:latin typeface="+mn-lt"/>
                        </a:rPr>
                        <a:t>Finland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2321114"/>
                  </a:ext>
                </a:extLst>
              </a:tr>
              <a:tr h="128538">
                <a:tc>
                  <a:txBody>
                    <a:bodyPr/>
                    <a:lstStyle/>
                    <a:p>
                      <a:pPr algn="l" fontAlgn="b"/>
                      <a:r>
                        <a:rPr lang="en-US" sz="1100" u="none" strike="noStrike" dirty="0">
                          <a:effectLst/>
                          <a:latin typeface="+mn-lt"/>
                        </a:rPr>
                        <a:t>Australia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892887954"/>
                  </a:ext>
                </a:extLst>
              </a:tr>
              <a:tr h="128538">
                <a:tc>
                  <a:txBody>
                    <a:bodyPr/>
                    <a:lstStyle/>
                    <a:p>
                      <a:pPr algn="l" fontAlgn="b"/>
                      <a:r>
                        <a:rPr lang="en-US" sz="1100" u="none" strike="noStrike">
                          <a:effectLst/>
                          <a:latin typeface="+mn-lt"/>
                        </a:rPr>
                        <a:t>Scotland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200434429"/>
                  </a:ext>
                </a:extLst>
              </a:tr>
              <a:tr h="128538">
                <a:tc>
                  <a:txBody>
                    <a:bodyPr/>
                    <a:lstStyle/>
                    <a:p>
                      <a:pPr algn="l" fontAlgn="b"/>
                      <a:r>
                        <a:rPr lang="en-US" sz="1100" u="none" strike="noStrike" dirty="0">
                          <a:effectLst/>
                          <a:latin typeface="+mn-lt"/>
                        </a:rPr>
                        <a:t>Poland</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50145376"/>
                  </a:ext>
                </a:extLst>
              </a:tr>
              <a:tr h="128538">
                <a:tc>
                  <a:txBody>
                    <a:bodyPr/>
                    <a:lstStyle/>
                    <a:p>
                      <a:pPr algn="l" fontAlgn="b"/>
                      <a:r>
                        <a:rPr lang="en-US" sz="1100" u="none" strike="noStrike">
                          <a:effectLst/>
                          <a:latin typeface="+mn-lt"/>
                        </a:rPr>
                        <a:t>Italy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461616868"/>
                  </a:ext>
                </a:extLst>
              </a:tr>
              <a:tr h="128538">
                <a:tc>
                  <a:txBody>
                    <a:bodyPr/>
                    <a:lstStyle/>
                    <a:p>
                      <a:pPr algn="l" fontAlgn="b"/>
                      <a:r>
                        <a:rPr lang="en-US" sz="1100" u="none" strike="noStrike" dirty="0">
                          <a:effectLst/>
                          <a:latin typeface="+mn-lt"/>
                        </a:rPr>
                        <a:t>Guadeloupe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4247432077"/>
                  </a:ext>
                </a:extLst>
              </a:tr>
              <a:tr h="128538">
                <a:tc>
                  <a:txBody>
                    <a:bodyPr/>
                    <a:lstStyle/>
                    <a:p>
                      <a:pPr algn="l" fontAlgn="b"/>
                      <a:r>
                        <a:rPr lang="en-US" sz="1100" u="none" strike="noStrike">
                          <a:effectLst/>
                          <a:latin typeface="+mn-lt"/>
                        </a:rPr>
                        <a:t>Georgia</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197222836"/>
                  </a:ext>
                </a:extLst>
              </a:tr>
              <a:tr h="128538">
                <a:tc>
                  <a:txBody>
                    <a:bodyPr/>
                    <a:lstStyle/>
                    <a:p>
                      <a:pPr algn="l" fontAlgn="b"/>
                      <a:r>
                        <a:rPr lang="en-US" sz="1100" u="none" strike="noStrike" dirty="0">
                          <a:effectLst/>
                          <a:latin typeface="+mn-lt"/>
                        </a:rPr>
                        <a:t>Czech Republic</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1008225"/>
                  </a:ext>
                </a:extLst>
              </a:tr>
              <a:tr h="128538">
                <a:tc>
                  <a:txBody>
                    <a:bodyPr/>
                    <a:lstStyle/>
                    <a:p>
                      <a:pPr algn="l" fontAlgn="b"/>
                      <a:r>
                        <a:rPr lang="en-US" sz="1100" u="none" strike="noStrike" dirty="0">
                          <a:effectLst/>
                          <a:latin typeface="+mn-lt"/>
                        </a:rPr>
                        <a:t>Belgium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8491448"/>
                  </a:ext>
                </a:extLst>
              </a:tr>
              <a:tr h="128538">
                <a:tc>
                  <a:txBody>
                    <a:bodyPr/>
                    <a:lstStyle/>
                    <a:p>
                      <a:pPr algn="l" fontAlgn="b"/>
                      <a:r>
                        <a:rPr lang="en-US" sz="1100" u="none" strike="noStrike" dirty="0">
                          <a:effectLst/>
                          <a:latin typeface="+mn-lt"/>
                        </a:rPr>
                        <a:t>Grand Total</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275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589</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dirty="0">
                        <a:solidFill>
                          <a:srgbClr val="000000"/>
                        </a:solidFill>
                        <a:effectLst/>
                        <a:latin typeface="+mn-lt"/>
                      </a:endParaRPr>
                    </a:p>
                  </a:txBody>
                  <a:tcPr marL="3558" marR="3558" marT="3558" marB="0" anchor="b"/>
                </a:tc>
                <a:extLst>
                  <a:ext uri="{0D108BD9-81ED-4DB2-BD59-A6C34878D82A}">
                    <a16:rowId xmlns:a16="http://schemas.microsoft.com/office/drawing/2014/main" val="289877595"/>
                  </a:ext>
                </a:extLst>
              </a:tr>
            </a:tbl>
          </a:graphicData>
        </a:graphic>
      </p:graphicFrame>
      <p:sp>
        <p:nvSpPr>
          <p:cNvPr id="12" name="TextBox 11">
            <a:extLst>
              <a:ext uri="{FF2B5EF4-FFF2-40B4-BE49-F238E27FC236}">
                <a16:creationId xmlns:a16="http://schemas.microsoft.com/office/drawing/2014/main" id="{5AFAD995-915F-A6C4-C2FB-092438C83B09}"/>
              </a:ext>
            </a:extLst>
          </p:cNvPr>
          <p:cNvSpPr txBox="1"/>
          <p:nvPr/>
        </p:nvSpPr>
        <p:spPr>
          <a:xfrm>
            <a:off x="8763000" y="2590800"/>
            <a:ext cx="1524000" cy="230832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2023 January Interim Baltimore</a:t>
            </a:r>
            <a:b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b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as of Jan 14, 2023</a:t>
            </a:r>
          </a:p>
        </p:txBody>
      </p:sp>
    </p:spTree>
    <p:extLst>
      <p:ext uri="{BB962C8B-B14F-4D97-AF65-F5344CB8AC3E}">
        <p14:creationId xmlns:p14="http://schemas.microsoft.com/office/powerpoint/2010/main" val="2831298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F4EC-9591-670E-56DE-6EAD2434B418}"/>
              </a:ext>
            </a:extLst>
          </p:cNvPr>
          <p:cNvSpPr>
            <a:spLocks noGrp="1"/>
          </p:cNvSpPr>
          <p:nvPr>
            <p:ph type="title"/>
          </p:nvPr>
        </p:nvSpPr>
        <p:spPr>
          <a:xfrm>
            <a:off x="2209801" y="685801"/>
            <a:ext cx="7770813" cy="533400"/>
          </a:xfrm>
        </p:spPr>
        <p:txBody>
          <a:bodyPr/>
          <a:lstStyle/>
          <a:p>
            <a:r>
              <a:rPr lang="en-US" sz="2800" dirty="0"/>
              <a:t>2023 January – Baltimore - Top 10 Countries</a:t>
            </a:r>
          </a:p>
        </p:txBody>
      </p:sp>
      <p:sp>
        <p:nvSpPr>
          <p:cNvPr id="4" name="Slide Number Placeholder 3">
            <a:extLst>
              <a:ext uri="{FF2B5EF4-FFF2-40B4-BE49-F238E27FC236}">
                <a16:creationId xmlns:a16="http://schemas.microsoft.com/office/drawing/2014/main" id="{4318BABA-B268-AF6E-CAC4-90E427E07D3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03A24E74-6C13-AAC7-6EC7-9E4CFBAC774E}"/>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CABC8A99-879B-D6CC-FC28-ABC631A027B8}"/>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April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graphicFrame>
        <p:nvGraphicFramePr>
          <p:cNvPr id="7" name="Content Placeholder 6">
            <a:extLst>
              <a:ext uri="{FF2B5EF4-FFF2-40B4-BE49-F238E27FC236}">
                <a16:creationId xmlns:a16="http://schemas.microsoft.com/office/drawing/2014/main" id="{0322B248-5A6B-D1BA-E6DE-5A6FE8F08C59}"/>
              </a:ext>
            </a:extLst>
          </p:cNvPr>
          <p:cNvGraphicFramePr>
            <a:graphicFrameLocks noGrp="1"/>
          </p:cNvGraphicFramePr>
          <p:nvPr>
            <p:ph idx="1"/>
          </p:nvPr>
        </p:nvGraphicFramePr>
        <p:xfrm>
          <a:off x="2209801" y="1327153"/>
          <a:ext cx="7770813" cy="49974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7477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081932E9-22A5-5DE2-E934-5372743888FB}"/>
              </a:ext>
            </a:extLst>
          </p:cNvPr>
          <p:cNvSpPr>
            <a:spLocks noGrp="1"/>
          </p:cNvSpPr>
          <p:nvPr>
            <p:ph type="dt" idx="10"/>
          </p:nvPr>
        </p:nvSpPr>
        <p:spPr/>
        <p:txBody>
          <a:bodyPr/>
          <a:lstStyle/>
          <a:p>
            <a:r>
              <a:rPr lang="en-US"/>
              <a:t>April 2023</a:t>
            </a:r>
            <a:endParaRPr lang="en-GB" dirty="0"/>
          </a:p>
        </p:txBody>
      </p:sp>
      <p:sp>
        <p:nvSpPr>
          <p:cNvPr id="5" name="Footer Placeholder 4">
            <a:extLst>
              <a:ext uri="{FF2B5EF4-FFF2-40B4-BE49-F238E27FC236}">
                <a16:creationId xmlns:a16="http://schemas.microsoft.com/office/drawing/2014/main" id="{63153291-B3CA-2BCC-AF31-DEA3DE36AD8F}"/>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D6041A57-913F-FB9C-B693-5DC03FCA40D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graphicFrame>
        <p:nvGraphicFramePr>
          <p:cNvPr id="9" name="Table 8">
            <a:extLst>
              <a:ext uri="{FF2B5EF4-FFF2-40B4-BE49-F238E27FC236}">
                <a16:creationId xmlns:a16="http://schemas.microsoft.com/office/drawing/2014/main" id="{03583205-B0FD-6FC9-5FCC-484DBEE605E1}"/>
              </a:ext>
            </a:extLst>
          </p:cNvPr>
          <p:cNvGraphicFramePr>
            <a:graphicFrameLocks noGrp="1"/>
          </p:cNvGraphicFramePr>
          <p:nvPr>
            <p:extLst>
              <p:ext uri="{D42A27DB-BD31-4B8C-83A1-F6EECF244321}">
                <p14:modId xmlns:p14="http://schemas.microsoft.com/office/powerpoint/2010/main" val="708923539"/>
              </p:ext>
            </p:extLst>
          </p:nvPr>
        </p:nvGraphicFramePr>
        <p:xfrm>
          <a:off x="2125662" y="783390"/>
          <a:ext cx="5399088" cy="5617406"/>
        </p:xfrm>
        <a:graphic>
          <a:graphicData uri="http://schemas.openxmlformats.org/drawingml/2006/table">
            <a:tbl>
              <a:tblPr>
                <a:tableStyleId>{5C22544A-7EE6-4342-B048-85BDC9FD1C3A}</a:tableStyleId>
              </a:tblPr>
              <a:tblGrid>
                <a:gridCol w="1601927">
                  <a:extLst>
                    <a:ext uri="{9D8B030D-6E8A-4147-A177-3AD203B41FA5}">
                      <a16:colId xmlns:a16="http://schemas.microsoft.com/office/drawing/2014/main" val="2491878317"/>
                    </a:ext>
                  </a:extLst>
                </a:gridCol>
                <a:gridCol w="1067951">
                  <a:extLst>
                    <a:ext uri="{9D8B030D-6E8A-4147-A177-3AD203B41FA5}">
                      <a16:colId xmlns:a16="http://schemas.microsoft.com/office/drawing/2014/main" val="2055084672"/>
                    </a:ext>
                  </a:extLst>
                </a:gridCol>
                <a:gridCol w="533976">
                  <a:extLst>
                    <a:ext uri="{9D8B030D-6E8A-4147-A177-3AD203B41FA5}">
                      <a16:colId xmlns:a16="http://schemas.microsoft.com/office/drawing/2014/main" val="3092099044"/>
                    </a:ext>
                  </a:extLst>
                </a:gridCol>
                <a:gridCol w="652637">
                  <a:extLst>
                    <a:ext uri="{9D8B030D-6E8A-4147-A177-3AD203B41FA5}">
                      <a16:colId xmlns:a16="http://schemas.microsoft.com/office/drawing/2014/main" val="2923041505"/>
                    </a:ext>
                  </a:extLst>
                </a:gridCol>
                <a:gridCol w="593306">
                  <a:extLst>
                    <a:ext uri="{9D8B030D-6E8A-4147-A177-3AD203B41FA5}">
                      <a16:colId xmlns:a16="http://schemas.microsoft.com/office/drawing/2014/main" val="780633319"/>
                    </a:ext>
                  </a:extLst>
                </a:gridCol>
                <a:gridCol w="949291">
                  <a:extLst>
                    <a:ext uri="{9D8B030D-6E8A-4147-A177-3AD203B41FA5}">
                      <a16:colId xmlns:a16="http://schemas.microsoft.com/office/drawing/2014/main" val="3719245044"/>
                    </a:ext>
                  </a:extLst>
                </a:gridCol>
              </a:tblGrid>
              <a:tr h="394939">
                <a:tc>
                  <a:txBody>
                    <a:bodyPr/>
                    <a:lstStyle/>
                    <a:p>
                      <a:pPr algn="l" fontAlgn="b"/>
                      <a:r>
                        <a:rPr lang="en-US" sz="1200" u="none" strike="noStrike">
                          <a:effectLst/>
                        </a:rPr>
                        <a:t>Country</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In-Person Attendee</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Student</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Virtual Attendee</a:t>
                      </a:r>
                      <a:endParaRPr lang="en-US" sz="1200" b="1"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percent of total</a:t>
                      </a:r>
                      <a:endParaRPr lang="en-US" sz="1200" b="1"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04476747"/>
                  </a:ext>
                </a:extLst>
              </a:tr>
              <a:tr h="201147">
                <a:tc>
                  <a:txBody>
                    <a:bodyPr/>
                    <a:lstStyle/>
                    <a:p>
                      <a:pPr algn="l" fontAlgn="b"/>
                      <a:r>
                        <a:rPr lang="en-US" sz="1200" u="none" strike="noStrike">
                          <a:effectLst/>
                        </a:rPr>
                        <a:t>USA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239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48%</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77199814"/>
                  </a:ext>
                </a:extLst>
              </a:tr>
              <a:tr h="201147">
                <a:tc>
                  <a:txBody>
                    <a:bodyPr/>
                    <a:lstStyle/>
                    <a:p>
                      <a:pPr algn="l" fontAlgn="b"/>
                      <a:r>
                        <a:rPr lang="en-US" sz="1200" u="none" strike="noStrike">
                          <a:effectLst/>
                        </a:rPr>
                        <a:t>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14%</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478339661"/>
                  </a:ext>
                </a:extLst>
              </a:tr>
              <a:tr h="201147">
                <a:tc>
                  <a:txBody>
                    <a:bodyPr/>
                    <a:lstStyle/>
                    <a:p>
                      <a:pPr algn="l" fontAlgn="b"/>
                      <a:r>
                        <a:rPr lang="en-US" sz="1200" u="none" strike="noStrike">
                          <a:effectLst/>
                        </a:rPr>
                        <a:t>Japan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1438954"/>
                  </a:ext>
                </a:extLst>
              </a:tr>
              <a:tr h="201147">
                <a:tc>
                  <a:txBody>
                    <a:bodyPr/>
                    <a:lstStyle/>
                    <a:p>
                      <a:pPr algn="l" fontAlgn="b"/>
                      <a:r>
                        <a:rPr lang="en-US" sz="1200" u="none" strike="noStrike">
                          <a:effectLst/>
                        </a:rPr>
                        <a:t>Republic of Korea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5653728"/>
                  </a:ext>
                </a:extLst>
              </a:tr>
              <a:tr h="201147">
                <a:tc>
                  <a:txBody>
                    <a:bodyPr/>
                    <a:lstStyle/>
                    <a:p>
                      <a:pPr algn="l" fontAlgn="b"/>
                      <a:r>
                        <a:rPr lang="en-US" sz="1200" u="none" strike="noStrike">
                          <a:effectLst/>
                        </a:rPr>
                        <a:t>India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628151650"/>
                  </a:ext>
                </a:extLst>
              </a:tr>
              <a:tr h="201147">
                <a:tc>
                  <a:txBody>
                    <a:bodyPr/>
                    <a:lstStyle/>
                    <a:p>
                      <a:pPr algn="l" fontAlgn="b"/>
                      <a:r>
                        <a:rPr lang="en-US" sz="1200" u="none" strike="noStrike">
                          <a:effectLst/>
                        </a:rPr>
                        <a:t>Germany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754466806"/>
                  </a:ext>
                </a:extLst>
              </a:tr>
              <a:tr h="201147">
                <a:tc>
                  <a:txBody>
                    <a:bodyPr/>
                    <a:lstStyle/>
                    <a:p>
                      <a:pPr algn="l" fontAlgn="b"/>
                      <a:r>
                        <a:rPr lang="en-US" sz="1200" u="none" strike="noStrike">
                          <a:effectLst/>
                        </a:rPr>
                        <a:t>Israel</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275485859"/>
                  </a:ext>
                </a:extLst>
              </a:tr>
              <a:tr h="201147">
                <a:tc>
                  <a:txBody>
                    <a:bodyPr/>
                    <a:lstStyle/>
                    <a:p>
                      <a:pPr algn="l" fontAlgn="b"/>
                      <a:r>
                        <a:rPr lang="en-US" sz="1200" u="none" strike="noStrike">
                          <a:effectLst/>
                        </a:rPr>
                        <a:t>Canada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31439110"/>
                  </a:ext>
                </a:extLst>
              </a:tr>
              <a:tr h="394939">
                <a:tc>
                  <a:txBody>
                    <a:bodyPr/>
                    <a:lstStyle/>
                    <a:p>
                      <a:pPr algn="l" fontAlgn="b"/>
                      <a:r>
                        <a:rPr lang="en-US" sz="1200" u="none" strike="noStrike">
                          <a:effectLst/>
                        </a:rPr>
                        <a:t>Taiwan (Province of 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4359389"/>
                  </a:ext>
                </a:extLst>
              </a:tr>
              <a:tr h="201147">
                <a:tc>
                  <a:txBody>
                    <a:bodyPr/>
                    <a:lstStyle/>
                    <a:p>
                      <a:pPr algn="l" fontAlgn="b"/>
                      <a:r>
                        <a:rPr lang="en-US" sz="1200" u="none" strike="noStrike">
                          <a:effectLst/>
                        </a:rPr>
                        <a:t>France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106064953"/>
                  </a:ext>
                </a:extLst>
              </a:tr>
              <a:tr h="201147">
                <a:tc>
                  <a:txBody>
                    <a:bodyPr/>
                    <a:lstStyle/>
                    <a:p>
                      <a:pPr algn="l" fontAlgn="b"/>
                      <a:r>
                        <a:rPr lang="en-US" sz="1200" u="none" strike="noStrike">
                          <a:effectLst/>
                        </a:rPr>
                        <a:t>United Kingdom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111767219"/>
                  </a:ext>
                </a:extLst>
              </a:tr>
              <a:tr h="201147">
                <a:tc>
                  <a:txBody>
                    <a:bodyPr/>
                    <a:lstStyle/>
                    <a:p>
                      <a:pPr algn="l" fontAlgn="b"/>
                      <a:r>
                        <a:rPr lang="en-US" sz="1200" u="none" strike="noStrike">
                          <a:effectLst/>
                        </a:rPr>
                        <a:t>Singapore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35593074"/>
                  </a:ext>
                </a:extLst>
              </a:tr>
              <a:tr h="201147">
                <a:tc>
                  <a:txBody>
                    <a:bodyPr/>
                    <a:lstStyle/>
                    <a:p>
                      <a:pPr algn="l" fontAlgn="b"/>
                      <a:r>
                        <a:rPr lang="en-US" sz="1200" u="none" strike="noStrike">
                          <a:effectLst/>
                        </a:rPr>
                        <a:t>Sweden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804011527"/>
                  </a:ext>
                </a:extLst>
              </a:tr>
              <a:tr h="201147">
                <a:tc>
                  <a:txBody>
                    <a:bodyPr/>
                    <a:lstStyle/>
                    <a:p>
                      <a:pPr algn="l" fontAlgn="b"/>
                      <a:r>
                        <a:rPr lang="en-US" sz="1200" u="none" strike="noStrike">
                          <a:effectLst/>
                        </a:rPr>
                        <a:t>Ireland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000446232"/>
                  </a:ext>
                </a:extLst>
              </a:tr>
              <a:tr h="201147">
                <a:tc>
                  <a:txBody>
                    <a:bodyPr/>
                    <a:lstStyle/>
                    <a:p>
                      <a:pPr algn="l" fontAlgn="b"/>
                      <a:r>
                        <a:rPr lang="en-US" sz="1200" u="none" strike="noStrike">
                          <a:effectLst/>
                        </a:rPr>
                        <a:t>Netherlands</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244017746"/>
                  </a:ext>
                </a:extLst>
              </a:tr>
              <a:tr h="201147">
                <a:tc>
                  <a:txBody>
                    <a:bodyPr/>
                    <a:lstStyle/>
                    <a:p>
                      <a:pPr algn="l" fontAlgn="b"/>
                      <a:r>
                        <a:rPr lang="en-US" sz="1200" u="none" strike="noStrike">
                          <a:effectLst/>
                        </a:rPr>
                        <a:t>Austria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2547042"/>
                  </a:ext>
                </a:extLst>
              </a:tr>
              <a:tr h="201147">
                <a:tc>
                  <a:txBody>
                    <a:bodyPr/>
                    <a:lstStyle/>
                    <a:p>
                      <a:pPr algn="l" fontAlgn="b"/>
                      <a:r>
                        <a:rPr lang="en-US" sz="1200" u="none" strike="noStrike">
                          <a:effectLst/>
                        </a:rPr>
                        <a:t>Norway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024247091"/>
                  </a:ext>
                </a:extLst>
              </a:tr>
              <a:tr h="201147">
                <a:tc>
                  <a:txBody>
                    <a:bodyPr/>
                    <a:lstStyle/>
                    <a:p>
                      <a:pPr algn="l" fontAlgn="b"/>
                      <a:r>
                        <a:rPr lang="en-US" sz="1200" u="none" strike="noStrike">
                          <a:effectLst/>
                        </a:rPr>
                        <a:t>Australia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91607449"/>
                  </a:ext>
                </a:extLst>
              </a:tr>
              <a:tr h="201147">
                <a:tc>
                  <a:txBody>
                    <a:bodyPr/>
                    <a:lstStyle/>
                    <a:p>
                      <a:pPr algn="l" fontAlgn="b"/>
                      <a:r>
                        <a:rPr lang="en-US" sz="1200" u="none" strike="noStrike">
                          <a:effectLst/>
                        </a:rPr>
                        <a:t>Turkey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0%</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920456373"/>
                  </a:ext>
                </a:extLst>
              </a:tr>
              <a:tr h="201147">
                <a:tc>
                  <a:txBody>
                    <a:bodyPr/>
                    <a:lstStyle/>
                    <a:p>
                      <a:pPr algn="l" fontAlgn="b"/>
                      <a:r>
                        <a:rPr lang="en-US" sz="1200" u="none" strike="noStrike">
                          <a:effectLst/>
                        </a:rPr>
                        <a:t>Spain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56563460"/>
                  </a:ext>
                </a:extLst>
              </a:tr>
              <a:tr h="201147">
                <a:tc>
                  <a:txBody>
                    <a:bodyPr/>
                    <a:lstStyle/>
                    <a:p>
                      <a:pPr algn="l" fontAlgn="b"/>
                      <a:r>
                        <a:rPr lang="en-US" sz="1200" u="none" strike="noStrike">
                          <a:effectLst/>
                        </a:rPr>
                        <a:t>Finland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747816596"/>
                  </a:ext>
                </a:extLst>
              </a:tr>
              <a:tr h="201147">
                <a:tc>
                  <a:txBody>
                    <a:bodyPr/>
                    <a:lstStyle/>
                    <a:p>
                      <a:pPr algn="l" fontAlgn="b"/>
                      <a:r>
                        <a:rPr lang="en-US" sz="1200" u="none" strike="noStrike">
                          <a:effectLst/>
                        </a:rPr>
                        <a:t>Switzerland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966310503"/>
                  </a:ext>
                </a:extLst>
              </a:tr>
              <a:tr h="201147">
                <a:tc>
                  <a:txBody>
                    <a:bodyPr/>
                    <a:lstStyle/>
                    <a:p>
                      <a:pPr algn="l" fontAlgn="b"/>
                      <a:r>
                        <a:rPr lang="en-US" sz="1200" u="none" strike="noStrike">
                          <a:effectLst/>
                        </a:rPr>
                        <a:t>Belgium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72030486"/>
                  </a:ext>
                </a:extLst>
              </a:tr>
              <a:tr h="201147">
                <a:tc>
                  <a:txBody>
                    <a:bodyPr/>
                    <a:lstStyle/>
                    <a:p>
                      <a:pPr algn="l" fontAlgn="b"/>
                      <a:r>
                        <a:rPr lang="en-US" sz="1200" u="none" strike="noStrike">
                          <a:effectLst/>
                        </a:rPr>
                        <a:t>Poland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865026937"/>
                  </a:ext>
                </a:extLst>
              </a:tr>
              <a:tr h="201147">
                <a:tc>
                  <a:txBody>
                    <a:bodyPr/>
                    <a:lstStyle/>
                    <a:p>
                      <a:pPr algn="l"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243</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497</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l" fontAlgn="b"/>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331532545"/>
                  </a:ext>
                </a:extLst>
              </a:tr>
            </a:tbl>
          </a:graphicData>
        </a:graphic>
      </p:graphicFrame>
      <p:sp>
        <p:nvSpPr>
          <p:cNvPr id="10" name="TextBox 9">
            <a:extLst>
              <a:ext uri="{FF2B5EF4-FFF2-40B4-BE49-F238E27FC236}">
                <a16:creationId xmlns:a16="http://schemas.microsoft.com/office/drawing/2014/main" id="{CEB48C81-CD81-C22F-CBEA-E8C001899D78}"/>
              </a:ext>
            </a:extLst>
          </p:cNvPr>
          <p:cNvSpPr txBox="1"/>
          <p:nvPr/>
        </p:nvSpPr>
        <p:spPr>
          <a:xfrm>
            <a:off x="7524750" y="2114552"/>
            <a:ext cx="2541588" cy="646331"/>
          </a:xfrm>
          <a:prstGeom prst="rect">
            <a:avLst/>
          </a:prstGeom>
          <a:noFill/>
        </p:spPr>
        <p:txBody>
          <a:bodyPr wrap="square" rtlCol="0">
            <a:spAutoFit/>
          </a:bodyPr>
          <a:lstStyle/>
          <a:p>
            <a:r>
              <a:rPr lang="en-US" sz="1800" dirty="0">
                <a:solidFill>
                  <a:srgbClr val="FF0000"/>
                </a:solidFill>
              </a:rPr>
              <a:t>2022 Sept </a:t>
            </a:r>
          </a:p>
          <a:p>
            <a:r>
              <a:rPr lang="en-US" sz="1800" dirty="0">
                <a:solidFill>
                  <a:srgbClr val="FF0000"/>
                </a:solidFill>
              </a:rPr>
              <a:t>802W Interim - Waikoloa</a:t>
            </a:r>
          </a:p>
        </p:txBody>
      </p:sp>
    </p:spTree>
    <p:extLst>
      <p:ext uri="{BB962C8B-B14F-4D97-AF65-F5344CB8AC3E}">
        <p14:creationId xmlns:p14="http://schemas.microsoft.com/office/powerpoint/2010/main" val="2549419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fontScale="90000"/>
          </a:bodyPr>
          <a:lstStyle/>
          <a:p>
            <a:r>
              <a:rPr lang="en-US" sz="2000" dirty="0"/>
              <a:t>Income/ Expense Report </a:t>
            </a:r>
            <a:br>
              <a:rPr lang="en-US" sz="2000" dirty="0"/>
            </a:br>
            <a:r>
              <a:rPr lang="en-US" sz="2000" dirty="0"/>
              <a:t>Jan 1, 2023, </a:t>
            </a:r>
            <a:br>
              <a:rPr lang="en-US" sz="2000" dirty="0"/>
            </a:br>
            <a:r>
              <a:rPr lang="en-US" sz="2000" dirty="0"/>
              <a:t>to </a:t>
            </a:r>
            <a:br>
              <a:rPr lang="en-US" sz="2000" dirty="0"/>
            </a:br>
            <a:r>
              <a:rPr lang="en-US" sz="2000" dirty="0"/>
              <a:t>April 12, 2023</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April 2023</a:t>
            </a:r>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8458200" y="6566694"/>
            <a:ext cx="2898768" cy="180975"/>
          </a:xfrm>
        </p:spPr>
        <p:txBody>
          <a:bodyPr wrap="square" anchor="t">
            <a:normAutofit/>
          </a:bodyPr>
          <a:lstStyle/>
          <a:p>
            <a:pPr>
              <a:lnSpc>
                <a:spcPct val="90000"/>
              </a:lnSpc>
              <a:spcAft>
                <a:spcPts val="600"/>
              </a:spcAft>
            </a:pPr>
            <a:r>
              <a:rPr lang="en-GB" dirty="0"/>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a:t>
            </a:fld>
            <a:endParaRPr lang="en-GB"/>
          </a:p>
        </p:txBody>
      </p:sp>
      <p:graphicFrame>
        <p:nvGraphicFramePr>
          <p:cNvPr id="3" name="Table 2">
            <a:extLst>
              <a:ext uri="{FF2B5EF4-FFF2-40B4-BE49-F238E27FC236}">
                <a16:creationId xmlns:a16="http://schemas.microsoft.com/office/drawing/2014/main" id="{35F77D0F-502F-D706-234C-DBD93B6395C1}"/>
              </a:ext>
            </a:extLst>
          </p:cNvPr>
          <p:cNvGraphicFramePr>
            <a:graphicFrameLocks noGrp="1"/>
          </p:cNvGraphicFramePr>
          <p:nvPr>
            <p:extLst>
              <p:ext uri="{D42A27DB-BD31-4B8C-83A1-F6EECF244321}">
                <p14:modId xmlns:p14="http://schemas.microsoft.com/office/powerpoint/2010/main" val="4076593146"/>
              </p:ext>
            </p:extLst>
          </p:nvPr>
        </p:nvGraphicFramePr>
        <p:xfrm>
          <a:off x="3048000" y="762000"/>
          <a:ext cx="6248400" cy="5562600"/>
        </p:xfrm>
        <a:graphic>
          <a:graphicData uri="http://schemas.openxmlformats.org/drawingml/2006/table">
            <a:tbl>
              <a:tblPr/>
              <a:tblGrid>
                <a:gridCol w="4250961">
                  <a:extLst>
                    <a:ext uri="{9D8B030D-6E8A-4147-A177-3AD203B41FA5}">
                      <a16:colId xmlns:a16="http://schemas.microsoft.com/office/drawing/2014/main" val="2557355581"/>
                    </a:ext>
                  </a:extLst>
                </a:gridCol>
                <a:gridCol w="1997439">
                  <a:extLst>
                    <a:ext uri="{9D8B030D-6E8A-4147-A177-3AD203B41FA5}">
                      <a16:colId xmlns:a16="http://schemas.microsoft.com/office/drawing/2014/main" val="2146923336"/>
                    </a:ext>
                  </a:extLst>
                </a:gridCol>
              </a:tblGrid>
              <a:tr h="370840">
                <a:tc>
                  <a:txBody>
                    <a:bodyPr/>
                    <a:lstStyle/>
                    <a:p>
                      <a:pPr algn="l" fontAlgn="b"/>
                      <a:r>
                        <a:rPr lang="en-US" sz="1800" b="1" i="0" u="none" strike="noStrike">
                          <a:solidFill>
                            <a:srgbClr val="000000"/>
                          </a:solidFill>
                          <a:effectLst/>
                          <a:latin typeface="Calibri" panose="020F0502020204030204" pitchFamily="34" charset="0"/>
                        </a:rPr>
                        <a:t>2023 Income/Expense</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800" b="1" i="0" u="none" strike="noStrike">
                          <a:solidFill>
                            <a:srgbClr val="000000"/>
                          </a:solidFill>
                          <a:effectLst/>
                          <a:latin typeface="Calibri" panose="020F0502020204030204" pitchFamily="34" charset="0"/>
                        </a:rPr>
                        <a:t>Sum of Amount</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62784701"/>
                  </a:ext>
                </a:extLst>
              </a:tr>
              <a:tr h="370840">
                <a:tc>
                  <a:txBody>
                    <a:bodyPr/>
                    <a:lstStyle/>
                    <a:p>
                      <a:pPr algn="l" fontAlgn="b"/>
                      <a:r>
                        <a:rPr lang="en-US" sz="1800" b="0" i="0" u="none" strike="noStrike">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1800" b="0" i="0" u="none" strike="noStrike">
                          <a:solidFill>
                            <a:srgbClr val="000000"/>
                          </a:solidFill>
                          <a:effectLst/>
                          <a:latin typeface="Calibri" panose="020F0502020204030204" pitchFamily="34" charset="0"/>
                        </a:rPr>
                        <a:t>$572,886.00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812875507"/>
                  </a:ext>
                </a:extLst>
              </a:tr>
              <a:tr h="370840">
                <a:tc>
                  <a:txBody>
                    <a:bodyPr/>
                    <a:lstStyle/>
                    <a:p>
                      <a:pPr algn="l" fontAlgn="b"/>
                      <a:r>
                        <a:rPr lang="en-US" sz="1800" b="0" i="0" u="none" strike="noStrike">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$5,945.12 </a:t>
                      </a:r>
                    </a:p>
                  </a:txBody>
                  <a:tcPr marL="9525" marR="9525" marT="9525" marB="0" anchor="b">
                    <a:lnL>
                      <a:noFill/>
                    </a:lnL>
                    <a:lnR>
                      <a:noFill/>
                    </a:lnR>
                    <a:lnT>
                      <a:noFill/>
                    </a:lnT>
                    <a:lnB>
                      <a:noFill/>
                    </a:lnB>
                  </a:tcPr>
                </a:tc>
                <a:extLst>
                  <a:ext uri="{0D108BD9-81ED-4DB2-BD59-A6C34878D82A}">
                    <a16:rowId xmlns:a16="http://schemas.microsoft.com/office/drawing/2014/main" val="2402089605"/>
                  </a:ext>
                </a:extLst>
              </a:tr>
              <a:tr h="370840">
                <a:tc>
                  <a:txBody>
                    <a:bodyPr/>
                    <a:lstStyle/>
                    <a:p>
                      <a:pPr algn="l" fontAlgn="b"/>
                      <a:r>
                        <a:rPr lang="en-US" sz="1800" b="0" i="0" u="none" strike="noStrike">
                          <a:solidFill>
                            <a:srgbClr val="000000"/>
                          </a:solidFill>
                          <a:effectLst/>
                          <a:latin typeface="Calibri" panose="020F0502020204030204" pitchFamily="34" charset="0"/>
                        </a:rPr>
                        <a:t>S-50.70.000|Hotel Credits Income</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$48,969.04 </a:t>
                      </a:r>
                    </a:p>
                  </a:txBody>
                  <a:tcPr marL="9525" marR="9525" marT="9525" marB="0" anchor="b">
                    <a:lnL>
                      <a:noFill/>
                    </a:lnL>
                    <a:lnR>
                      <a:noFill/>
                    </a:lnR>
                    <a:lnT>
                      <a:noFill/>
                    </a:lnT>
                    <a:lnB>
                      <a:noFill/>
                    </a:lnB>
                  </a:tcPr>
                </a:tc>
                <a:extLst>
                  <a:ext uri="{0D108BD9-81ED-4DB2-BD59-A6C34878D82A}">
                    <a16:rowId xmlns:a16="http://schemas.microsoft.com/office/drawing/2014/main" val="2992236034"/>
                  </a:ext>
                </a:extLst>
              </a:tr>
              <a:tr h="370840">
                <a:tc>
                  <a:txBody>
                    <a:bodyPr/>
                    <a:lstStyle/>
                    <a:p>
                      <a:pPr algn="l" fontAlgn="b"/>
                      <a:r>
                        <a:rPr lang="en-US" sz="1800" b="0" i="0" u="none" strike="noStrike">
                          <a:solidFill>
                            <a:srgbClr val="000000"/>
                          </a:solidFill>
                          <a:effectLst/>
                          <a:latin typeface="Calibri" panose="020F0502020204030204" pitchFamily="34" charset="0"/>
                        </a:rPr>
                        <a:t>S-60.10.000.110|Site Survey</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($1,163.65)</a:t>
                      </a:r>
                    </a:p>
                  </a:txBody>
                  <a:tcPr marL="9525" marR="9525" marT="9525" marB="0" anchor="b">
                    <a:lnL>
                      <a:noFill/>
                    </a:lnL>
                    <a:lnR>
                      <a:noFill/>
                    </a:lnR>
                    <a:lnT>
                      <a:noFill/>
                    </a:lnT>
                    <a:lnB>
                      <a:noFill/>
                    </a:lnB>
                  </a:tcPr>
                </a:tc>
                <a:extLst>
                  <a:ext uri="{0D108BD9-81ED-4DB2-BD59-A6C34878D82A}">
                    <a16:rowId xmlns:a16="http://schemas.microsoft.com/office/drawing/2014/main" val="765147442"/>
                  </a:ext>
                </a:extLst>
              </a:tr>
              <a:tr h="370840">
                <a:tc>
                  <a:txBody>
                    <a:bodyPr/>
                    <a:lstStyle/>
                    <a:p>
                      <a:pPr algn="l" fontAlgn="b"/>
                      <a:r>
                        <a:rPr lang="en-US" sz="1800" b="0" i="0" u="none" strike="noStrike">
                          <a:solidFill>
                            <a:srgbClr val="000000"/>
                          </a:solidFill>
                          <a:effectLst/>
                          <a:latin typeface="Calibri" panose="020F0502020204030204" pitchFamily="34" charset="0"/>
                        </a:rPr>
                        <a:t>S-60.10.000.125|Venue</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($29,320.60)</a:t>
                      </a:r>
                    </a:p>
                  </a:txBody>
                  <a:tcPr marL="9525" marR="9525" marT="9525" marB="0" anchor="b">
                    <a:lnL>
                      <a:noFill/>
                    </a:lnL>
                    <a:lnR>
                      <a:noFill/>
                    </a:lnR>
                    <a:lnT>
                      <a:noFill/>
                    </a:lnT>
                    <a:lnB>
                      <a:noFill/>
                    </a:lnB>
                  </a:tcPr>
                </a:tc>
                <a:extLst>
                  <a:ext uri="{0D108BD9-81ED-4DB2-BD59-A6C34878D82A}">
                    <a16:rowId xmlns:a16="http://schemas.microsoft.com/office/drawing/2014/main" val="840106501"/>
                  </a:ext>
                </a:extLst>
              </a:tr>
              <a:tr h="370840">
                <a:tc>
                  <a:txBody>
                    <a:bodyPr/>
                    <a:lstStyle/>
                    <a:p>
                      <a:pPr algn="l" fontAlgn="b"/>
                      <a:r>
                        <a:rPr lang="en-US" sz="1800" b="0" i="0" u="none" strike="noStrike">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($29,445.13)</a:t>
                      </a:r>
                    </a:p>
                  </a:txBody>
                  <a:tcPr marL="9525" marR="9525" marT="9525" marB="0" anchor="b">
                    <a:lnL>
                      <a:noFill/>
                    </a:lnL>
                    <a:lnR>
                      <a:noFill/>
                    </a:lnR>
                    <a:lnT>
                      <a:noFill/>
                    </a:lnT>
                    <a:lnB>
                      <a:noFill/>
                    </a:lnB>
                  </a:tcPr>
                </a:tc>
                <a:extLst>
                  <a:ext uri="{0D108BD9-81ED-4DB2-BD59-A6C34878D82A}">
                    <a16:rowId xmlns:a16="http://schemas.microsoft.com/office/drawing/2014/main" val="2890788407"/>
                  </a:ext>
                </a:extLst>
              </a:tr>
              <a:tr h="370840">
                <a:tc>
                  <a:txBody>
                    <a:bodyPr/>
                    <a:lstStyle/>
                    <a:p>
                      <a:pPr algn="l" fontAlgn="b"/>
                      <a:r>
                        <a:rPr lang="en-US" sz="18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($76,117.72)</a:t>
                      </a:r>
                    </a:p>
                  </a:txBody>
                  <a:tcPr marL="9525" marR="9525" marT="9525" marB="0" anchor="b">
                    <a:lnL>
                      <a:noFill/>
                    </a:lnL>
                    <a:lnR>
                      <a:noFill/>
                    </a:lnR>
                    <a:lnT>
                      <a:noFill/>
                    </a:lnT>
                    <a:lnB>
                      <a:noFill/>
                    </a:lnB>
                  </a:tcPr>
                </a:tc>
                <a:extLst>
                  <a:ext uri="{0D108BD9-81ED-4DB2-BD59-A6C34878D82A}">
                    <a16:rowId xmlns:a16="http://schemas.microsoft.com/office/drawing/2014/main" val="3284803805"/>
                  </a:ext>
                </a:extLst>
              </a:tr>
              <a:tr h="370840">
                <a:tc>
                  <a:txBody>
                    <a:bodyPr/>
                    <a:lstStyle/>
                    <a:p>
                      <a:pPr algn="l" fontAlgn="b"/>
                      <a:r>
                        <a:rPr lang="en-US" sz="1800" b="0" i="0" u="none" strike="noStrike">
                          <a:solidFill>
                            <a:srgbClr val="000000"/>
                          </a:solidFill>
                          <a:effectLst/>
                          <a:latin typeface="Calibri" panose="020F0502020204030204" pitchFamily="34" charset="0"/>
                        </a:rPr>
                        <a:t>S-60.10.000.140|Food &amp; Beverage</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($169,438.44)</a:t>
                      </a:r>
                    </a:p>
                  </a:txBody>
                  <a:tcPr marL="9525" marR="9525" marT="9525" marB="0" anchor="b">
                    <a:lnL>
                      <a:noFill/>
                    </a:lnL>
                    <a:lnR>
                      <a:noFill/>
                    </a:lnR>
                    <a:lnT>
                      <a:noFill/>
                    </a:lnT>
                    <a:lnB>
                      <a:noFill/>
                    </a:lnB>
                  </a:tcPr>
                </a:tc>
                <a:extLst>
                  <a:ext uri="{0D108BD9-81ED-4DB2-BD59-A6C34878D82A}">
                    <a16:rowId xmlns:a16="http://schemas.microsoft.com/office/drawing/2014/main" val="2266109586"/>
                  </a:ext>
                </a:extLst>
              </a:tr>
              <a:tr h="370840">
                <a:tc>
                  <a:txBody>
                    <a:bodyPr/>
                    <a:lstStyle/>
                    <a:p>
                      <a:pPr algn="l" fontAlgn="b"/>
                      <a:r>
                        <a:rPr lang="en-US" sz="1800" b="0" i="0" u="none" strike="noStrike">
                          <a:solidFill>
                            <a:srgbClr val="000000"/>
                          </a:solidFill>
                          <a:effectLst/>
                          <a:latin typeface="Calibri" panose="020F0502020204030204" pitchFamily="34" charset="0"/>
                        </a:rPr>
                        <a:t>S-60.10.000.145|Network Services</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($39,514.82)</a:t>
                      </a:r>
                    </a:p>
                  </a:txBody>
                  <a:tcPr marL="9525" marR="9525" marT="9525" marB="0" anchor="b">
                    <a:lnL>
                      <a:noFill/>
                    </a:lnL>
                    <a:lnR>
                      <a:noFill/>
                    </a:lnR>
                    <a:lnT>
                      <a:noFill/>
                    </a:lnT>
                    <a:lnB>
                      <a:noFill/>
                    </a:lnB>
                  </a:tcPr>
                </a:tc>
                <a:extLst>
                  <a:ext uri="{0D108BD9-81ED-4DB2-BD59-A6C34878D82A}">
                    <a16:rowId xmlns:a16="http://schemas.microsoft.com/office/drawing/2014/main" val="3048454098"/>
                  </a:ext>
                </a:extLst>
              </a:tr>
              <a:tr h="370840">
                <a:tc>
                  <a:txBody>
                    <a:bodyPr/>
                    <a:lstStyle/>
                    <a:p>
                      <a:pPr algn="l" fontAlgn="b"/>
                      <a:r>
                        <a:rPr lang="en-US" sz="1800" b="0" i="0" u="none" strike="noStrike">
                          <a:solidFill>
                            <a:srgbClr val="000000"/>
                          </a:solidFill>
                          <a:effectLst/>
                          <a:latin typeface="Calibri" panose="020F0502020204030204" pitchFamily="34" charset="0"/>
                        </a:rPr>
                        <a:t>S-60.10.000.150|Social</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($18,378.43)</a:t>
                      </a:r>
                    </a:p>
                  </a:txBody>
                  <a:tcPr marL="9525" marR="9525" marT="9525" marB="0" anchor="b">
                    <a:lnL>
                      <a:noFill/>
                    </a:lnL>
                    <a:lnR>
                      <a:noFill/>
                    </a:lnR>
                    <a:lnT>
                      <a:noFill/>
                    </a:lnT>
                    <a:lnB>
                      <a:noFill/>
                    </a:lnB>
                  </a:tcPr>
                </a:tc>
                <a:extLst>
                  <a:ext uri="{0D108BD9-81ED-4DB2-BD59-A6C34878D82A}">
                    <a16:rowId xmlns:a16="http://schemas.microsoft.com/office/drawing/2014/main" val="3126762494"/>
                  </a:ext>
                </a:extLst>
              </a:tr>
              <a:tr h="370840">
                <a:tc>
                  <a:txBody>
                    <a:bodyPr/>
                    <a:lstStyle/>
                    <a:p>
                      <a:pPr algn="l" fontAlgn="b"/>
                      <a:r>
                        <a:rPr lang="en-US" sz="1800" b="0" i="0" u="none" strike="noStrike">
                          <a:solidFill>
                            <a:srgbClr val="000000"/>
                          </a:solidFill>
                          <a:effectLst/>
                          <a:latin typeface="Calibri" panose="020F0502020204030204" pitchFamily="34" charset="0"/>
                        </a:rPr>
                        <a:t>S-60.10.000.155|Shipping</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($3,396.06)</a:t>
                      </a:r>
                    </a:p>
                  </a:txBody>
                  <a:tcPr marL="9525" marR="9525" marT="9525" marB="0" anchor="b">
                    <a:lnL>
                      <a:noFill/>
                    </a:lnL>
                    <a:lnR>
                      <a:noFill/>
                    </a:lnR>
                    <a:lnT>
                      <a:noFill/>
                    </a:lnT>
                    <a:lnB>
                      <a:noFill/>
                    </a:lnB>
                  </a:tcPr>
                </a:tc>
                <a:extLst>
                  <a:ext uri="{0D108BD9-81ED-4DB2-BD59-A6C34878D82A}">
                    <a16:rowId xmlns:a16="http://schemas.microsoft.com/office/drawing/2014/main" val="1743540670"/>
                  </a:ext>
                </a:extLst>
              </a:tr>
              <a:tr h="370840">
                <a:tc>
                  <a:txBody>
                    <a:bodyPr/>
                    <a:lstStyle/>
                    <a:p>
                      <a:pPr algn="l" fontAlgn="b"/>
                      <a:r>
                        <a:rPr lang="en-US" sz="18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C00000"/>
                          </a:solidFill>
                          <a:effectLst/>
                          <a:latin typeface="Calibri" panose="020F0502020204030204" pitchFamily="34" charset="0"/>
                        </a:rPr>
                        <a:t>($7,655.23)</a:t>
                      </a:r>
                    </a:p>
                  </a:txBody>
                  <a:tcPr marL="9525" marR="9525" marT="9525" marB="0" anchor="b">
                    <a:lnL>
                      <a:noFill/>
                    </a:lnL>
                    <a:lnR>
                      <a:noFill/>
                    </a:lnR>
                    <a:lnT>
                      <a:noFill/>
                    </a:lnT>
                    <a:lnB>
                      <a:noFill/>
                    </a:lnB>
                  </a:tcPr>
                </a:tc>
                <a:extLst>
                  <a:ext uri="{0D108BD9-81ED-4DB2-BD59-A6C34878D82A}">
                    <a16:rowId xmlns:a16="http://schemas.microsoft.com/office/drawing/2014/main" val="3336984154"/>
                  </a:ext>
                </a:extLst>
              </a:tr>
              <a:tr h="370840">
                <a:tc>
                  <a:txBody>
                    <a:bodyPr/>
                    <a:lstStyle/>
                    <a:p>
                      <a:pPr algn="l" fontAlgn="b"/>
                      <a:r>
                        <a:rPr lang="en-US" sz="1800" b="0" i="0" u="none" strike="noStrike">
                          <a:solidFill>
                            <a:srgbClr val="000000"/>
                          </a:solidFill>
                          <a:effectLst/>
                          <a:latin typeface="Calibri" panose="020F0502020204030204" pitchFamily="34" charset="0"/>
                        </a:rPr>
                        <a:t>S-60.10.000.165|AV Services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panose="020F0502020204030204" pitchFamily="34" charset="0"/>
                        </a:rPr>
                        <a:t>($21,050.00)</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737367715"/>
                  </a:ext>
                </a:extLst>
              </a:tr>
              <a:tr h="370840">
                <a:tc>
                  <a:txBody>
                    <a:bodyPr/>
                    <a:lstStyle/>
                    <a:p>
                      <a:pPr algn="l" fontAlgn="b"/>
                      <a:r>
                        <a:rPr lang="en-US" sz="18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1800" b="1" i="0" u="none" strike="noStrike" dirty="0">
                          <a:solidFill>
                            <a:srgbClr val="000000"/>
                          </a:solidFill>
                          <a:effectLst/>
                          <a:latin typeface="Calibri" panose="020F0502020204030204" pitchFamily="34" charset="0"/>
                        </a:rPr>
                        <a:t>$232,320.08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565312147"/>
                  </a:ext>
                </a:extLst>
              </a:tr>
            </a:tbl>
          </a:graphicData>
        </a:graphic>
      </p:graphicFrame>
    </p:spTree>
    <p:extLst>
      <p:ext uri="{BB962C8B-B14F-4D97-AF65-F5344CB8AC3E}">
        <p14:creationId xmlns:p14="http://schemas.microsoft.com/office/powerpoint/2010/main" val="402886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C507033-F5FC-B985-D556-E363D1111939}"/>
              </a:ext>
            </a:extLst>
          </p:cNvPr>
          <p:cNvSpPr>
            <a:spLocks noGrp="1"/>
          </p:cNvSpPr>
          <p:nvPr>
            <p:ph type="title"/>
          </p:nvPr>
        </p:nvSpPr>
        <p:spPr>
          <a:xfrm>
            <a:off x="914401" y="685801"/>
            <a:ext cx="10361084" cy="609599"/>
          </a:xfrm>
        </p:spPr>
        <p:txBody>
          <a:bodyPr/>
          <a:lstStyle/>
          <a:p>
            <a:r>
              <a:rPr lang="en-US" dirty="0"/>
              <a:t>2023 Income/Expense Report</a:t>
            </a:r>
          </a:p>
        </p:txBody>
      </p:sp>
      <p:sp>
        <p:nvSpPr>
          <p:cNvPr id="7" name="Date Placeholder 6">
            <a:extLst>
              <a:ext uri="{FF2B5EF4-FFF2-40B4-BE49-F238E27FC236}">
                <a16:creationId xmlns:a16="http://schemas.microsoft.com/office/drawing/2014/main" id="{AFCDEF8E-FC62-D948-FCAA-9B8684D46CE9}"/>
              </a:ext>
            </a:extLst>
          </p:cNvPr>
          <p:cNvSpPr>
            <a:spLocks noGrp="1"/>
          </p:cNvSpPr>
          <p:nvPr>
            <p:ph type="dt" idx="10"/>
          </p:nvPr>
        </p:nvSpPr>
        <p:spPr/>
        <p:txBody>
          <a:bodyPr/>
          <a:lstStyle/>
          <a:p>
            <a:r>
              <a:rPr lang="en-US"/>
              <a:t>April 2023</a:t>
            </a:r>
            <a:endParaRPr lang="en-GB"/>
          </a:p>
        </p:txBody>
      </p:sp>
      <p:sp>
        <p:nvSpPr>
          <p:cNvPr id="8" name="Footer Placeholder 7">
            <a:extLst>
              <a:ext uri="{FF2B5EF4-FFF2-40B4-BE49-F238E27FC236}">
                <a16:creationId xmlns:a16="http://schemas.microsoft.com/office/drawing/2014/main" id="{5F761487-FDFD-C3AE-8C9C-C48EC35E59CD}"/>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937B962B-7FB9-D341-5AFE-9DF3342CDBA9}"/>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pic>
        <p:nvPicPr>
          <p:cNvPr id="4" name="Picture 3">
            <a:extLst>
              <a:ext uri="{FF2B5EF4-FFF2-40B4-BE49-F238E27FC236}">
                <a16:creationId xmlns:a16="http://schemas.microsoft.com/office/drawing/2014/main" id="{4E35BEBF-8C5D-71FC-8C04-792B7BC16E2F}"/>
              </a:ext>
            </a:extLst>
          </p:cNvPr>
          <p:cNvPicPr>
            <a:picLocks noChangeAspect="1"/>
          </p:cNvPicPr>
          <p:nvPr/>
        </p:nvPicPr>
        <p:blipFill>
          <a:blip r:embed="rId2"/>
          <a:stretch>
            <a:fillRect/>
          </a:stretch>
        </p:blipFill>
        <p:spPr>
          <a:xfrm>
            <a:off x="225094" y="1372830"/>
            <a:ext cx="11738306" cy="4113570"/>
          </a:xfrm>
          <a:prstGeom prst="rect">
            <a:avLst/>
          </a:prstGeom>
        </p:spPr>
      </p:pic>
    </p:spTree>
    <p:extLst>
      <p:ext uri="{BB962C8B-B14F-4D97-AF65-F5344CB8AC3E}">
        <p14:creationId xmlns:p14="http://schemas.microsoft.com/office/powerpoint/2010/main" val="4237502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223CE59-6B95-A2F5-08B8-93EB09C57C99}"/>
              </a:ext>
            </a:extLst>
          </p:cNvPr>
          <p:cNvSpPr>
            <a:spLocks noGrp="1"/>
          </p:cNvSpPr>
          <p:nvPr>
            <p:ph type="title"/>
          </p:nvPr>
        </p:nvSpPr>
        <p:spPr/>
        <p:txBody>
          <a:bodyPr/>
          <a:lstStyle/>
          <a:p>
            <a:r>
              <a:rPr lang="en-US" dirty="0"/>
              <a:t>2023 January IEEE 802W Mix-mode Interim</a:t>
            </a:r>
            <a:br>
              <a:rPr lang="en-US" dirty="0"/>
            </a:br>
            <a:r>
              <a:rPr lang="en-US" dirty="0"/>
              <a:t>Registration report</a:t>
            </a:r>
          </a:p>
        </p:txBody>
      </p:sp>
      <p:sp>
        <p:nvSpPr>
          <p:cNvPr id="11" name="Content Placeholder 10">
            <a:extLst>
              <a:ext uri="{FF2B5EF4-FFF2-40B4-BE49-F238E27FC236}">
                <a16:creationId xmlns:a16="http://schemas.microsoft.com/office/drawing/2014/main" id="{170F78D8-A2B4-6C42-8DAC-BD23CE108A13}"/>
              </a:ext>
            </a:extLst>
          </p:cNvPr>
          <p:cNvSpPr>
            <a:spLocks noGrp="1"/>
          </p:cNvSpPr>
          <p:nvPr>
            <p:ph idx="1"/>
          </p:nvPr>
        </p:nvSpPr>
        <p:spPr>
          <a:xfrm>
            <a:off x="2209801" y="1751012"/>
            <a:ext cx="7770813" cy="4724402"/>
          </a:xfrm>
        </p:spPr>
        <p:txBody>
          <a:bodyPr/>
          <a:lstStyle/>
          <a:p>
            <a:r>
              <a:rPr lang="en-US" dirty="0"/>
              <a:t>January 2023 (Feb 19 update):  Total Registrations = 607</a:t>
            </a:r>
          </a:p>
          <a:p>
            <a:pPr lvl="1"/>
            <a:r>
              <a:rPr lang="en-US" sz="2400" dirty="0"/>
              <a:t>       Early:		246+253 = 499	</a:t>
            </a:r>
            <a:r>
              <a:rPr lang="en-US" dirty="0"/>
              <a:t>(Reg = $</a:t>
            </a:r>
            <a:r>
              <a:rPr lang="en-US" b="0" i="0" u="none" strike="noStrike" dirty="0">
                <a:solidFill>
                  <a:srgbClr val="000000"/>
                </a:solidFill>
                <a:effectLst/>
                <a:latin typeface="Arial" panose="020B0604020202020204" pitchFamily="34" charset="0"/>
              </a:rPr>
              <a:t>349,300</a:t>
            </a:r>
            <a:r>
              <a:rPr lang="en-US" dirty="0"/>
              <a:t>)</a:t>
            </a:r>
          </a:p>
          <a:p>
            <a:pPr lvl="1"/>
            <a:r>
              <a:rPr lang="en-US" sz="2400" dirty="0"/>
              <a:t>		Standard: 	  23 + 61 =   84	</a:t>
            </a:r>
            <a:r>
              <a:rPr lang="en-US" dirty="0"/>
              <a:t>(Reg = $ 75,600)</a:t>
            </a:r>
          </a:p>
          <a:p>
            <a:pPr lvl="1"/>
            <a:r>
              <a:rPr lang="en-US" sz="2400" dirty="0"/>
              <a:t>		Late/Onsite: 	4 + 18  = 22	</a:t>
            </a:r>
            <a:r>
              <a:rPr lang="en-US" dirty="0"/>
              <a:t>(Reg = $24,200)</a:t>
            </a:r>
          </a:p>
          <a:p>
            <a:pPr lvl="1"/>
            <a:r>
              <a:rPr lang="en-US" sz="2400" dirty="0"/>
              <a:t>		Students         				0	</a:t>
            </a:r>
            <a:r>
              <a:rPr lang="en-US" dirty="0"/>
              <a:t>(Reg = $0)</a:t>
            </a:r>
          </a:p>
          <a:p>
            <a:pPr lvl="1"/>
            <a:r>
              <a:rPr lang="en-US" sz="2400" dirty="0"/>
              <a:t> 		Guests						2	</a:t>
            </a:r>
            <a:r>
              <a:rPr lang="en-US" dirty="0"/>
              <a:t>(Reg = $ 0)</a:t>
            </a:r>
          </a:p>
          <a:p>
            <a:pPr lvl="1"/>
            <a:r>
              <a:rPr lang="en-US" sz="2400" dirty="0"/>
              <a:t>		Cancels: 			 1+1 = 2 	</a:t>
            </a:r>
            <a:r>
              <a:rPr lang="en-US" dirty="0"/>
              <a:t>(Refund = </a:t>
            </a:r>
            <a:r>
              <a:rPr lang="en-US" dirty="0">
                <a:solidFill>
                  <a:srgbClr val="FF0000"/>
                </a:solidFill>
              </a:rPr>
              <a:t>-$1,400</a:t>
            </a:r>
            <a:r>
              <a:rPr lang="en-US" dirty="0"/>
              <a:t>)</a:t>
            </a:r>
          </a:p>
          <a:p>
            <a:pPr lvl="1"/>
            <a:r>
              <a:rPr lang="en-US" sz="2400" dirty="0"/>
              <a:t>   Total Attendees:     272 + 331+2 = 605  =&gt; 	$447,700</a:t>
            </a:r>
          </a:p>
          <a:p>
            <a:r>
              <a:rPr lang="en-US" sz="1800" dirty="0"/>
              <a:t>Registration Fees and Deadlines</a:t>
            </a:r>
            <a:br>
              <a:rPr lang="en-US" sz="1800" dirty="0"/>
            </a:br>
            <a:r>
              <a:rPr lang="en-US" sz="1800" dirty="0"/>
              <a:t>* Early                $US700.00 until December 9, 2022</a:t>
            </a:r>
            <a:br>
              <a:rPr lang="en-US" sz="1800" dirty="0"/>
            </a:br>
            <a:r>
              <a:rPr lang="en-US" sz="1800" dirty="0"/>
              <a:t>* Standard          $US900.00 until January 6, 2023</a:t>
            </a:r>
            <a:br>
              <a:rPr lang="en-US" sz="1800" dirty="0"/>
            </a:br>
            <a:r>
              <a:rPr lang="en-US" sz="1800" dirty="0"/>
              <a:t>* Late/Onsite      $US1100.00 after January 6, 2023</a:t>
            </a:r>
            <a:endParaRPr lang="en-US" sz="2800" dirty="0"/>
          </a:p>
        </p:txBody>
      </p:sp>
      <p:sp>
        <p:nvSpPr>
          <p:cNvPr id="9" name="Slide Number Placeholder 8">
            <a:extLst>
              <a:ext uri="{FF2B5EF4-FFF2-40B4-BE49-F238E27FC236}">
                <a16:creationId xmlns:a16="http://schemas.microsoft.com/office/drawing/2014/main" id="{F2E2F351-8BCB-A26E-0765-B5FFA37FCFD1}"/>
              </a:ext>
            </a:extLst>
          </p:cNvPr>
          <p:cNvSpPr>
            <a:spLocks noGrp="1"/>
          </p:cNvSpPr>
          <p:nvPr>
            <p:ph type="sldNum" idx="12"/>
          </p:nvPr>
        </p:nvSpPr>
        <p:spPr/>
        <p:txBody>
          <a:bodyPr/>
          <a:lstStyle/>
          <a:p>
            <a:r>
              <a:rPr lang="en-GB"/>
              <a:t>Slide </a:t>
            </a:r>
            <a:fld id="{69B99EC4-A1FB-4C79-B9A5-C1FFD5A90380}" type="slidenum">
              <a:rPr lang="en-GB" smtClean="0"/>
              <a:pPr/>
              <a:t>6</a:t>
            </a:fld>
            <a:endParaRPr lang="en-GB"/>
          </a:p>
        </p:txBody>
      </p:sp>
      <p:sp>
        <p:nvSpPr>
          <p:cNvPr id="8" name="Footer Placeholder 7">
            <a:extLst>
              <a:ext uri="{FF2B5EF4-FFF2-40B4-BE49-F238E27FC236}">
                <a16:creationId xmlns:a16="http://schemas.microsoft.com/office/drawing/2014/main" id="{35396CF8-BE9E-DB24-C383-3FA917D9D155}"/>
              </a:ext>
            </a:extLst>
          </p:cNvPr>
          <p:cNvSpPr>
            <a:spLocks noGrp="1"/>
          </p:cNvSpPr>
          <p:nvPr>
            <p:ph type="ftr" idx="14"/>
          </p:nvPr>
        </p:nvSpPr>
        <p:spPr/>
        <p:txBody>
          <a:bodyPr/>
          <a:lstStyle/>
          <a:p>
            <a:r>
              <a:rPr lang="en-GB"/>
              <a:t>Ben Rolfe (BCA);   Jon Rosdahl (Qualcomm)</a:t>
            </a:r>
            <a:endParaRPr lang="en-GB" dirty="0"/>
          </a:p>
        </p:txBody>
      </p:sp>
      <p:sp>
        <p:nvSpPr>
          <p:cNvPr id="7" name="Date Placeholder 6">
            <a:extLst>
              <a:ext uri="{FF2B5EF4-FFF2-40B4-BE49-F238E27FC236}">
                <a16:creationId xmlns:a16="http://schemas.microsoft.com/office/drawing/2014/main" id="{BA8A2850-541F-E351-058D-22699C585F25}"/>
              </a:ext>
            </a:extLst>
          </p:cNvPr>
          <p:cNvSpPr>
            <a:spLocks noGrp="1"/>
          </p:cNvSpPr>
          <p:nvPr>
            <p:ph type="dt" idx="15"/>
          </p:nvPr>
        </p:nvSpPr>
        <p:spPr/>
        <p:txBody>
          <a:bodyPr/>
          <a:lstStyle/>
          <a:p>
            <a:r>
              <a:rPr lang="en-US"/>
              <a:t>April 2023</a:t>
            </a:r>
            <a:endParaRPr lang="en-GB"/>
          </a:p>
        </p:txBody>
      </p:sp>
    </p:spTree>
    <p:extLst>
      <p:ext uri="{BB962C8B-B14F-4D97-AF65-F5344CB8AC3E}">
        <p14:creationId xmlns:p14="http://schemas.microsoft.com/office/powerpoint/2010/main" val="2868965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2230967" y="653445"/>
            <a:ext cx="8534399" cy="443708"/>
          </a:xfrm>
        </p:spPr>
        <p:txBody>
          <a:bodyPr/>
          <a:lstStyle/>
          <a:p>
            <a:r>
              <a:rPr lang="en-US" sz="2400" dirty="0"/>
              <a:t>2023 January IEEE 802W Mixed-mode Interim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1984374" y="1119268"/>
            <a:ext cx="9405410" cy="5378261"/>
          </a:xfrm>
        </p:spPr>
        <p:txBody>
          <a:bodyPr/>
          <a:lstStyle/>
          <a:p>
            <a:pPr marL="0">
              <a:spcBef>
                <a:spcPts val="0"/>
              </a:spcBef>
            </a:pPr>
            <a:r>
              <a:rPr lang="en-US" sz="1800" dirty="0"/>
              <a:t>Interim: January 15-120, 2023, Update Date: 11 March 2023</a:t>
            </a:r>
          </a:p>
          <a:p>
            <a:pPr marL="0">
              <a:spcBef>
                <a:spcPts val="0"/>
              </a:spcBef>
            </a:pPr>
            <a:r>
              <a:rPr lang="en-US" sz="1800" dirty="0"/>
              <a:t>Income:</a:t>
            </a:r>
          </a:p>
          <a:p>
            <a:pPr marL="857250" lvl="3">
              <a:spcBef>
                <a:spcPts val="0"/>
              </a:spcBef>
            </a:pPr>
            <a:r>
              <a:rPr lang="en-US" sz="1800" dirty="0"/>
              <a:t>Registrations In-person	- 274	= 	$ 196,600</a:t>
            </a:r>
          </a:p>
          <a:p>
            <a:pPr marL="857250" lvl="3">
              <a:spcBef>
                <a:spcPts val="0"/>
              </a:spcBef>
            </a:pPr>
            <a:r>
              <a:rPr lang="en-US" sz="1800" dirty="0"/>
              <a:t>Registrations Virtual		- 331	= 	$ 251,100</a:t>
            </a:r>
          </a:p>
          <a:p>
            <a:pPr marL="857250" lvl="3">
              <a:spcBef>
                <a:spcPts val="0"/>
              </a:spcBef>
            </a:pPr>
            <a:r>
              <a:rPr lang="en-US" sz="1800" dirty="0"/>
              <a:t>Hotel Credits/Rebates				=	$ 48,969.04</a:t>
            </a:r>
          </a:p>
          <a:p>
            <a:pPr marL="857250" lvl="3">
              <a:spcBef>
                <a:spcPts val="0"/>
              </a:spcBef>
            </a:pPr>
            <a:r>
              <a:rPr lang="en-US" sz="1800" dirty="0"/>
              <a:t>Total Income:			- 605	= 	</a:t>
            </a:r>
            <a:r>
              <a:rPr lang="en-US" sz="1800" b="1" dirty="0"/>
              <a:t>$ 496,669.04</a:t>
            </a:r>
          </a:p>
          <a:p>
            <a:pPr marL="0">
              <a:spcBef>
                <a:spcPts val="0"/>
              </a:spcBef>
            </a:pPr>
            <a:r>
              <a:rPr lang="en-US" sz="1800" dirty="0"/>
              <a:t>Expense:				Budget – 10 Dec-22	Actual  March 11	</a:t>
            </a:r>
          </a:p>
          <a:p>
            <a:pPr marL="0">
              <a:spcBef>
                <a:spcPts val="0"/>
              </a:spcBef>
            </a:pPr>
            <a:r>
              <a:rPr lang="en-US" sz="1800" dirty="0"/>
              <a:t>	</a:t>
            </a:r>
            <a:r>
              <a:rPr lang="en-US" sz="1800" b="0" dirty="0"/>
              <a:t>Financial Fee:		$  13,315.00 			$  15,440.90</a:t>
            </a:r>
          </a:p>
          <a:p>
            <a:pPr marL="0" lvl="1">
              <a:spcBef>
                <a:spcPts val="0"/>
              </a:spcBef>
            </a:pPr>
            <a:r>
              <a:rPr lang="en-US" sz="1800" dirty="0"/>
              <a:t>	Venue:			$  41,860.00			$  29,320.60</a:t>
            </a:r>
          </a:p>
          <a:p>
            <a:pPr marL="0" lvl="1">
              <a:spcBef>
                <a:spcPts val="0"/>
              </a:spcBef>
            </a:pPr>
            <a:r>
              <a:rPr lang="en-US" sz="1800" dirty="0"/>
              <a:t>	AV Services:		$  22,500.00			$  21,050.00</a:t>
            </a:r>
          </a:p>
          <a:p>
            <a:pPr marL="0" lvl="1">
              <a:spcBef>
                <a:spcPts val="0"/>
              </a:spcBef>
            </a:pPr>
            <a:r>
              <a:rPr lang="en-US" sz="1800" dirty="0"/>
              <a:t>	Networking		$  41,600.00			$  39,514.82</a:t>
            </a:r>
          </a:p>
          <a:p>
            <a:pPr marL="0" lvl="1">
              <a:spcBef>
                <a:spcPts val="0"/>
              </a:spcBef>
            </a:pPr>
            <a:r>
              <a:rPr lang="en-US" sz="1800" dirty="0"/>
              <a:t>	Meeting Planner:	$  72,875.00			$  68,432.73</a:t>
            </a:r>
          </a:p>
          <a:p>
            <a:pPr marL="0" lvl="1">
              <a:spcBef>
                <a:spcPts val="0"/>
              </a:spcBef>
            </a:pPr>
            <a:r>
              <a:rPr lang="en-US" sz="1800" dirty="0"/>
              <a:t>	F&amp;B			$160,000.00			$169,438.44</a:t>
            </a:r>
          </a:p>
          <a:p>
            <a:pPr marL="0" lvl="1">
              <a:spcBef>
                <a:spcPts val="0"/>
              </a:spcBef>
            </a:pPr>
            <a:r>
              <a:rPr lang="en-US" sz="1800" dirty="0"/>
              <a:t>	Social			$  16,343.75			$  18,378.43</a:t>
            </a:r>
          </a:p>
          <a:p>
            <a:pPr marL="0" lvl="1">
              <a:spcBef>
                <a:spcPts val="0"/>
              </a:spcBef>
            </a:pPr>
            <a:r>
              <a:rPr lang="en-US" sz="1800" dirty="0"/>
              <a:t>	Shipping			$    4,900.00			$    3,396.06</a:t>
            </a:r>
          </a:p>
          <a:p>
            <a:pPr marL="0" lvl="1">
              <a:spcBef>
                <a:spcPts val="0"/>
              </a:spcBef>
            </a:pPr>
            <a:r>
              <a:rPr lang="en-US" sz="1800" dirty="0"/>
              <a:t>	Misc.			$  25,351.38			$    7,525.59</a:t>
            </a:r>
          </a:p>
          <a:p>
            <a:pPr marL="0" lvl="1">
              <a:spcBef>
                <a:spcPts val="0"/>
              </a:spcBef>
            </a:pPr>
            <a:r>
              <a:rPr lang="en-US" sz="1800" dirty="0"/>
              <a:t>	Site Visit			$    2,500.00			$       795.06		</a:t>
            </a:r>
            <a:r>
              <a:rPr lang="en-US" sz="1800" b="1" dirty="0">
                <a:solidFill>
                  <a:schemeClr val="tx1"/>
                </a:solidFill>
              </a:rPr>
              <a:t>Budget Per Person</a:t>
            </a:r>
            <a:r>
              <a:rPr lang="en-US" sz="1800" dirty="0">
                <a:solidFill>
                  <a:schemeClr val="tx1"/>
                </a:solidFill>
              </a:rPr>
              <a:t>: </a:t>
            </a:r>
            <a:r>
              <a:rPr lang="en-US" sz="1800" dirty="0">
                <a:solidFill>
                  <a:srgbClr val="FF0000"/>
                </a:solidFill>
              </a:rPr>
              <a:t>$797.49</a:t>
            </a:r>
          </a:p>
          <a:p>
            <a:pPr marL="0" lvl="1">
              <a:spcBef>
                <a:spcPts val="0"/>
              </a:spcBef>
            </a:pPr>
            <a:r>
              <a:rPr lang="en-US" sz="1800" dirty="0"/>
              <a:t>	Total Expense:	</a:t>
            </a:r>
            <a:r>
              <a:rPr lang="en-US" sz="1800" dirty="0">
                <a:solidFill>
                  <a:srgbClr val="FF0000"/>
                </a:solidFill>
              </a:rPr>
              <a:t>$(398,745.13)			$(386,171.64)			</a:t>
            </a:r>
            <a:endParaRPr lang="en-US" sz="1800" b="1" dirty="0"/>
          </a:p>
          <a:p>
            <a:pPr marL="0">
              <a:spcBef>
                <a:spcPts val="0"/>
              </a:spcBef>
            </a:pPr>
            <a:r>
              <a:rPr lang="en-US" sz="1800" dirty="0"/>
              <a:t>Meeting Surplus/(Deficit) 	$ 22,142.75			$110,497.40	Actual </a:t>
            </a:r>
            <a:r>
              <a:rPr lang="en-US" sz="1600" dirty="0">
                <a:solidFill>
                  <a:schemeClr val="tx1"/>
                </a:solidFill>
              </a:rPr>
              <a:t>Per Person: </a:t>
            </a:r>
            <a:r>
              <a:rPr lang="en-US" sz="1600" dirty="0">
                <a:solidFill>
                  <a:srgbClr val="FF0000"/>
                </a:solidFill>
              </a:rPr>
              <a:t>$638.30</a:t>
            </a:r>
            <a:endParaRPr lang="en-US" sz="1600" dirty="0"/>
          </a:p>
          <a:p>
            <a:pPr marL="0">
              <a:spcBef>
                <a:spcPts val="0"/>
              </a:spcBef>
            </a:pP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April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736768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CA9BE-13D2-BE0F-F079-31A5F5958261}"/>
              </a:ext>
            </a:extLst>
          </p:cNvPr>
          <p:cNvSpPr>
            <a:spLocks noGrp="1"/>
          </p:cNvSpPr>
          <p:nvPr>
            <p:ph type="title"/>
          </p:nvPr>
        </p:nvSpPr>
        <p:spPr>
          <a:xfrm>
            <a:off x="914401" y="604499"/>
            <a:ext cx="10361084" cy="914399"/>
          </a:xfrm>
        </p:spPr>
        <p:txBody>
          <a:bodyPr/>
          <a:lstStyle/>
          <a:p>
            <a:r>
              <a:rPr lang="en-US" dirty="0"/>
              <a:t>2023 May IEEE 802W Mix-mode Interim</a:t>
            </a:r>
            <a:br>
              <a:rPr lang="en-US" dirty="0"/>
            </a:br>
            <a:r>
              <a:rPr lang="en-US" dirty="0"/>
              <a:t>Registration report</a:t>
            </a:r>
          </a:p>
        </p:txBody>
      </p:sp>
      <p:sp>
        <p:nvSpPr>
          <p:cNvPr id="3" name="Content Placeholder 2">
            <a:extLst>
              <a:ext uri="{FF2B5EF4-FFF2-40B4-BE49-F238E27FC236}">
                <a16:creationId xmlns:a16="http://schemas.microsoft.com/office/drawing/2014/main" id="{21116AD7-4F5A-DD77-2F4A-DB374CB5A77E}"/>
              </a:ext>
            </a:extLst>
          </p:cNvPr>
          <p:cNvSpPr>
            <a:spLocks noGrp="1"/>
          </p:cNvSpPr>
          <p:nvPr>
            <p:ph idx="1"/>
          </p:nvPr>
        </p:nvSpPr>
        <p:spPr>
          <a:xfrm>
            <a:off x="914401" y="1676400"/>
            <a:ext cx="10361084" cy="4648200"/>
          </a:xfrm>
        </p:spPr>
        <p:txBody>
          <a:bodyPr/>
          <a:lstStyle/>
          <a:p>
            <a:r>
              <a:rPr lang="en-US" sz="2000" dirty="0">
                <a:latin typeface="Arial" panose="020B0604020202020204" pitchFamily="34" charset="0"/>
                <a:cs typeface="Arial" panose="020B0604020202020204" pitchFamily="34" charset="0"/>
              </a:rPr>
              <a:t>May 14-19, 2023 (April 12 update):  Total Registrations = 73</a:t>
            </a:r>
          </a:p>
          <a:p>
            <a:pPr lvl="1"/>
            <a:r>
              <a:rPr lang="en-US" dirty="0">
                <a:latin typeface="Arial" panose="020B0604020202020204" pitchFamily="34" charset="0"/>
                <a:cs typeface="Arial" panose="020B0604020202020204" pitchFamily="34" charset="0"/>
              </a:rPr>
              <a:t>       Early:		   249 + 201 = 450  	(Reg = $270,0</a:t>
            </a:r>
            <a:r>
              <a:rPr lang="en-US" b="0" i="0" u="none" strike="noStrike" dirty="0">
                <a:solidFill>
                  <a:srgbClr val="000000"/>
                </a:solidFill>
                <a:effectLst/>
                <a:latin typeface="Arial" panose="020B0604020202020204" pitchFamily="34" charset="0"/>
                <a:cs typeface="Arial" panose="020B0604020202020204" pitchFamily="34" charset="0"/>
              </a:rPr>
              <a:t>00</a:t>
            </a:r>
            <a:r>
              <a:rPr lang="en-US" dirty="0">
                <a:latin typeface="Arial" panose="020B0604020202020204" pitchFamily="34" charset="0"/>
                <a:cs typeface="Arial" panose="020B0604020202020204" pitchFamily="34" charset="0"/>
              </a:rPr>
              <a:t>)</a:t>
            </a:r>
          </a:p>
          <a:p>
            <a:pPr lvl="1"/>
            <a:r>
              <a:rPr lang="en-US" dirty="0">
                <a:latin typeface="Arial" panose="020B0604020202020204" pitchFamily="34" charset="0"/>
                <a:cs typeface="Arial" panose="020B0604020202020204" pitchFamily="34" charset="0"/>
              </a:rPr>
              <a:t>		Standard: 	       7 + 9   = 16  	(Reg = $12,800)</a:t>
            </a:r>
          </a:p>
          <a:p>
            <a:pPr lvl="1"/>
            <a:r>
              <a:rPr lang="en-US" dirty="0">
                <a:latin typeface="Arial" panose="020B0604020202020204" pitchFamily="34" charset="0"/>
                <a:cs typeface="Arial" panose="020B0604020202020204" pitchFamily="34" charset="0"/>
              </a:rPr>
              <a:t>		Late/Onsite: 	 +   = 	(Reg =)</a:t>
            </a:r>
          </a:p>
          <a:p>
            <a:pPr lvl="1"/>
            <a:r>
              <a:rPr lang="en-US" dirty="0">
                <a:latin typeface="Arial" panose="020B0604020202020204" pitchFamily="34" charset="0"/>
                <a:cs typeface="Arial" panose="020B0604020202020204" pitchFamily="34" charset="0"/>
              </a:rPr>
              <a:t>		Students         	2		(Reg = $300)</a:t>
            </a:r>
          </a:p>
          <a:p>
            <a:pPr lvl="1"/>
            <a:r>
              <a:rPr lang="en-US" dirty="0">
                <a:latin typeface="Arial" panose="020B0604020202020204" pitchFamily="34" charset="0"/>
                <a:cs typeface="Arial" panose="020B0604020202020204" pitchFamily="34" charset="0"/>
              </a:rPr>
              <a:t> 		Guests					(Reg = $ 0)</a:t>
            </a:r>
          </a:p>
          <a:p>
            <a:pPr lvl="1"/>
            <a:r>
              <a:rPr lang="en-US" dirty="0">
                <a:latin typeface="Arial" panose="020B0604020202020204" pitchFamily="34" charset="0"/>
                <a:cs typeface="Arial" panose="020B0604020202020204" pitchFamily="34" charset="0"/>
              </a:rPr>
              <a:t>		Cancels: 		-3	 	(Refund = -$1650 )</a:t>
            </a:r>
          </a:p>
          <a:p>
            <a:pPr lvl="1"/>
            <a:r>
              <a:rPr lang="en-US" dirty="0">
                <a:latin typeface="Arial" panose="020B0604020202020204" pitchFamily="34" charset="0"/>
                <a:cs typeface="Arial" panose="020B0604020202020204" pitchFamily="34" charset="0"/>
              </a:rPr>
              <a:t>   Total Attendees:     255 + 210 = 465  =&gt; 	</a:t>
            </a:r>
            <a:r>
              <a:rPr lang="en-US">
                <a:latin typeface="Arial" panose="020B0604020202020204" pitchFamily="34" charset="0"/>
                <a:cs typeface="Arial" panose="020B0604020202020204" pitchFamily="34" charset="0"/>
              </a:rPr>
              <a:t>$280,350</a:t>
            </a:r>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Registration Fees and Deadlines</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Early                $   600.00 until March 31, 2023</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Standard          $  800.00 until April 28, 2023</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Late/Onsite      $1000.00 after April 29, 2023</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C76FC9C-0321-CA1D-5E9F-C560D62D487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DF53295-36E4-9C71-5047-8075CD1E928A}"/>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8D007FE-D077-1049-56E8-9767D3DFCB5C}"/>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355800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B0AF08-D317-A6DC-9E2F-CB1F24A85286}"/>
              </a:ext>
            </a:extLst>
          </p:cNvPr>
          <p:cNvSpPr>
            <a:spLocks noGrp="1"/>
          </p:cNvSpPr>
          <p:nvPr>
            <p:ph idx="1"/>
          </p:nvPr>
        </p:nvSpPr>
        <p:spPr>
          <a:xfrm>
            <a:off x="1496426" y="1067055"/>
            <a:ext cx="9802284" cy="5408359"/>
          </a:xfrm>
        </p:spPr>
        <p:txBody>
          <a:bodyPr/>
          <a:lstStyle/>
          <a:p>
            <a:pPr marL="0">
              <a:spcBef>
                <a:spcPts val="0"/>
              </a:spcBef>
            </a:pPr>
            <a:r>
              <a:rPr lang="en-US" sz="1800" dirty="0"/>
              <a:t>Interim: May 15-120, 2023, 			Update Date: 11 March 2023</a:t>
            </a:r>
          </a:p>
          <a:p>
            <a:pPr marL="0">
              <a:spcBef>
                <a:spcPts val="0"/>
              </a:spcBef>
            </a:pPr>
            <a:r>
              <a:rPr lang="en-US" sz="1800" dirty="0"/>
              <a:t>Income:</a:t>
            </a:r>
          </a:p>
          <a:p>
            <a:pPr marL="857250" lvl="3">
              <a:spcBef>
                <a:spcPts val="0"/>
              </a:spcBef>
            </a:pPr>
            <a:r>
              <a:rPr lang="en-US" sz="1800" dirty="0"/>
              <a:t>Registrations In-person	240 + 245  = 485  =&gt;  $ 291,000</a:t>
            </a:r>
          </a:p>
          <a:p>
            <a:pPr marL="857250" lvl="3">
              <a:spcBef>
                <a:spcPts val="0"/>
              </a:spcBef>
            </a:pPr>
            <a:r>
              <a:rPr lang="en-US" sz="1800" dirty="0"/>
              <a:t>Registrations Virtual		     30 + 60 =   90 =&gt;   $ 215,000</a:t>
            </a:r>
          </a:p>
          <a:p>
            <a:pPr marL="857250" lvl="3">
              <a:spcBef>
                <a:spcPts val="0"/>
              </a:spcBef>
            </a:pPr>
            <a:r>
              <a:rPr lang="en-US" sz="1800" dirty="0"/>
              <a:t>Hotel Credits/Rebates			5 + 20 =	25 =&gt;   $   48,969.04</a:t>
            </a:r>
          </a:p>
          <a:p>
            <a:pPr marL="857250" lvl="3">
              <a:spcBef>
                <a:spcPts val="0"/>
              </a:spcBef>
            </a:pPr>
            <a:r>
              <a:rPr lang="en-US" sz="1800" dirty="0"/>
              <a:t>Total Income:					     600 = &gt;   $411,197.00</a:t>
            </a:r>
            <a:endParaRPr lang="en-US" sz="1800" b="1" dirty="0"/>
          </a:p>
          <a:p>
            <a:pPr marL="400050" lvl="2">
              <a:spcBef>
                <a:spcPts val="0"/>
              </a:spcBef>
            </a:pPr>
            <a:r>
              <a:rPr lang="en-US" sz="2000" dirty="0"/>
              <a:t>Expense:				Budget						</a:t>
            </a:r>
          </a:p>
          <a:p>
            <a:pPr marL="0">
              <a:spcBef>
                <a:spcPts val="0"/>
              </a:spcBef>
            </a:pPr>
            <a:r>
              <a:rPr lang="en-US" sz="1800" dirty="0"/>
              <a:t>	</a:t>
            </a:r>
            <a:r>
              <a:rPr lang="en-US" sz="1800" b="0" dirty="0"/>
              <a:t>Financial Fee:		$  13,805.00 					</a:t>
            </a:r>
          </a:p>
          <a:p>
            <a:pPr marL="0" lvl="1">
              <a:spcBef>
                <a:spcPts val="0"/>
              </a:spcBef>
            </a:pPr>
            <a:r>
              <a:rPr lang="en-US" sz="1800" dirty="0"/>
              <a:t>	Venue:			$  29,000.00					</a:t>
            </a:r>
          </a:p>
          <a:p>
            <a:pPr marL="0" lvl="1">
              <a:spcBef>
                <a:spcPts val="0"/>
              </a:spcBef>
            </a:pPr>
            <a:r>
              <a:rPr lang="en-US" sz="1800" dirty="0"/>
              <a:t>	AV Services:		$  21,900.00					</a:t>
            </a:r>
          </a:p>
          <a:p>
            <a:pPr marL="0" lvl="1">
              <a:spcBef>
                <a:spcPts val="0"/>
              </a:spcBef>
            </a:pPr>
            <a:r>
              <a:rPr lang="en-US" sz="1800" dirty="0"/>
              <a:t>	Networking		$  44,600.00					</a:t>
            </a:r>
          </a:p>
          <a:p>
            <a:pPr marL="0" lvl="1">
              <a:spcBef>
                <a:spcPts val="0"/>
              </a:spcBef>
            </a:pPr>
            <a:r>
              <a:rPr lang="en-US" sz="1800" dirty="0"/>
              <a:t>	Meeting Planner:	$  75,375.00					</a:t>
            </a:r>
          </a:p>
          <a:p>
            <a:pPr marL="0" lvl="1">
              <a:spcBef>
                <a:spcPts val="0"/>
              </a:spcBef>
            </a:pPr>
            <a:r>
              <a:rPr lang="en-US" sz="1800" dirty="0"/>
              <a:t>	F&amp;B			$  87,850.00					</a:t>
            </a:r>
          </a:p>
          <a:p>
            <a:pPr marL="0" lvl="1">
              <a:spcBef>
                <a:spcPts val="0"/>
              </a:spcBef>
            </a:pPr>
            <a:r>
              <a:rPr lang="en-US" sz="1800" dirty="0"/>
              <a:t>	Social			$  17,468.75					</a:t>
            </a:r>
          </a:p>
          <a:p>
            <a:pPr marL="0" lvl="1">
              <a:spcBef>
                <a:spcPts val="0"/>
              </a:spcBef>
            </a:pPr>
            <a:r>
              <a:rPr lang="en-US" sz="1800" dirty="0"/>
              <a:t>	Shipping			$    6,000.00					</a:t>
            </a:r>
          </a:p>
          <a:p>
            <a:pPr marL="0" lvl="1">
              <a:spcBef>
                <a:spcPts val="0"/>
              </a:spcBef>
            </a:pPr>
            <a:r>
              <a:rPr lang="en-US" sz="1800" dirty="0"/>
              <a:t>	Misc.			$    9,911.50					</a:t>
            </a:r>
          </a:p>
          <a:p>
            <a:pPr marL="0" lvl="1">
              <a:spcBef>
                <a:spcPts val="0"/>
              </a:spcBef>
            </a:pPr>
            <a:r>
              <a:rPr lang="en-US" sz="1800" dirty="0"/>
              <a:t>	Site Visit			$    2,600.00								Budget per Person:</a:t>
            </a:r>
            <a:r>
              <a:rPr lang="en-US" sz="1800" dirty="0">
                <a:solidFill>
                  <a:srgbClr val="C00000"/>
                </a:solidFill>
              </a:rPr>
              <a:t>$509.85</a:t>
            </a:r>
          </a:p>
          <a:p>
            <a:pPr marL="0" lvl="1">
              <a:spcBef>
                <a:spcPts val="0"/>
              </a:spcBef>
            </a:pPr>
            <a:r>
              <a:rPr lang="en-US" sz="1800" dirty="0"/>
              <a:t>	Total Expense:	</a:t>
            </a:r>
            <a:r>
              <a:rPr lang="en-US" sz="1800" dirty="0">
                <a:solidFill>
                  <a:srgbClr val="FF0000"/>
                </a:solidFill>
              </a:rPr>
              <a:t>$(305,910.25)					</a:t>
            </a:r>
            <a:endParaRPr lang="en-US" sz="1800" b="1" dirty="0"/>
          </a:p>
          <a:p>
            <a:pPr marL="0">
              <a:spcBef>
                <a:spcPts val="0"/>
              </a:spcBef>
            </a:pPr>
            <a:r>
              <a:rPr lang="en-US" sz="1800" dirty="0"/>
              <a:t>Meeting Surplus/(Deficit) $105,286.75				</a:t>
            </a:r>
            <a:endParaRPr lang="en-US" dirty="0"/>
          </a:p>
        </p:txBody>
      </p:sp>
      <p:sp>
        <p:nvSpPr>
          <p:cNvPr id="2" name="Title 1">
            <a:extLst>
              <a:ext uri="{FF2B5EF4-FFF2-40B4-BE49-F238E27FC236}">
                <a16:creationId xmlns:a16="http://schemas.microsoft.com/office/drawing/2014/main" id="{6842A620-8B7A-A100-64CE-92ABB9D88C49}"/>
              </a:ext>
            </a:extLst>
          </p:cNvPr>
          <p:cNvSpPr>
            <a:spLocks noGrp="1"/>
          </p:cNvSpPr>
          <p:nvPr>
            <p:ph type="title"/>
          </p:nvPr>
        </p:nvSpPr>
        <p:spPr>
          <a:xfrm>
            <a:off x="937626" y="584795"/>
            <a:ext cx="10361084" cy="461665"/>
          </a:xfrm>
        </p:spPr>
        <p:txBody>
          <a:bodyPr/>
          <a:lstStyle/>
          <a:p>
            <a:r>
              <a:rPr lang="en-US" sz="3200" dirty="0"/>
              <a:t>2023 May IEEE 802W Mixed-mode Interim Budget report</a:t>
            </a: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CFAF1D99-507B-61CF-376D-AA8167FC175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F9AAFF6-5819-95F2-18C1-0D6792CA6AF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FE93B71-10BD-A195-E906-2326A7D189C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4426090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9D784B-096F-4BC0-B00F-03A4BD4D812F}">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70DA11-B4D5-461E-8E80-67BE7DF9C05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77710</TotalTime>
  <Words>7028</Words>
  <Application>Microsoft Office PowerPoint</Application>
  <PresentationFormat>Widescreen</PresentationFormat>
  <Paragraphs>1864</Paragraphs>
  <Slides>37</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Geneva</vt:lpstr>
      <vt:lpstr>Times New Roman</vt:lpstr>
      <vt:lpstr>Wingdings</vt:lpstr>
      <vt:lpstr>Office Theme</vt:lpstr>
      <vt:lpstr>Document</vt:lpstr>
      <vt:lpstr>Wireless Treasurer Report 2023</vt:lpstr>
      <vt:lpstr>Abstract</vt:lpstr>
      <vt:lpstr>802.11/.15 Joint Account Balance Overview April 11, 2023</vt:lpstr>
      <vt:lpstr>Income/ Expense Report  Jan 1, 2023,  to  April 12, 2023</vt:lpstr>
      <vt:lpstr>2023 Income/Expense Report</vt:lpstr>
      <vt:lpstr>2023 January IEEE 802W Mix-mode Interim Registration report</vt:lpstr>
      <vt:lpstr>2023 January IEEE 802W Mixed-mode Interim Budget report</vt:lpstr>
      <vt:lpstr>2023 May IEEE 802W Mix-mode Interim Registration report</vt:lpstr>
      <vt:lpstr>2023 May IEEE 802W Mixed-mode Interim Budget report</vt:lpstr>
      <vt:lpstr>2023 Sept IEEE 802W Mix-mode Interim Registration report</vt:lpstr>
      <vt:lpstr>2023 Sept IEEE 802W Mixed-mode Interim Budget report</vt:lpstr>
      <vt:lpstr>Future Interim Meeting Fees - 2023</vt:lpstr>
      <vt:lpstr>Deadbeat Consequences</vt:lpstr>
      <vt:lpstr>Until payment is made IEEE 802 rules mandate that they not attend meetings during any 802 plenary session, cannot complete registration for a meeting, voting rights are rescinded, and attendance credit is reset as if no meetings had been attended.</vt:lpstr>
      <vt:lpstr>2020 – 2022 Historical Attendance</vt:lpstr>
      <vt:lpstr>Historical  Income/Expense reports</vt:lpstr>
      <vt:lpstr>Income/ Expense Report  Jan 1, 2022,  to  Dec 31, 2022</vt:lpstr>
      <vt:lpstr>2022 Income/Expense Report</vt:lpstr>
      <vt:lpstr>Income/ Expense Report  Jan 1, 2021, to  Dec 31,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Attendance</vt:lpstr>
      <vt:lpstr>2003 – 2019 Historical Attendance</vt:lpstr>
      <vt:lpstr>PowerPoint Presentation</vt:lpstr>
      <vt:lpstr>PowerPoint Presentation</vt:lpstr>
      <vt:lpstr>PowerPoint Presentation</vt:lpstr>
      <vt:lpstr>Historical Demographic</vt:lpstr>
      <vt:lpstr>PowerPoint Presentation</vt:lpstr>
      <vt:lpstr>2023 January – Baltimore - Top 10 Countries</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2023</dc:title>
  <dc:subject>Treasurer Report</dc:subject>
  <dc:creator>Jon Rosdahl</dc:creator>
  <cp:keywords>April 2023</cp:keywords>
  <dc:description>Jon Rosdahl (Qualcomm)</dc:description>
  <cp:lastModifiedBy>Jon Rosdahl</cp:lastModifiedBy>
  <cp:revision>66</cp:revision>
  <cp:lastPrinted>1601-01-01T00:00:00Z</cp:lastPrinted>
  <dcterms:created xsi:type="dcterms:W3CDTF">2019-08-01T19:20:26Z</dcterms:created>
  <dcterms:modified xsi:type="dcterms:W3CDTF">2023-04-12T19:08:02Z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