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4"/>
    <p:sldMasterId id="2147483682" r:id="rId5"/>
  </p:sldMasterIdLst>
  <p:notesMasterIdLst>
    <p:notesMasterId r:id="rId26"/>
  </p:notesMasterIdLst>
  <p:handoutMasterIdLst>
    <p:handoutMasterId r:id="rId27"/>
  </p:handoutMasterIdLst>
  <p:sldIdLst>
    <p:sldId id="256" r:id="rId6"/>
    <p:sldId id="257" r:id="rId7"/>
    <p:sldId id="269" r:id="rId8"/>
    <p:sldId id="501" r:id="rId9"/>
    <p:sldId id="359" r:id="rId10"/>
    <p:sldId id="360" r:id="rId11"/>
    <p:sldId id="282" r:id="rId12"/>
    <p:sldId id="361" r:id="rId13"/>
    <p:sldId id="362" r:id="rId14"/>
    <p:sldId id="272" r:id="rId15"/>
    <p:sldId id="507" r:id="rId16"/>
    <p:sldId id="508" r:id="rId17"/>
    <p:sldId id="264" r:id="rId18"/>
    <p:sldId id="502" r:id="rId19"/>
    <p:sldId id="504" r:id="rId20"/>
    <p:sldId id="505" r:id="rId21"/>
    <p:sldId id="506" r:id="rId22"/>
    <p:sldId id="367" r:id="rId23"/>
    <p:sldId id="364" r:id="rId24"/>
    <p:sldId id="356" r:id="rId25"/>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Default Section" id="{8EBCA279-0C17-43D0-A1C1-B8384318D95A}">
          <p14:sldIdLst>
            <p14:sldId id="256"/>
            <p14:sldId id="257"/>
            <p14:sldId id="269"/>
            <p14:sldId id="501"/>
            <p14:sldId id="359"/>
            <p14:sldId id="360"/>
            <p14:sldId id="282"/>
            <p14:sldId id="361"/>
            <p14:sldId id="362"/>
            <p14:sldId id="272"/>
            <p14:sldId id="507"/>
            <p14:sldId id="508"/>
          </p14:sldIdLst>
        </p14:section>
        <p14:section name="Refernces" id="{550E22C8-CE70-4B88-9573-377DFC475CD0}">
          <p14:sldIdLst>
            <p14:sldId id="264"/>
          </p14:sldIdLst>
        </p14:section>
        <p14:section name="Previous Motoins" id="{0A2BA85A-4E76-4CC0-B8A5-234F28EFFC7E}">
          <p14:sldIdLst>
            <p14:sldId id="502"/>
            <p14:sldId id="504"/>
            <p14:sldId id="505"/>
            <p14:sldId id="506"/>
            <p14:sldId id="367"/>
            <p14:sldId id="364"/>
            <p14:sldId id="35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04" autoAdjust="0"/>
    <p:restoredTop sz="87291" autoAdjust="0"/>
  </p:normalViewPr>
  <p:slideViewPr>
    <p:cSldViewPr>
      <p:cViewPr varScale="1">
        <p:scale>
          <a:sx n="61" d="100"/>
          <a:sy n="61" d="100"/>
        </p:scale>
        <p:origin x="372" y="6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9F3AE1D9-1D1C-4D76-B0AF-BE125FF10BAB}"/>
    <pc:docChg chg="addSld modSld modSection">
      <pc:chgData name="Jon Rosdahl" userId="2820f357-2dd4-4127-8713-e0bfde0fd756" providerId="ADAL" clId="{9F3AE1D9-1D1C-4D76-B0AF-BE125FF10BAB}" dt="2023-03-23T22:48:44.240" v="30" actId="20577"/>
      <pc:docMkLst>
        <pc:docMk/>
      </pc:docMkLst>
      <pc:sldChg chg="modSp new mod">
        <pc:chgData name="Jon Rosdahl" userId="2820f357-2dd4-4127-8713-e0bfde0fd756" providerId="ADAL" clId="{9F3AE1D9-1D1C-4D76-B0AF-BE125FF10BAB}" dt="2023-03-23T22:48:44.240" v="30" actId="20577"/>
        <pc:sldMkLst>
          <pc:docMk/>
          <pc:sldMk cId="4285496172" sldId="508"/>
        </pc:sldMkLst>
        <pc:spChg chg="mod">
          <ac:chgData name="Jon Rosdahl" userId="2820f357-2dd4-4127-8713-e0bfde0fd756" providerId="ADAL" clId="{9F3AE1D9-1D1C-4D76-B0AF-BE125FF10BAB}" dt="2023-03-23T22:48:30.719" v="26" actId="20577"/>
          <ac:spMkLst>
            <pc:docMk/>
            <pc:sldMk cId="4285496172" sldId="508"/>
            <ac:spMk id="2" creationId="{0B56B110-A82F-BB48-3A02-3B75C8BCCFF7}"/>
          </ac:spMkLst>
        </pc:spChg>
        <pc:spChg chg="mod">
          <ac:chgData name="Jon Rosdahl" userId="2820f357-2dd4-4127-8713-e0bfde0fd756" providerId="ADAL" clId="{9F3AE1D9-1D1C-4D76-B0AF-BE125FF10BAB}" dt="2023-03-23T22:48:44.240" v="30" actId="20577"/>
          <ac:spMkLst>
            <pc:docMk/>
            <pc:sldMk cId="4285496172" sldId="508"/>
            <ac:spMk id="3" creationId="{172F7886-407B-1BE2-C044-64980136BA6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pt-BR"/>
              <a:t>doc.: IEEE 802 EC 23/0001r02</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2023</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pt-BR"/>
              <a:t>doc.: IEEE 802 EC 23/0001r02</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2023</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23/0001r02</a:t>
            </a:r>
            <a:endParaRPr lang="en-US" dirty="0"/>
          </a:p>
        </p:txBody>
      </p:sp>
      <p:sp>
        <p:nvSpPr>
          <p:cNvPr id="5" name="Rectangle 3"/>
          <p:cNvSpPr>
            <a:spLocks noGrp="1" noChangeArrowheads="1"/>
          </p:cNvSpPr>
          <p:nvPr>
            <p:ph type="dt"/>
          </p:nvPr>
        </p:nvSpPr>
        <p:spPr>
          <a:ln/>
        </p:spPr>
        <p:txBody>
          <a:bodyPr/>
          <a:lstStyle/>
          <a:p>
            <a:r>
              <a:rPr lang="en-US"/>
              <a:t>March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sz="1100" baseline="0" dirty="0"/>
              <a:t>R0 – New report for 2022 –Status updated.</a:t>
            </a:r>
          </a:p>
          <a:p>
            <a:r>
              <a:rPr lang="en-US" sz="1100" baseline="0" dirty="0"/>
              <a:t>R1 – Report for February</a:t>
            </a:r>
          </a:p>
          <a:p>
            <a:r>
              <a:rPr lang="en-US" sz="1100" baseline="0" dirty="0"/>
              <a:t>R2 – Report for March</a:t>
            </a:r>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23/0001r02</a:t>
            </a:r>
            <a:endParaRPr lang="en-US" dirty="0"/>
          </a:p>
        </p:txBody>
      </p:sp>
      <p:sp>
        <p:nvSpPr>
          <p:cNvPr id="5" name="Rectangle 3"/>
          <p:cNvSpPr>
            <a:spLocks noGrp="1" noChangeArrowheads="1"/>
          </p:cNvSpPr>
          <p:nvPr>
            <p:ph type="dt"/>
          </p:nvPr>
        </p:nvSpPr>
        <p:spPr>
          <a:ln/>
        </p:spPr>
        <p:txBody>
          <a:bodyPr/>
          <a:lstStyle/>
          <a:p>
            <a:r>
              <a:rPr lang="en-US"/>
              <a:t>March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23/0001r02</a:t>
            </a:r>
            <a:endParaRPr lang="en-US" dirty="0"/>
          </a:p>
        </p:txBody>
      </p:sp>
      <p:sp>
        <p:nvSpPr>
          <p:cNvPr id="5" name="Rectangle 3"/>
          <p:cNvSpPr>
            <a:spLocks noGrp="1" noChangeArrowheads="1"/>
          </p:cNvSpPr>
          <p:nvPr>
            <p:ph type="dt"/>
          </p:nvPr>
        </p:nvSpPr>
        <p:spPr>
          <a:ln/>
        </p:spPr>
        <p:txBody>
          <a:bodyPr/>
          <a:lstStyle/>
          <a:p>
            <a:r>
              <a:rPr lang="en-US"/>
              <a:t>March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3</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1100" dirty="0"/>
              <a:t>Future Wireless Interim Meetings: review and status January 15,2023</a:t>
            </a:r>
          </a:p>
          <a:p>
            <a:pPr lvl="1"/>
            <a:r>
              <a:rPr lang="en-US" sz="1100" dirty="0"/>
              <a:t>May 13-19, 2023, Hilton Orlando Lake Buena Vista, Orlando, FL - Contract executed (802WFIN-22/0009r0)</a:t>
            </a:r>
          </a:p>
          <a:p>
            <a:pPr marL="742950" marR="0" lvl="1" indent="-28575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100" dirty="0"/>
              <a:t>		– 802 EC asked that we book Hilton Orlando Lake Buena Vista to help pay for cancelling 2022-03 Plenary</a:t>
            </a:r>
          </a:p>
          <a:p>
            <a:pPr lvl="1"/>
            <a:endParaRPr lang="en-US" sz="1100" dirty="0"/>
          </a:p>
          <a:p>
            <a:pPr lvl="1"/>
            <a:r>
              <a:rPr lang="en-US" sz="1100" dirty="0"/>
              <a:t>September 10-15, 2023 – Grand Hyatt, Atlanta Buckhead – Contract executed (802WFIN-21/1r0)</a:t>
            </a:r>
          </a:p>
          <a:p>
            <a:pPr lvl="1"/>
            <a:endParaRPr lang="en-US" sz="1100" dirty="0"/>
          </a:p>
          <a:p>
            <a:pPr lvl="1"/>
            <a:r>
              <a:rPr lang="en-US" sz="1100" dirty="0"/>
              <a:t>January 14-19, 2024 – Hilton Panama, Panama – Contract executed (802WFIN-21/31r0)</a:t>
            </a:r>
          </a:p>
          <a:p>
            <a:pPr lvl="1"/>
            <a:r>
              <a:rPr lang="en-US" sz="1100" dirty="0"/>
              <a:t>May 12-13, 2022, Warsaw Marriott, Warsaw, Poland– in negotiations</a:t>
            </a:r>
          </a:p>
          <a:p>
            <a:pPr lvl="1"/>
            <a:r>
              <a:rPr lang="en-US" sz="1100" dirty="0"/>
              <a:t>Sept 8-13, 2024 - Hilton Waikoloa Village – Contract executed (802WFIN-20/12r0)</a:t>
            </a:r>
          </a:p>
          <a:p>
            <a:pPr lvl="1"/>
            <a:endParaRPr lang="en-US" sz="1100" dirty="0"/>
          </a:p>
          <a:p>
            <a:pPr lvl="1"/>
            <a:r>
              <a:rPr lang="en-US" sz="1100" dirty="0"/>
              <a:t>Jan 2025 - Open</a:t>
            </a:r>
          </a:p>
          <a:p>
            <a:pPr lvl="1"/>
            <a:r>
              <a:rPr lang="en-US" sz="1100" dirty="0"/>
              <a:t>May 2025 - Open</a:t>
            </a:r>
          </a:p>
          <a:p>
            <a:pPr lvl="1"/>
            <a:r>
              <a:rPr lang="en-US" sz="1100" dirty="0"/>
              <a:t>Sept 2025 Hilton Waikoloa Village, Waikoloa, HI – Contract executed (802WFIN-22-0007r0)</a:t>
            </a:r>
          </a:p>
          <a:p>
            <a:pPr lvl="1"/>
            <a:endParaRPr lang="en-US" sz="1100" dirty="0"/>
          </a:p>
          <a:p>
            <a:pPr lvl="1"/>
            <a:r>
              <a:rPr lang="en-US" sz="1100" dirty="0"/>
              <a:t>Jan 2026 - Open</a:t>
            </a:r>
          </a:p>
          <a:p>
            <a:pPr lvl="1"/>
            <a:r>
              <a:rPr lang="en-US" sz="1100" dirty="0"/>
              <a:t>May 2026 - Open</a:t>
            </a:r>
          </a:p>
          <a:p>
            <a:pPr lvl="1"/>
            <a:r>
              <a:rPr lang="en-US" sz="1100" dirty="0"/>
              <a:t>Sept 2026 Hilton Waikoloa Village, Waikoloa, HI – Contract executed (802WFIN-22-0008r0)</a:t>
            </a:r>
          </a:p>
        </p:txBody>
      </p:sp>
    </p:spTree>
    <p:extLst>
      <p:ext uri="{BB962C8B-B14F-4D97-AF65-F5344CB8AC3E}">
        <p14:creationId xmlns:p14="http://schemas.microsoft.com/office/powerpoint/2010/main" val="3758505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 or offset penalties.</a:t>
            </a:r>
          </a:p>
          <a:p>
            <a:r>
              <a:rPr lang="en-US" dirty="0"/>
              <a:t>Dark Green Highlight – rebooked due to COVID</a:t>
            </a:r>
          </a:p>
          <a:p>
            <a:r>
              <a:rPr lang="en-US" dirty="0"/>
              <a:t>Red – Cancelled – Electronic Plenary</a:t>
            </a:r>
          </a:p>
          <a:p>
            <a:r>
              <a:rPr lang="en-US" dirty="0"/>
              <a:t>No highlight – pre Covid assigned dates/venues.</a:t>
            </a:r>
            <a:br>
              <a:rPr lang="en-US" dirty="0"/>
            </a:br>
            <a:br>
              <a:rPr lang="en-US" dirty="0"/>
            </a:br>
            <a:r>
              <a:rPr lang="en-US" dirty="0"/>
              <a:t>Note: 2026 March - </a:t>
            </a:r>
            <a:r>
              <a:rPr lang="en-US" b="0" i="0" dirty="0">
                <a:solidFill>
                  <a:srgbClr val="444444"/>
                </a:solidFill>
                <a:effectLst/>
                <a:latin typeface="Calibri" panose="020F0502020204030204" pitchFamily="34" charset="0"/>
              </a:rPr>
              <a:t>RFP -2019 - Hyatt Regency Chicago selected for March 2023, Contract not signed due to PSAV - Moved to 2024 March - then moved to 2026 due to agreement with rebooking Denver 2024.</a:t>
            </a:r>
          </a:p>
          <a:p>
            <a:endParaRPr lang="en-US" b="0" i="0" dirty="0">
              <a:solidFill>
                <a:srgbClr val="444444"/>
              </a:solidFill>
              <a:effectLst/>
              <a:latin typeface="Calibri" panose="020F0502020204030204" pitchFamily="34" charset="0"/>
            </a:endParaRP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dirty="0">
                <a:solidFill>
                  <a:srgbClr val="0070C0"/>
                </a:solidFill>
              </a:rPr>
              <a:t>Executed Contract</a:t>
            </a:r>
          </a:p>
          <a:p>
            <a:pPr marL="171450" indent="-171450">
              <a:buFont typeface="Wingdings" panose="05000000000000000000" pitchFamily="2" charset="2"/>
              <a:buChar char="v"/>
            </a:pPr>
            <a:r>
              <a:rPr lang="en-US" sz="1200" b="0" i="0" dirty="0">
                <a:solidFill>
                  <a:srgbClr val="0070C0"/>
                </a:solidFill>
                <a:effectLst/>
                <a:latin typeface="Calibri" panose="020F0502020204030204" pitchFamily="34" charset="0"/>
              </a:rPr>
              <a:t> items are Venues approved by IEEE 802 EC, but Contract not complete.</a:t>
            </a:r>
          </a:p>
          <a:p>
            <a:pPr marL="171450" indent="-171450">
              <a:buFont typeface="Wingdings" panose="05000000000000000000" pitchFamily="2" charset="2"/>
              <a:buChar char="Ø"/>
            </a:pPr>
            <a:r>
              <a:rPr lang="en-US" sz="1200" b="0" i="0" dirty="0">
                <a:solidFill>
                  <a:srgbClr val="0070C0"/>
                </a:solidFill>
                <a:effectLst/>
                <a:latin typeface="Calibri" panose="020F0502020204030204" pitchFamily="34" charset="0"/>
              </a:rPr>
              <a:t>These are open Calendar items I am working with potential venues.</a:t>
            </a:r>
          </a:p>
          <a:p>
            <a:pPr marL="171450" indent="-171450">
              <a:buFont typeface="Wingdings" panose="05000000000000000000" pitchFamily="2" charset="2"/>
              <a:buChar char="q"/>
            </a:pPr>
            <a:r>
              <a:rPr lang="en-US" sz="1200" b="0" i="0" dirty="0">
                <a:solidFill>
                  <a:srgbClr val="0070C0"/>
                </a:solidFill>
                <a:effectLst/>
                <a:latin typeface="Calibri" panose="020F0502020204030204" pitchFamily="34" charset="0"/>
              </a:rPr>
              <a:t>Calendar open</a:t>
            </a: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pPr marL="171450" marR="0" lvl="0" indent="-171450" algn="l" defTabSz="449263" rtl="0" eaLnBrk="0" fontAlgn="base" latinLnBrk="0" hangingPunct="0">
              <a:lnSpc>
                <a:spcPct val="100000"/>
              </a:lnSpc>
              <a:spcBef>
                <a:spcPct val="30000"/>
              </a:spcBef>
              <a:spcAft>
                <a:spcPct val="0"/>
              </a:spcAft>
              <a:buClr>
                <a:srgbClr val="000000"/>
              </a:buClr>
              <a:buSzPct val="100000"/>
              <a:buFont typeface="Wingdings" panose="05000000000000000000" pitchFamily="2" charset="2"/>
              <a:buChar char="Ø"/>
              <a:tabLst/>
              <a:defRPr/>
            </a:pPr>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F7A52B0D-DD1E-4554-8B26-BB0942B0983C}" type="slidenum">
              <a:rPr lang="en-US" altLang="en-US" smtClean="0"/>
              <a:pPr/>
              <a:t>4</a:t>
            </a:fld>
            <a:endParaRPr lang="en-US" altLang="en-US"/>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r>
              <a:rPr lang="en-US" altLang="en-US"/>
              <a:t>March 2023</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r>
              <a:rPr lang="en-US" altLang="en-US"/>
              <a:t>802 EC-22-0203-00-00EC</a:t>
            </a:r>
          </a:p>
        </p:txBody>
      </p:sp>
    </p:spTree>
    <p:extLst>
      <p:ext uri="{BB962C8B-B14F-4D97-AF65-F5344CB8AC3E}">
        <p14:creationId xmlns:p14="http://schemas.microsoft.com/office/powerpoint/2010/main" val="1515722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sz="1100" dirty="0"/>
              <a:t>Requested by the IEEE 802 Executive Committee to take an Interim Meeting at the Hilton Orlando Lake Buena Vista for 2023 May.</a:t>
            </a:r>
          </a:p>
          <a:p>
            <a:r>
              <a:rPr lang="en-US" sz="1100" dirty="0"/>
              <a:t>This was to help offset some of the penalties for cancelling the March 2022 IEEE 802 Plenary venue.</a:t>
            </a:r>
          </a:p>
          <a:p>
            <a:r>
              <a:rPr lang="en-US" sz="1100" dirty="0"/>
              <a:t>Motion to approve the Hilton Orlando Lake Buena Vista for 2023 May 802 Wireless Interim pass Jan 5, 2022</a:t>
            </a:r>
          </a:p>
          <a:p>
            <a:r>
              <a:rPr lang="en-US" sz="1100" dirty="0">
                <a:solidFill>
                  <a:schemeClr val="accent2"/>
                </a:solidFill>
              </a:rPr>
              <a:t>Contract was scheduled to be executed by January 31</a:t>
            </a:r>
            <a:r>
              <a:rPr lang="en-US" sz="1100" baseline="30000" dirty="0">
                <a:solidFill>
                  <a:schemeClr val="accent2"/>
                </a:solidFill>
              </a:rPr>
              <a:t>st</a:t>
            </a:r>
            <a:r>
              <a:rPr lang="en-US" sz="1100" dirty="0">
                <a:solidFill>
                  <a:schemeClr val="accent2"/>
                </a:solidFill>
              </a:rPr>
              <a:t> , f</a:t>
            </a:r>
            <a:r>
              <a:rPr lang="en-US" sz="1100" dirty="0">
                <a:solidFill>
                  <a:srgbClr val="C00000"/>
                </a:solidFill>
              </a:rPr>
              <a:t>inally Executed May 23, 2022.</a:t>
            </a:r>
          </a:p>
          <a:p>
            <a:endParaRPr lang="en-US" dirty="0"/>
          </a:p>
        </p:txBody>
      </p:sp>
      <p:sp>
        <p:nvSpPr>
          <p:cNvPr id="4" name="Header Placeholder 3"/>
          <p:cNvSpPr>
            <a:spLocks noGrp="1"/>
          </p:cNvSpPr>
          <p:nvPr>
            <p:ph type="hdr"/>
          </p:nvPr>
        </p:nvSpPr>
        <p:spPr/>
        <p:txBody>
          <a:bodyPr/>
          <a:lstStyle/>
          <a:p>
            <a:r>
              <a:rPr lang="pt-BR"/>
              <a:t>doc.: IEEE 802 EC 23/0001r02</a:t>
            </a:r>
            <a:endParaRPr lang="en-US" dirty="0"/>
          </a:p>
        </p:txBody>
      </p:sp>
      <p:sp>
        <p:nvSpPr>
          <p:cNvPr id="5" name="Date Placeholder 4"/>
          <p:cNvSpPr>
            <a:spLocks noGrp="1"/>
          </p:cNvSpPr>
          <p:nvPr>
            <p:ph type="dt"/>
          </p:nvPr>
        </p:nvSpPr>
        <p:spPr/>
        <p:txBody>
          <a:bodyPr/>
          <a:lstStyle/>
          <a:p>
            <a:r>
              <a:rPr lang="en-US"/>
              <a:t>March 2023</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7735816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Contract executed: 802WFIN-21/31r0</a:t>
            </a:r>
          </a:p>
          <a:p>
            <a:endParaRPr lang="en-US" dirty="0"/>
          </a:p>
        </p:txBody>
      </p:sp>
      <p:sp>
        <p:nvSpPr>
          <p:cNvPr id="4" name="Header Placeholder 3"/>
          <p:cNvSpPr>
            <a:spLocks noGrp="1"/>
          </p:cNvSpPr>
          <p:nvPr>
            <p:ph type="hdr"/>
          </p:nvPr>
        </p:nvSpPr>
        <p:spPr/>
        <p:txBody>
          <a:bodyPr/>
          <a:lstStyle/>
          <a:p>
            <a:r>
              <a:rPr lang="pt-BR"/>
              <a:t>doc.: IEEE 802 EC 23/0001r02</a:t>
            </a:r>
            <a:endParaRPr lang="en-US" dirty="0"/>
          </a:p>
        </p:txBody>
      </p:sp>
      <p:sp>
        <p:nvSpPr>
          <p:cNvPr id="5" name="Date Placeholder 4"/>
          <p:cNvSpPr>
            <a:spLocks noGrp="1"/>
          </p:cNvSpPr>
          <p:nvPr>
            <p:ph type="dt"/>
          </p:nvPr>
        </p:nvSpPr>
        <p:spPr/>
        <p:txBody>
          <a:bodyPr/>
          <a:lstStyle/>
          <a:p>
            <a:r>
              <a:rPr lang="en-US"/>
              <a:t>March 2023</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33872475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23/0001r02</a:t>
            </a:r>
            <a:endParaRPr lang="en-US" dirty="0"/>
          </a:p>
        </p:txBody>
      </p:sp>
      <p:sp>
        <p:nvSpPr>
          <p:cNvPr id="5" name="Rectangle 3"/>
          <p:cNvSpPr>
            <a:spLocks noGrp="1" noChangeArrowheads="1"/>
          </p:cNvSpPr>
          <p:nvPr>
            <p:ph type="dt"/>
          </p:nvPr>
        </p:nvSpPr>
        <p:spPr>
          <a:ln/>
        </p:spPr>
        <p:txBody>
          <a:bodyPr/>
          <a:lstStyle/>
          <a:p>
            <a:r>
              <a:rPr lang="en-US"/>
              <a:t>March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13</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Airfare $1300</a:t>
            </a:r>
          </a:p>
          <a:p>
            <a:r>
              <a:rPr lang="en-US" dirty="0"/>
              <a:t>Meals: $300</a:t>
            </a:r>
            <a:br>
              <a:rPr lang="en-US" dirty="0"/>
            </a:br>
            <a:r>
              <a:rPr lang="en-US" dirty="0"/>
              <a:t>Transfers: $400</a:t>
            </a:r>
            <a:br>
              <a:rPr lang="en-US" dirty="0"/>
            </a:br>
            <a:r>
              <a:rPr lang="en-US" dirty="0"/>
              <a:t>Hotel: $600</a:t>
            </a:r>
          </a:p>
          <a:p>
            <a:r>
              <a:rPr lang="en-US" dirty="0"/>
              <a:t>Not to exceed: $2,600</a:t>
            </a:r>
          </a:p>
        </p:txBody>
      </p:sp>
      <p:sp>
        <p:nvSpPr>
          <p:cNvPr id="4" name="Header Placeholder 3"/>
          <p:cNvSpPr>
            <a:spLocks noGrp="1"/>
          </p:cNvSpPr>
          <p:nvPr>
            <p:ph type="hdr"/>
          </p:nvPr>
        </p:nvSpPr>
        <p:spPr/>
        <p:txBody>
          <a:bodyPr/>
          <a:lstStyle/>
          <a:p>
            <a:r>
              <a:rPr lang="pt-BR"/>
              <a:t>doc.: IEEE 802 EC 23/0001r02</a:t>
            </a:r>
            <a:endParaRPr lang="en-US" dirty="0"/>
          </a:p>
        </p:txBody>
      </p:sp>
      <p:sp>
        <p:nvSpPr>
          <p:cNvPr id="5" name="Date Placeholder 4"/>
          <p:cNvSpPr>
            <a:spLocks noGrp="1"/>
          </p:cNvSpPr>
          <p:nvPr>
            <p:ph type="dt"/>
          </p:nvPr>
        </p:nvSpPr>
        <p:spPr/>
        <p:txBody>
          <a:bodyPr/>
          <a:lstStyle/>
          <a:p>
            <a:r>
              <a:rPr lang="en-US"/>
              <a:t>March 2023</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504408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dirty="0"/>
          </a:p>
        </p:txBody>
      </p:sp>
    </p:spTree>
    <p:extLst>
      <p:ext uri="{BB962C8B-B14F-4D97-AF65-F5344CB8AC3E}">
        <p14:creationId xmlns:p14="http://schemas.microsoft.com/office/powerpoint/2010/main" val="899993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916E9D6-7CA1-4FF4-9569-8648078D1E37}"/>
              </a:ext>
            </a:extLst>
          </p:cNvPr>
          <p:cNvSpPr>
            <a:spLocks noChangeArrowheads="1"/>
          </p:cNvSpPr>
          <p:nvPr/>
        </p:nvSpPr>
        <p:spPr bwMode="auto">
          <a:xfrm>
            <a:off x="19052" y="6597650"/>
            <a:ext cx="12172949"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4" name="Text Box 9">
            <a:extLst>
              <a:ext uri="{FF2B5EF4-FFF2-40B4-BE49-F238E27FC236}">
                <a16:creationId xmlns:a16="http://schemas.microsoft.com/office/drawing/2014/main" id="{ECC9A3E7-6E7E-4533-8460-17B235A06FF0}"/>
              </a:ext>
            </a:extLst>
          </p:cNvPr>
          <p:cNvSpPr txBox="1">
            <a:spLocks noChangeArrowheads="1"/>
          </p:cNvSpPr>
          <p:nvPr userDrawn="1"/>
        </p:nvSpPr>
        <p:spPr bwMode="auto">
          <a:xfrm>
            <a:off x="-6349" y="6597486"/>
            <a:ext cx="1219200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900" dirty="0">
                <a:solidFill>
                  <a:schemeClr val="bg1"/>
                </a:solidFill>
              </a:rPr>
              <a:t>2021 December IEEE 802 Interim Telecon</a:t>
            </a:r>
          </a:p>
        </p:txBody>
      </p:sp>
      <p:sp>
        <p:nvSpPr>
          <p:cNvPr id="330755" name="Rectangle 3">
            <a:extLst>
              <a:ext uri="{FF2B5EF4-FFF2-40B4-BE49-F238E27FC236}">
                <a16:creationId xmlns:a16="http://schemas.microsoft.com/office/drawing/2014/main" id="{33742F36-ED33-42D0-8176-79384FE46A80}"/>
              </a:ext>
            </a:extLst>
          </p:cNvPr>
          <p:cNvSpPr>
            <a:spLocks noChangeArrowheads="1"/>
          </p:cNvSpPr>
          <p:nvPr/>
        </p:nvSpPr>
        <p:spPr bwMode="auto">
          <a:xfrm>
            <a:off x="4236"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30756" name="Rectangle 4">
            <a:extLst>
              <a:ext uri="{FF2B5EF4-FFF2-40B4-BE49-F238E27FC236}">
                <a16:creationId xmlns:a16="http://schemas.microsoft.com/office/drawing/2014/main" id="{9307BF9A-E01D-4F3D-B2CA-756473780667}"/>
              </a:ext>
            </a:extLst>
          </p:cNvPr>
          <p:cNvSpPr>
            <a:spLocks noGrp="1" noChangeArrowheads="1"/>
          </p:cNvSpPr>
          <p:nvPr>
            <p:ph type="ctrTitle"/>
          </p:nvPr>
        </p:nvSpPr>
        <p:spPr>
          <a:xfrm>
            <a:off x="914400" y="2130428"/>
            <a:ext cx="103632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3D08866B-76FE-4482-A597-BEEB92688837}"/>
              </a:ext>
            </a:extLst>
          </p:cNvPr>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altLang="en-US" noProof="0"/>
              <a:t>Click to edit Master subtitle style</a:t>
            </a:r>
          </a:p>
        </p:txBody>
      </p:sp>
      <p:sp>
        <p:nvSpPr>
          <p:cNvPr id="330758" name="Text Box 6">
            <a:extLst>
              <a:ext uri="{FF2B5EF4-FFF2-40B4-BE49-F238E27FC236}">
                <a16:creationId xmlns:a16="http://schemas.microsoft.com/office/drawing/2014/main" id="{4850163A-3EBC-482C-8203-833C440D1735}"/>
              </a:ext>
            </a:extLst>
          </p:cNvPr>
          <p:cNvSpPr txBox="1">
            <a:spLocks noChangeArrowheads="1"/>
          </p:cNvSpPr>
          <p:nvPr/>
        </p:nvSpPr>
        <p:spPr bwMode="auto">
          <a:xfrm>
            <a:off x="10610853" y="6589714"/>
            <a:ext cx="1534583"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900">
                <a:solidFill>
                  <a:schemeClr val="bg1"/>
                </a:solidFill>
              </a:rPr>
              <a:t>Page </a:t>
            </a:r>
            <a:fld id="{1CB15AE4-5154-4C3F-8C5F-14C4E82E64F1}" type="slidenum">
              <a:rPr lang="en-US" altLang="en-US" sz="900">
                <a:solidFill>
                  <a:schemeClr val="bg1"/>
                </a:solidFill>
              </a:rPr>
              <a:pPr algn="r" eaLnBrk="1" hangingPunct="1">
                <a:spcBef>
                  <a:spcPct val="50000"/>
                </a:spcBef>
              </a:pPr>
              <a:t>‹#›</a:t>
            </a:fld>
            <a:endParaRPr lang="en-US" altLang="en-US" sz="900">
              <a:solidFill>
                <a:schemeClr val="bg1"/>
              </a:solidFill>
            </a:endParaRPr>
          </a:p>
        </p:txBody>
      </p:sp>
      <p:grpSp>
        <p:nvGrpSpPr>
          <p:cNvPr id="330761" name="Group 9">
            <a:extLst>
              <a:ext uri="{FF2B5EF4-FFF2-40B4-BE49-F238E27FC236}">
                <a16:creationId xmlns:a16="http://schemas.microsoft.com/office/drawing/2014/main" id="{482F0322-AA73-4141-94E5-E0F4356D9ED4}"/>
              </a:ext>
            </a:extLst>
          </p:cNvPr>
          <p:cNvGrpSpPr>
            <a:grpSpLocks/>
          </p:cNvGrpSpPr>
          <p:nvPr/>
        </p:nvGrpSpPr>
        <p:grpSpPr bwMode="auto">
          <a:xfrm>
            <a:off x="11089219" y="5876928"/>
            <a:ext cx="1058333" cy="709613"/>
            <a:chOff x="3288" y="3482"/>
            <a:chExt cx="500" cy="447"/>
          </a:xfrm>
        </p:grpSpPr>
        <p:sp>
          <p:nvSpPr>
            <p:cNvPr id="330762" name="Rectangle 10">
              <a:extLst>
                <a:ext uri="{FF2B5EF4-FFF2-40B4-BE49-F238E27FC236}">
                  <a16:creationId xmlns:a16="http://schemas.microsoft.com/office/drawing/2014/main" id="{32348BFF-B9BA-4861-B473-83605A7DC0AF}"/>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30763" name="Text Box 11">
              <a:extLst>
                <a:ext uri="{FF2B5EF4-FFF2-40B4-BE49-F238E27FC236}">
                  <a16:creationId xmlns:a16="http://schemas.microsoft.com/office/drawing/2014/main" id="{42220904-DB44-442A-95D1-2709A7A11430}"/>
                </a:ext>
              </a:extLst>
            </p:cNvPr>
            <p:cNvSpPr txBox="1">
              <a:spLocks noChangeArrowheads="1"/>
            </p:cNvSpPr>
            <p:nvPr userDrawn="1"/>
          </p:nvSpPr>
          <p:spPr bwMode="auto">
            <a:xfrm>
              <a:off x="3297" y="3482"/>
              <a:ext cx="296" cy="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725" b="1">
                  <a:solidFill>
                    <a:schemeClr val="bg1"/>
                  </a:solidFill>
                </a:rPr>
                <a:t>EEE</a:t>
              </a:r>
            </a:p>
          </p:txBody>
        </p:sp>
        <p:sp>
          <p:nvSpPr>
            <p:cNvPr id="330764" name="Line 12">
              <a:extLst>
                <a:ext uri="{FF2B5EF4-FFF2-40B4-BE49-F238E27FC236}">
                  <a16:creationId xmlns:a16="http://schemas.microsoft.com/office/drawing/2014/main" id="{4143CF03-14BD-416E-8DC6-153C37A1569A}"/>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330765" name="Text Box 13">
              <a:extLst>
                <a:ext uri="{FF2B5EF4-FFF2-40B4-BE49-F238E27FC236}">
                  <a16:creationId xmlns:a16="http://schemas.microsoft.com/office/drawing/2014/main" id="{95E66740-E80B-4ADC-A8B0-8DF0DE44E14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1800" b="1">
                  <a:solidFill>
                    <a:schemeClr val="bg1"/>
                  </a:solidFill>
                </a:rPr>
                <a:t>802</a:t>
              </a:r>
            </a:p>
          </p:txBody>
        </p:sp>
      </p:grpSp>
      <p:sp>
        <p:nvSpPr>
          <p:cNvPr id="15" name="TextBox 14">
            <a:extLst>
              <a:ext uri="{FF2B5EF4-FFF2-40B4-BE49-F238E27FC236}">
                <a16:creationId xmlns:a16="http://schemas.microsoft.com/office/drawing/2014/main" id="{E07C26CB-7D9D-421E-9097-1883C3DAD6F2}"/>
              </a:ext>
            </a:extLst>
          </p:cNvPr>
          <p:cNvSpPr txBox="1"/>
          <p:nvPr userDrawn="1"/>
        </p:nvSpPr>
        <p:spPr>
          <a:xfrm>
            <a:off x="0" y="6604002"/>
            <a:ext cx="2235200" cy="219291"/>
          </a:xfrm>
          <a:prstGeom prst="rect">
            <a:avLst/>
          </a:prstGeom>
          <a:noFill/>
        </p:spPr>
        <p:txBody>
          <a:bodyPr wrap="square" rtlCol="0">
            <a:spAutoFit/>
          </a:bodyPr>
          <a:lstStyle/>
          <a:p>
            <a:r>
              <a:rPr lang="en-US" sz="825" dirty="0"/>
              <a:t>doc: 802 EC-21/0303r1</a:t>
            </a:r>
          </a:p>
        </p:txBody>
      </p:sp>
    </p:spTree>
    <p:extLst>
      <p:ext uri="{BB962C8B-B14F-4D97-AF65-F5344CB8AC3E}">
        <p14:creationId xmlns:p14="http://schemas.microsoft.com/office/powerpoint/2010/main" val="4060260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997A4-7ECA-47F1-84A9-B5B1D1BECC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A769B6-DA21-4E90-BB25-B98718AE50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916686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5675D-7433-46D1-9CC2-E2BB294E77E3}"/>
              </a:ext>
            </a:extLst>
          </p:cNvPr>
          <p:cNvSpPr>
            <a:spLocks noGrp="1"/>
          </p:cNvSpPr>
          <p:nvPr>
            <p:ph type="title"/>
          </p:nvPr>
        </p:nvSpPr>
        <p:spPr>
          <a:xfrm>
            <a:off x="831851" y="1709741"/>
            <a:ext cx="105156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476BB1EE-E545-48A5-9729-C524B5652A56}"/>
              </a:ext>
            </a:extLst>
          </p:cNvPr>
          <p:cNvSpPr>
            <a:spLocks noGrp="1"/>
          </p:cNvSpPr>
          <p:nvPr>
            <p:ph type="body" idx="1"/>
          </p:nvPr>
        </p:nvSpPr>
        <p:spPr>
          <a:xfrm>
            <a:off x="831851" y="4589466"/>
            <a:ext cx="10515600" cy="1500187"/>
          </a:xfr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a:t>Click to edit Master text styles</a:t>
            </a:r>
          </a:p>
        </p:txBody>
      </p:sp>
    </p:spTree>
    <p:extLst>
      <p:ext uri="{BB962C8B-B14F-4D97-AF65-F5344CB8AC3E}">
        <p14:creationId xmlns:p14="http://schemas.microsoft.com/office/powerpoint/2010/main" val="16799755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953C4-9EFB-4CD3-9610-F5A3C0D50D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24E3AC-CCBF-4809-8A90-7F71D3461E2D}"/>
              </a:ext>
            </a:extLst>
          </p:cNvPr>
          <p:cNvSpPr>
            <a:spLocks noGrp="1"/>
          </p:cNvSpPr>
          <p:nvPr>
            <p:ph sz="half" idx="1"/>
          </p:nvPr>
        </p:nvSpPr>
        <p:spPr>
          <a:xfrm>
            <a:off x="334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046390-8D18-4BAF-A469-26B9CB3377D9}"/>
              </a:ext>
            </a:extLst>
          </p:cNvPr>
          <p:cNvSpPr>
            <a:spLocks noGrp="1"/>
          </p:cNvSpPr>
          <p:nvPr>
            <p:ph sz="half" idx="2"/>
          </p:nvPr>
        </p:nvSpPr>
        <p:spPr>
          <a:xfrm>
            <a:off x="5922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26859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57977-1713-403A-8F15-B07D109A559C}"/>
              </a:ext>
            </a:extLst>
          </p:cNvPr>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95DDBB-EE1F-474D-B583-4868530294E0}"/>
              </a:ext>
            </a:extLst>
          </p:cNvPr>
          <p:cNvSpPr>
            <a:spLocks noGrp="1"/>
          </p:cNvSpPr>
          <p:nvPr>
            <p:ph type="body" idx="1"/>
          </p:nvPr>
        </p:nvSpPr>
        <p:spPr>
          <a:xfrm>
            <a:off x="840319" y="1681163"/>
            <a:ext cx="5158316"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B980EAD-1CCC-43D5-BAC2-C8E85A7C6415}"/>
              </a:ext>
            </a:extLst>
          </p:cNvPr>
          <p:cNvSpPr>
            <a:spLocks noGrp="1"/>
          </p:cNvSpPr>
          <p:nvPr>
            <p:ph sz="half" idx="2"/>
          </p:nvPr>
        </p:nvSpPr>
        <p:spPr>
          <a:xfrm>
            <a:off x="840319"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7D1348-611E-4262-932E-317C1E73F5A7}"/>
              </a:ext>
            </a:extLst>
          </p:cNvPr>
          <p:cNvSpPr>
            <a:spLocks noGrp="1"/>
          </p:cNvSpPr>
          <p:nvPr>
            <p:ph type="body" sz="quarter" idx="3"/>
          </p:nvPr>
        </p:nvSpPr>
        <p:spPr>
          <a:xfrm>
            <a:off x="6172200" y="1681163"/>
            <a:ext cx="518371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1D3A1949-54F8-4B7F-8547-1B0F8E2890A2}"/>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246911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18FEC-4181-4D3C-9297-4C1CFBC8750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284288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66042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8C9EA-34CD-4482-BE01-412826CA9E0E}"/>
              </a:ext>
            </a:extLst>
          </p:cNvPr>
          <p:cNvSpPr>
            <a:spLocks noGrp="1"/>
          </p:cNvSpPr>
          <p:nvPr>
            <p:ph type="title"/>
          </p:nvPr>
        </p:nvSpPr>
        <p:spPr>
          <a:xfrm>
            <a:off x="840319" y="457200"/>
            <a:ext cx="3932767"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1C4B8B9E-A908-4EF2-80DF-70DE4AF009A9}"/>
              </a:ext>
            </a:extLst>
          </p:cNvPr>
          <p:cNvSpPr>
            <a:spLocks noGrp="1"/>
          </p:cNvSpPr>
          <p:nvPr>
            <p:ph idx="1"/>
          </p:nvPr>
        </p:nvSpPr>
        <p:spPr>
          <a:xfrm>
            <a:off x="5183717" y="987428"/>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560AA4-C8C0-4724-95C2-29296EFF40EB}"/>
              </a:ext>
            </a:extLst>
          </p:cNvPr>
          <p:cNvSpPr>
            <a:spLocks noGrp="1"/>
          </p:cNvSpPr>
          <p:nvPr>
            <p:ph type="body" sz="half" idx="2"/>
          </p:nvPr>
        </p:nvSpPr>
        <p:spPr>
          <a:xfrm>
            <a:off x="840319" y="2057400"/>
            <a:ext cx="393276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11907777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A6E2C-1027-4DD1-B70F-AB291B378D09}"/>
              </a:ext>
            </a:extLst>
          </p:cNvPr>
          <p:cNvSpPr>
            <a:spLocks noGrp="1"/>
          </p:cNvSpPr>
          <p:nvPr>
            <p:ph type="title"/>
          </p:nvPr>
        </p:nvSpPr>
        <p:spPr>
          <a:xfrm>
            <a:off x="840319" y="457200"/>
            <a:ext cx="3932767"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B825638-D223-47B8-BB02-17BC35F0985F}"/>
              </a:ext>
            </a:extLst>
          </p:cNvPr>
          <p:cNvSpPr>
            <a:spLocks noGrp="1"/>
          </p:cNvSpPr>
          <p:nvPr>
            <p:ph type="pic" idx="1"/>
          </p:nvPr>
        </p:nvSpPr>
        <p:spPr>
          <a:xfrm>
            <a:off x="5183717" y="987428"/>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3D589DCC-A8C4-4EB5-9EB7-B9DE029C065E}"/>
              </a:ext>
            </a:extLst>
          </p:cNvPr>
          <p:cNvSpPr>
            <a:spLocks noGrp="1"/>
          </p:cNvSpPr>
          <p:nvPr>
            <p:ph type="body" sz="half" idx="2"/>
          </p:nvPr>
        </p:nvSpPr>
        <p:spPr>
          <a:xfrm>
            <a:off x="840319" y="2057400"/>
            <a:ext cx="393276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7670449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34970-C96B-4690-A0B8-18347D84D2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02657D-315C-4B1E-841A-986CFFAB2C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3503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0569980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77F75-CAFD-4E65-9507-E7707C26F2CB}"/>
              </a:ext>
            </a:extLst>
          </p:cNvPr>
          <p:cNvSpPr>
            <a:spLocks noGrp="1"/>
          </p:cNvSpPr>
          <p:nvPr>
            <p:ph type="title" orient="vert"/>
          </p:nvPr>
        </p:nvSpPr>
        <p:spPr>
          <a:xfrm>
            <a:off x="8771468" y="404816"/>
            <a:ext cx="2810933"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127ABC-A600-4AA3-8F29-7B2BEDFBE61E}"/>
              </a:ext>
            </a:extLst>
          </p:cNvPr>
          <p:cNvSpPr>
            <a:spLocks noGrp="1"/>
          </p:cNvSpPr>
          <p:nvPr>
            <p:ph type="body" orient="vert" idx="1"/>
          </p:nvPr>
        </p:nvSpPr>
        <p:spPr>
          <a:xfrm>
            <a:off x="334436" y="404816"/>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91060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March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dirty="0"/>
          </a:p>
        </p:txBody>
      </p:sp>
    </p:spTree>
    <p:extLst>
      <p:ext uri="{BB962C8B-B14F-4D97-AF65-F5344CB8AC3E}">
        <p14:creationId xmlns:p14="http://schemas.microsoft.com/office/powerpoint/2010/main" val="4269409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March 2023</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dirty="0"/>
          </a:p>
        </p:txBody>
      </p:sp>
    </p:spTree>
    <p:extLst>
      <p:ext uri="{BB962C8B-B14F-4D97-AF65-F5344CB8AC3E}">
        <p14:creationId xmlns:p14="http://schemas.microsoft.com/office/powerpoint/2010/main" val="1513716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March 2023</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dirty="0"/>
          </a:p>
        </p:txBody>
      </p:sp>
    </p:spTree>
    <p:extLst>
      <p:ext uri="{BB962C8B-B14F-4D97-AF65-F5344CB8AC3E}">
        <p14:creationId xmlns:p14="http://schemas.microsoft.com/office/powerpoint/2010/main" val="2044797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March 2023</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dirty="0"/>
          </a:p>
        </p:txBody>
      </p:sp>
    </p:spTree>
    <p:extLst>
      <p:ext uri="{BB962C8B-B14F-4D97-AF65-F5344CB8AC3E}">
        <p14:creationId xmlns:p14="http://schemas.microsoft.com/office/powerpoint/2010/main" val="352643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March 2023</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dirty="0"/>
          </a:p>
        </p:txBody>
      </p:sp>
    </p:spTree>
    <p:extLst>
      <p:ext uri="{BB962C8B-B14F-4D97-AF65-F5344CB8AC3E}">
        <p14:creationId xmlns:p14="http://schemas.microsoft.com/office/powerpoint/2010/main" val="4189202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dirty="0"/>
          </a:p>
        </p:txBody>
      </p:sp>
    </p:spTree>
    <p:extLst>
      <p:ext uri="{BB962C8B-B14F-4D97-AF65-F5344CB8AC3E}">
        <p14:creationId xmlns:p14="http://schemas.microsoft.com/office/powerpoint/2010/main" val="288477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dirty="0"/>
          </a:p>
        </p:txBody>
      </p:sp>
    </p:spTree>
    <p:extLst>
      <p:ext uri="{BB962C8B-B14F-4D97-AF65-F5344CB8AC3E}">
        <p14:creationId xmlns:p14="http://schemas.microsoft.com/office/powerpoint/2010/main" val="227042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March 2023</a:t>
            </a:r>
            <a:endParaRPr lang="en-GB" dirty="0"/>
          </a:p>
        </p:txBody>
      </p:sp>
      <p:sp>
        <p:nvSpPr>
          <p:cNvPr id="1028" name="Rectangle 4"/>
          <p:cNvSpPr>
            <a:spLocks noGrp="1" noChangeArrowheads="1"/>
          </p:cNvSpPr>
          <p:nvPr>
            <p:ph type="ftr"/>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1" name="Date Placeholder 3">
            <a:extLst>
              <a:ext uri="{FF2B5EF4-FFF2-40B4-BE49-F238E27FC236}">
                <a16:creationId xmlns:a16="http://schemas.microsoft.com/office/drawing/2014/main" id="{106A7171-3D93-4AEC-9BD3-73DD99752379}"/>
              </a:ext>
            </a:extLst>
          </p:cNvPr>
          <p:cNvSpPr txBox="1">
            <a:spLocks/>
          </p:cNvSpPr>
          <p:nvPr userDrawn="1"/>
        </p:nvSpPr>
        <p:spPr bwMode="auto">
          <a:xfrm>
            <a:off x="6595500" y="382824"/>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EC-23/0001r02</a:t>
            </a:r>
          </a:p>
        </p:txBody>
      </p:sp>
    </p:spTree>
    <p:extLst>
      <p:ext uri="{BB962C8B-B14F-4D97-AF65-F5344CB8AC3E}">
        <p14:creationId xmlns:p14="http://schemas.microsoft.com/office/powerpoint/2010/main" val="3216128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CF72588-8CCA-484B-BB57-75115034C07A}"/>
              </a:ext>
            </a:extLst>
          </p:cNvPr>
          <p:cNvSpPr>
            <a:spLocks noChangeArrowheads="1"/>
          </p:cNvSpPr>
          <p:nvPr/>
        </p:nvSpPr>
        <p:spPr bwMode="auto">
          <a:xfrm>
            <a:off x="1" y="6604000"/>
            <a:ext cx="12185651"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29731" name="Rectangle 3">
            <a:extLst>
              <a:ext uri="{FF2B5EF4-FFF2-40B4-BE49-F238E27FC236}">
                <a16:creationId xmlns:a16="http://schemas.microsoft.com/office/drawing/2014/main" id="{F63C43A1-4887-493E-8A14-BF150B517FDB}"/>
              </a:ext>
            </a:extLst>
          </p:cNvPr>
          <p:cNvSpPr>
            <a:spLocks noChangeArrowheads="1"/>
          </p:cNvSpPr>
          <p:nvPr/>
        </p:nvSpPr>
        <p:spPr bwMode="auto">
          <a:xfrm>
            <a:off x="4236" y="3175"/>
            <a:ext cx="12181417"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29732" name="Rectangle 4">
            <a:extLst>
              <a:ext uri="{FF2B5EF4-FFF2-40B4-BE49-F238E27FC236}">
                <a16:creationId xmlns:a16="http://schemas.microsoft.com/office/drawing/2014/main" id="{2B5A83E3-00AF-4F64-A572-E3132996D43A}"/>
              </a:ext>
            </a:extLst>
          </p:cNvPr>
          <p:cNvSpPr>
            <a:spLocks noGrp="1" noChangeArrowheads="1"/>
          </p:cNvSpPr>
          <p:nvPr>
            <p:ph type="title"/>
          </p:nvPr>
        </p:nvSpPr>
        <p:spPr bwMode="auto">
          <a:xfrm>
            <a:off x="609600" y="404813"/>
            <a:ext cx="109728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4236F236-A3B9-41B4-B7F9-DFF89D758FA2}"/>
              </a:ext>
            </a:extLst>
          </p:cNvPr>
          <p:cNvSpPr>
            <a:spLocks noGrp="1" noChangeArrowheads="1"/>
          </p:cNvSpPr>
          <p:nvPr>
            <p:ph type="body" idx="1"/>
          </p:nvPr>
        </p:nvSpPr>
        <p:spPr bwMode="auto">
          <a:xfrm>
            <a:off x="334433" y="1341438"/>
            <a:ext cx="109728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01EEDA4F-A3DE-4FD9-BF4F-3E83D2D8991E}"/>
              </a:ext>
            </a:extLst>
          </p:cNvPr>
          <p:cNvSpPr>
            <a:spLocks noChangeShapeType="1"/>
          </p:cNvSpPr>
          <p:nvPr/>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329735" name="Text Box 7">
            <a:extLst>
              <a:ext uri="{FF2B5EF4-FFF2-40B4-BE49-F238E27FC236}">
                <a16:creationId xmlns:a16="http://schemas.microsoft.com/office/drawing/2014/main" id="{DD447C82-1692-4452-8D0C-48E5A094D7A0}"/>
              </a:ext>
            </a:extLst>
          </p:cNvPr>
          <p:cNvSpPr txBox="1">
            <a:spLocks noChangeArrowheads="1"/>
          </p:cNvSpPr>
          <p:nvPr/>
        </p:nvSpPr>
        <p:spPr bwMode="auto">
          <a:xfrm>
            <a:off x="10610853" y="6589714"/>
            <a:ext cx="1534583"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900">
                <a:solidFill>
                  <a:schemeClr val="bg1"/>
                </a:solidFill>
              </a:rPr>
              <a:t>Page </a:t>
            </a:r>
            <a:fld id="{78C6580E-8574-448A-B696-FE3CE2803A05}" type="slidenum">
              <a:rPr lang="en-US" altLang="en-US" sz="900">
                <a:solidFill>
                  <a:schemeClr val="bg1"/>
                </a:solidFill>
              </a:rPr>
              <a:pPr algn="r" eaLnBrk="1" hangingPunct="1">
                <a:spcBef>
                  <a:spcPct val="50000"/>
                </a:spcBef>
              </a:pPr>
              <a:t>‹#›</a:t>
            </a:fld>
            <a:endParaRPr lang="en-US" altLang="en-US" sz="900">
              <a:solidFill>
                <a:schemeClr val="bg1"/>
              </a:solidFill>
            </a:endParaRPr>
          </a:p>
        </p:txBody>
      </p:sp>
      <p:sp>
        <p:nvSpPr>
          <p:cNvPr id="329737" name="Text Box 9">
            <a:extLst>
              <a:ext uri="{FF2B5EF4-FFF2-40B4-BE49-F238E27FC236}">
                <a16:creationId xmlns:a16="http://schemas.microsoft.com/office/drawing/2014/main" id="{B6922251-FEB2-42BE-A274-06E32B974A01}"/>
              </a:ext>
            </a:extLst>
          </p:cNvPr>
          <p:cNvSpPr txBox="1">
            <a:spLocks noChangeArrowheads="1"/>
          </p:cNvSpPr>
          <p:nvPr/>
        </p:nvSpPr>
        <p:spPr bwMode="auto">
          <a:xfrm>
            <a:off x="-13605" y="6589712"/>
            <a:ext cx="1219200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900" dirty="0">
                <a:solidFill>
                  <a:schemeClr val="bg1"/>
                </a:solidFill>
              </a:rPr>
              <a:t>2021 December IEEE 802 Interim Telecon</a:t>
            </a:r>
          </a:p>
        </p:txBody>
      </p:sp>
      <p:grpSp>
        <p:nvGrpSpPr>
          <p:cNvPr id="329748" name="Group 20">
            <a:extLst>
              <a:ext uri="{FF2B5EF4-FFF2-40B4-BE49-F238E27FC236}">
                <a16:creationId xmlns:a16="http://schemas.microsoft.com/office/drawing/2014/main" id="{9C8BEB29-6C1C-4F78-BE84-ABA3613CF38A}"/>
              </a:ext>
            </a:extLst>
          </p:cNvPr>
          <p:cNvGrpSpPr>
            <a:grpSpLocks/>
          </p:cNvGrpSpPr>
          <p:nvPr/>
        </p:nvGrpSpPr>
        <p:grpSpPr bwMode="auto">
          <a:xfrm>
            <a:off x="11089219" y="5876928"/>
            <a:ext cx="1058333" cy="709613"/>
            <a:chOff x="3288" y="3482"/>
            <a:chExt cx="500" cy="447"/>
          </a:xfrm>
        </p:grpSpPr>
        <p:sp>
          <p:nvSpPr>
            <p:cNvPr id="329746" name="Rectangle 18">
              <a:extLst>
                <a:ext uri="{FF2B5EF4-FFF2-40B4-BE49-F238E27FC236}">
                  <a16:creationId xmlns:a16="http://schemas.microsoft.com/office/drawing/2014/main" id="{30E25C0F-A518-43E4-9FFE-534FED150AFC}"/>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29743" name="Text Box 15">
              <a:extLst>
                <a:ext uri="{FF2B5EF4-FFF2-40B4-BE49-F238E27FC236}">
                  <a16:creationId xmlns:a16="http://schemas.microsoft.com/office/drawing/2014/main" id="{58BBC676-CFEE-41B6-AD57-8CEF720C6324}"/>
                </a:ext>
              </a:extLst>
            </p:cNvPr>
            <p:cNvSpPr txBox="1">
              <a:spLocks noChangeArrowheads="1"/>
            </p:cNvSpPr>
            <p:nvPr userDrawn="1"/>
          </p:nvSpPr>
          <p:spPr bwMode="auto">
            <a:xfrm>
              <a:off x="3297" y="3482"/>
              <a:ext cx="296" cy="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725" b="1">
                  <a:solidFill>
                    <a:schemeClr val="bg1"/>
                  </a:solidFill>
                </a:rPr>
                <a:t>EEE</a:t>
              </a:r>
            </a:p>
          </p:txBody>
        </p:sp>
        <p:sp>
          <p:nvSpPr>
            <p:cNvPr id="329745" name="Line 17">
              <a:extLst>
                <a:ext uri="{FF2B5EF4-FFF2-40B4-BE49-F238E27FC236}">
                  <a16:creationId xmlns:a16="http://schemas.microsoft.com/office/drawing/2014/main" id="{0F028796-F134-4F17-A928-B1CF7442DF57}"/>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329747" name="Text Box 19">
              <a:extLst>
                <a:ext uri="{FF2B5EF4-FFF2-40B4-BE49-F238E27FC236}">
                  <a16:creationId xmlns:a16="http://schemas.microsoft.com/office/drawing/2014/main" id="{28217FAA-CAD6-4509-87B3-40A895740AE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1800" b="1">
                  <a:solidFill>
                    <a:schemeClr val="bg1"/>
                  </a:solidFill>
                </a:rPr>
                <a:t>802</a:t>
              </a:r>
            </a:p>
          </p:txBody>
        </p:sp>
      </p:grpSp>
      <p:sp>
        <p:nvSpPr>
          <p:cNvPr id="2" name="TextBox 1">
            <a:extLst>
              <a:ext uri="{FF2B5EF4-FFF2-40B4-BE49-F238E27FC236}">
                <a16:creationId xmlns:a16="http://schemas.microsoft.com/office/drawing/2014/main" id="{92B304B0-FF60-41DC-9681-6067E5CBFFEE}"/>
              </a:ext>
            </a:extLst>
          </p:cNvPr>
          <p:cNvSpPr txBox="1"/>
          <p:nvPr userDrawn="1"/>
        </p:nvSpPr>
        <p:spPr>
          <a:xfrm>
            <a:off x="0" y="6604002"/>
            <a:ext cx="2235200" cy="219291"/>
          </a:xfrm>
          <a:prstGeom prst="rect">
            <a:avLst/>
          </a:prstGeom>
          <a:noFill/>
        </p:spPr>
        <p:txBody>
          <a:bodyPr wrap="square" rtlCol="0">
            <a:spAutoFit/>
          </a:bodyPr>
          <a:lstStyle/>
          <a:p>
            <a:r>
              <a:rPr lang="en-US" sz="825" dirty="0"/>
              <a:t>doc: 802 EC-21/0303r1</a:t>
            </a:r>
          </a:p>
        </p:txBody>
      </p:sp>
    </p:spTree>
    <p:extLst>
      <p:ext uri="{BB962C8B-B14F-4D97-AF65-F5344CB8AC3E}">
        <p14:creationId xmlns:p14="http://schemas.microsoft.com/office/powerpoint/2010/main" val="2045800077"/>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hdr="0"/>
  <p:txStyles>
    <p:titleStyle>
      <a:lvl1pPr algn="ctr" rtl="0" eaLnBrk="1" fontAlgn="base" hangingPunct="1">
        <a:spcBef>
          <a:spcPct val="0"/>
        </a:spcBef>
        <a:spcAft>
          <a:spcPct val="0"/>
        </a:spcAft>
        <a:defRPr sz="2700" kern="1200">
          <a:solidFill>
            <a:schemeClr val="tx2"/>
          </a:solidFill>
          <a:latin typeface="+mj-lt"/>
          <a:ea typeface="+mj-ea"/>
          <a:cs typeface="+mj-cs"/>
        </a:defRPr>
      </a:lvl1pPr>
      <a:lvl2pPr algn="ctr" rtl="0" eaLnBrk="1" fontAlgn="base" hangingPunct="1">
        <a:spcBef>
          <a:spcPct val="0"/>
        </a:spcBef>
        <a:spcAft>
          <a:spcPct val="0"/>
        </a:spcAft>
        <a:defRPr sz="2700">
          <a:solidFill>
            <a:schemeClr val="tx2"/>
          </a:solidFill>
          <a:latin typeface="Arial" panose="020B0604020202020204" pitchFamily="34" charset="0"/>
        </a:defRPr>
      </a:lvl2pPr>
      <a:lvl3pPr algn="ctr" rtl="0" eaLnBrk="1" fontAlgn="base" hangingPunct="1">
        <a:spcBef>
          <a:spcPct val="0"/>
        </a:spcBef>
        <a:spcAft>
          <a:spcPct val="0"/>
        </a:spcAft>
        <a:defRPr sz="2700">
          <a:solidFill>
            <a:schemeClr val="tx2"/>
          </a:solidFill>
          <a:latin typeface="Arial" panose="020B0604020202020204" pitchFamily="34" charset="0"/>
        </a:defRPr>
      </a:lvl3pPr>
      <a:lvl4pPr algn="ctr" rtl="0" eaLnBrk="1" fontAlgn="base" hangingPunct="1">
        <a:spcBef>
          <a:spcPct val="0"/>
        </a:spcBef>
        <a:spcAft>
          <a:spcPct val="0"/>
        </a:spcAft>
        <a:defRPr sz="2700">
          <a:solidFill>
            <a:schemeClr val="tx2"/>
          </a:solidFill>
          <a:latin typeface="Arial" panose="020B0604020202020204" pitchFamily="34" charset="0"/>
        </a:defRPr>
      </a:lvl4pPr>
      <a:lvl5pPr algn="ctr" rtl="0" eaLnBrk="1" fontAlgn="base" hangingPunct="1">
        <a:spcBef>
          <a:spcPct val="0"/>
        </a:spcBef>
        <a:spcAft>
          <a:spcPct val="0"/>
        </a:spcAft>
        <a:defRPr sz="2700">
          <a:solidFill>
            <a:schemeClr val="tx2"/>
          </a:solidFill>
          <a:latin typeface="Arial" panose="020B0604020202020204" pitchFamily="34" charset="0"/>
        </a:defRPr>
      </a:lvl5pPr>
      <a:lvl6pPr marL="342900" algn="ctr" rtl="0" eaLnBrk="1" fontAlgn="base" hangingPunct="1">
        <a:spcBef>
          <a:spcPct val="0"/>
        </a:spcBef>
        <a:spcAft>
          <a:spcPct val="0"/>
        </a:spcAft>
        <a:defRPr sz="2700">
          <a:solidFill>
            <a:schemeClr val="tx2"/>
          </a:solidFill>
          <a:latin typeface="Arial" panose="020B0604020202020204" pitchFamily="34" charset="0"/>
        </a:defRPr>
      </a:lvl6pPr>
      <a:lvl7pPr marL="685800" algn="ctr" rtl="0" eaLnBrk="1" fontAlgn="base" hangingPunct="1">
        <a:spcBef>
          <a:spcPct val="0"/>
        </a:spcBef>
        <a:spcAft>
          <a:spcPct val="0"/>
        </a:spcAft>
        <a:defRPr sz="2700">
          <a:solidFill>
            <a:schemeClr val="tx2"/>
          </a:solidFill>
          <a:latin typeface="Arial" panose="020B0604020202020204" pitchFamily="34" charset="0"/>
        </a:defRPr>
      </a:lvl7pPr>
      <a:lvl8pPr marL="1028700" algn="ctr" rtl="0" eaLnBrk="1" fontAlgn="base" hangingPunct="1">
        <a:spcBef>
          <a:spcPct val="0"/>
        </a:spcBef>
        <a:spcAft>
          <a:spcPct val="0"/>
        </a:spcAft>
        <a:defRPr sz="2700">
          <a:solidFill>
            <a:schemeClr val="tx2"/>
          </a:solidFill>
          <a:latin typeface="Arial" panose="020B0604020202020204" pitchFamily="34" charset="0"/>
        </a:defRPr>
      </a:lvl8pPr>
      <a:lvl9pPr marL="1371600" algn="ctr" rtl="0" eaLnBrk="1" fontAlgn="base" hangingPunct="1">
        <a:spcBef>
          <a:spcPct val="0"/>
        </a:spcBef>
        <a:spcAft>
          <a:spcPct val="0"/>
        </a:spcAft>
        <a:defRPr sz="2700">
          <a:solidFill>
            <a:schemeClr val="tx2"/>
          </a:solidFill>
          <a:latin typeface="Arial" panose="020B0604020202020204" pitchFamily="34" charset="0"/>
        </a:defRPr>
      </a:lvl9pPr>
    </p:titleStyle>
    <p:bodyStyle>
      <a:lvl1pPr marL="257175" indent="-257175" algn="l" rtl="0" eaLnBrk="1" fontAlgn="base" hangingPunct="1">
        <a:spcBef>
          <a:spcPct val="20000"/>
        </a:spcBef>
        <a:spcAft>
          <a:spcPct val="0"/>
        </a:spcAft>
        <a:buChar char="•"/>
        <a:defRPr sz="2400" kern="1200">
          <a:solidFill>
            <a:schemeClr val="tx1"/>
          </a:solidFill>
          <a:latin typeface="+mn-lt"/>
          <a:ea typeface="+mn-ea"/>
          <a:cs typeface="+mn-cs"/>
        </a:defRPr>
      </a:lvl1pPr>
      <a:lvl2pPr marL="557213" indent="-214313" algn="l" rtl="0" eaLnBrk="1" fontAlgn="base" hangingPunct="1">
        <a:spcBef>
          <a:spcPct val="20000"/>
        </a:spcBef>
        <a:spcAft>
          <a:spcPct val="0"/>
        </a:spcAft>
        <a:buChar char="–"/>
        <a:defRPr sz="2100" kern="1200">
          <a:solidFill>
            <a:schemeClr val="tx1"/>
          </a:solidFill>
          <a:latin typeface="+mn-lt"/>
          <a:ea typeface="+mn-ea"/>
          <a:cs typeface="+mn-cs"/>
        </a:defRPr>
      </a:lvl2pPr>
      <a:lvl3pPr marL="857250" indent="-171450" algn="l" rtl="0" eaLnBrk="1" fontAlgn="base" hangingPunct="1">
        <a:spcBef>
          <a:spcPct val="20000"/>
        </a:spcBef>
        <a:spcAft>
          <a:spcPct val="0"/>
        </a:spcAft>
        <a:buChar char="•"/>
        <a:defRPr sz="1800" kern="1200">
          <a:solidFill>
            <a:schemeClr val="tx1"/>
          </a:solidFill>
          <a:latin typeface="+mn-lt"/>
          <a:ea typeface="+mn-ea"/>
          <a:cs typeface="+mn-cs"/>
        </a:defRPr>
      </a:lvl3pPr>
      <a:lvl4pPr marL="1200150" indent="-171450" algn="l" rtl="0" eaLnBrk="1" fontAlgn="base" hangingPunct="1">
        <a:spcBef>
          <a:spcPct val="20000"/>
        </a:spcBef>
        <a:spcAft>
          <a:spcPct val="0"/>
        </a:spcAft>
        <a:buChar char="–"/>
        <a:defRPr sz="1500" kern="1200">
          <a:solidFill>
            <a:schemeClr val="tx1"/>
          </a:solidFill>
          <a:latin typeface="+mn-lt"/>
          <a:ea typeface="+mn-ea"/>
          <a:cs typeface="+mn-cs"/>
        </a:defRPr>
      </a:lvl4pPr>
      <a:lvl5pPr marL="1543050" indent="-171450" algn="l" rtl="0" eaLnBrk="1" fontAlgn="base" hangingPunct="1">
        <a:spcBef>
          <a:spcPct val="20000"/>
        </a:spcBef>
        <a:spcAft>
          <a:spcPct val="0"/>
        </a:spcAft>
        <a:buChar char="»"/>
        <a:defRPr sz="15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financial-ops-manual.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421718" y="1400176"/>
            <a:ext cx="2743200" cy="473075"/>
          </a:xfrm>
        </p:spPr>
        <p:txBody>
          <a:bodyPr/>
          <a:lstStyle/>
          <a:p>
            <a:r>
              <a:rPr lang="en-GB" dirty="0"/>
              <a:t>Date: 2023-03-12</a:t>
            </a:r>
          </a:p>
        </p:txBody>
      </p:sp>
      <p:sp>
        <p:nvSpPr>
          <p:cNvPr id="3073" name="Rectangle 1"/>
          <p:cNvSpPr>
            <a:spLocks noGrp="1" noChangeArrowheads="1"/>
          </p:cNvSpPr>
          <p:nvPr>
            <p:ph type="title"/>
          </p:nvPr>
        </p:nvSpPr>
        <p:spPr>
          <a:xfrm>
            <a:off x="914401" y="685801"/>
            <a:ext cx="10361084" cy="685799"/>
          </a:xfrm>
        </p:spPr>
        <p:txBody>
          <a:bodyPr/>
          <a:lstStyle/>
          <a:p>
            <a:r>
              <a:rPr lang="en-US" dirty="0"/>
              <a:t>IEEE 802WCSC Meeting Venue Manager Report 2023</a:t>
            </a:r>
            <a:endParaRPr lang="en-GB" dirty="0"/>
          </a:p>
        </p:txBody>
      </p:sp>
      <p:sp>
        <p:nvSpPr>
          <p:cNvPr id="6" name="Date Placeholder 3"/>
          <p:cNvSpPr>
            <a:spLocks noGrp="1"/>
          </p:cNvSpPr>
          <p:nvPr>
            <p:ph type="dt" idx="10"/>
          </p:nvPr>
        </p:nvSpPr>
        <p:spPr/>
        <p:txBody>
          <a:bodyPr/>
          <a:lstStyle/>
          <a:p>
            <a:r>
              <a:rPr lang="en-US" dirty="0"/>
              <a:t>March 2023</a:t>
            </a:r>
            <a:endParaRPr lang="en-GB" dirty="0"/>
          </a:p>
        </p:txBody>
      </p:sp>
      <p:sp>
        <p:nvSpPr>
          <p:cNvPr id="7" name="Footer Placeholder 4"/>
          <p:cNvSpPr>
            <a:spLocks noGrp="1"/>
          </p:cNvSpPr>
          <p:nvPr>
            <p:ph type="ftr" idx="11"/>
          </p:nvPr>
        </p:nvSpPr>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48236506"/>
              </p:ext>
            </p:extLst>
          </p:nvPr>
        </p:nvGraphicFramePr>
        <p:xfrm>
          <a:off x="2036764" y="2279651"/>
          <a:ext cx="8118475" cy="2487613"/>
        </p:xfrm>
        <a:graphic>
          <a:graphicData uri="http://schemas.openxmlformats.org/presentationml/2006/ole">
            <mc:AlternateContent xmlns:mc="http://schemas.openxmlformats.org/markup-compatibility/2006">
              <mc:Choice xmlns:v="urn:schemas-microsoft-com:vml" Requires="v">
                <p:oleObj name="Document" r:id="rId3" imgW="8245941" imgH="2538755" progId="Word.Document.8">
                  <p:embed/>
                </p:oleObj>
              </mc:Choice>
              <mc:Fallback>
                <p:oleObj name="Document" r:id="rId3" imgW="8245941" imgH="2538755" progId="Word.Document.8">
                  <p:embed/>
                  <p:pic>
                    <p:nvPicPr>
                      <p:cNvPr id="3075" name="Object 3"/>
                      <p:cNvPicPr>
                        <a:picLocks noChangeAspect="1" noChangeArrowheads="1"/>
                      </p:cNvPicPr>
                      <p:nvPr/>
                    </p:nvPicPr>
                    <p:blipFill>
                      <a:blip r:embed="rId4"/>
                      <a:srcRect/>
                      <a:stretch>
                        <a:fillRect/>
                      </a:stretch>
                    </p:blipFill>
                    <p:spPr bwMode="auto">
                      <a:xfrm>
                        <a:off x="2036764" y="2279651"/>
                        <a:ext cx="8118475" cy="24876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80DDE-A6D9-4DBD-93F1-8CAA6AF62C6A}"/>
              </a:ext>
            </a:extLst>
          </p:cNvPr>
          <p:cNvSpPr>
            <a:spLocks noGrp="1"/>
          </p:cNvSpPr>
          <p:nvPr>
            <p:ph type="title"/>
          </p:nvPr>
        </p:nvSpPr>
        <p:spPr/>
        <p:txBody>
          <a:bodyPr/>
          <a:lstStyle/>
          <a:p>
            <a:r>
              <a:rPr lang="en-US" dirty="0"/>
              <a:t>Open Dates – as of January 15, 2022</a:t>
            </a:r>
          </a:p>
        </p:txBody>
      </p:sp>
      <p:sp>
        <p:nvSpPr>
          <p:cNvPr id="3" name="Content Placeholder 2">
            <a:extLst>
              <a:ext uri="{FF2B5EF4-FFF2-40B4-BE49-F238E27FC236}">
                <a16:creationId xmlns:a16="http://schemas.microsoft.com/office/drawing/2014/main" id="{9093129B-CA8C-455A-AE59-F21708EA56DB}"/>
              </a:ext>
            </a:extLst>
          </p:cNvPr>
          <p:cNvSpPr>
            <a:spLocks noGrp="1"/>
          </p:cNvSpPr>
          <p:nvPr>
            <p:ph idx="1"/>
          </p:nvPr>
        </p:nvSpPr>
        <p:spPr>
          <a:xfrm>
            <a:off x="2438401" y="1981201"/>
            <a:ext cx="7315200" cy="4113213"/>
          </a:xfrm>
        </p:spPr>
        <p:txBody>
          <a:bodyPr/>
          <a:lstStyle/>
          <a:p>
            <a:pPr lvl="1"/>
            <a:r>
              <a:rPr lang="en-US" sz="2400" b="1" dirty="0"/>
              <a:t>Jan 2025 (Asia/NA)</a:t>
            </a:r>
          </a:p>
          <a:p>
            <a:pPr lvl="1"/>
            <a:r>
              <a:rPr lang="en-US" sz="2400" b="1" dirty="0"/>
              <a:t>May 2025 (Asia/NA)</a:t>
            </a:r>
          </a:p>
          <a:p>
            <a:pPr lvl="1"/>
            <a:endParaRPr lang="en-US" sz="2400" b="1" dirty="0"/>
          </a:p>
          <a:p>
            <a:pPr lvl="1"/>
            <a:r>
              <a:rPr lang="en-US" sz="2400" b="1" dirty="0"/>
              <a:t>Jan 2026 - (Europe/NA) </a:t>
            </a:r>
          </a:p>
          <a:p>
            <a:pPr lvl="1"/>
            <a:r>
              <a:rPr lang="en-US" sz="2400" b="1" dirty="0"/>
              <a:t>May 2026 - (Europe/NA) </a:t>
            </a:r>
          </a:p>
        </p:txBody>
      </p:sp>
      <p:sp>
        <p:nvSpPr>
          <p:cNvPr id="6" name="Date Placeholder 5">
            <a:extLst>
              <a:ext uri="{FF2B5EF4-FFF2-40B4-BE49-F238E27FC236}">
                <a16:creationId xmlns:a16="http://schemas.microsoft.com/office/drawing/2014/main" id="{88A9A746-E78C-49D6-92DA-C413A7DAC766}"/>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0E55DC69-8D22-4A34-B084-E8BE1DA5DB98}"/>
              </a:ext>
            </a:extLst>
          </p:cNvPr>
          <p:cNvSpPr>
            <a:spLocks noGrp="1"/>
          </p:cNvSpPr>
          <p:nvPr>
            <p:ph type="ftr" idx="11"/>
          </p:nvPr>
        </p:nvSpPr>
        <p:spPr/>
        <p:txBody>
          <a:bodyPr/>
          <a:lstStyle/>
          <a:p>
            <a:r>
              <a:rPr lang="en-GB" dirty="0"/>
              <a:t>Jon Rosdahl, Qualcomm</a:t>
            </a:r>
          </a:p>
        </p:txBody>
      </p:sp>
      <p:sp>
        <p:nvSpPr>
          <p:cNvPr id="4" name="Slide Number Placeholder 3">
            <a:extLst>
              <a:ext uri="{FF2B5EF4-FFF2-40B4-BE49-F238E27FC236}">
                <a16:creationId xmlns:a16="http://schemas.microsoft.com/office/drawing/2014/main" id="{F73FAA42-FC9A-489D-8629-6501BD92870F}"/>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239589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493DF-5931-44B3-9102-D927DB1FF867}"/>
              </a:ext>
            </a:extLst>
          </p:cNvPr>
          <p:cNvSpPr>
            <a:spLocks noGrp="1"/>
          </p:cNvSpPr>
          <p:nvPr>
            <p:ph type="title"/>
          </p:nvPr>
        </p:nvSpPr>
        <p:spPr>
          <a:xfrm>
            <a:off x="2209801" y="685801"/>
            <a:ext cx="7770813" cy="762000"/>
          </a:xfrm>
        </p:spPr>
        <p:txBody>
          <a:bodyPr/>
          <a:lstStyle/>
          <a:p>
            <a:r>
              <a:rPr lang="en-US" dirty="0"/>
              <a:t>Future Interim Meeting Fees - 2023</a:t>
            </a:r>
          </a:p>
        </p:txBody>
      </p:sp>
      <p:sp>
        <p:nvSpPr>
          <p:cNvPr id="3" name="Content Placeholder 2">
            <a:extLst>
              <a:ext uri="{FF2B5EF4-FFF2-40B4-BE49-F238E27FC236}">
                <a16:creationId xmlns:a16="http://schemas.microsoft.com/office/drawing/2014/main" id="{95F91827-7AAC-4AFD-A7F6-3D94D02BB401}"/>
              </a:ext>
            </a:extLst>
          </p:cNvPr>
          <p:cNvSpPr>
            <a:spLocks noGrp="1"/>
          </p:cNvSpPr>
          <p:nvPr>
            <p:ph idx="1"/>
          </p:nvPr>
        </p:nvSpPr>
        <p:spPr>
          <a:xfrm>
            <a:off x="2209802" y="1610943"/>
            <a:ext cx="8458198" cy="4713657"/>
          </a:xfrm>
        </p:spPr>
        <p:txBody>
          <a:bodyPr/>
          <a:lstStyle/>
          <a:p>
            <a:r>
              <a:rPr lang="en-US" dirty="0"/>
              <a:t>IEEE 802 Wireless Interim Session meeting fees are set by the IEEE 802W Exec Committee of the Joint Treasury </a:t>
            </a:r>
          </a:p>
          <a:p>
            <a:r>
              <a:rPr lang="en-US" dirty="0"/>
              <a:t>	</a:t>
            </a:r>
            <a:r>
              <a:rPr lang="en-US" sz="2000" dirty="0"/>
              <a:t> </a:t>
            </a:r>
            <a:r>
              <a:rPr lang="en-US" sz="2000" b="0" dirty="0"/>
              <a:t>-- Meeting fees are expected to balance actual costs to zero over 2-3 years.</a:t>
            </a:r>
          </a:p>
          <a:p>
            <a:endParaRPr lang="en-US" sz="900" dirty="0"/>
          </a:p>
          <a:p>
            <a:pPr marL="800100" lvl="1" indent="-342900">
              <a:buFont typeface="Wingdings" panose="05000000000000000000" pitchFamily="2" charset="2"/>
              <a:buChar char="ü"/>
            </a:pPr>
            <a:r>
              <a:rPr lang="en-US" sz="2400" b="1" dirty="0"/>
              <a:t>Meeting Fees set for 2023 May and Sept Interims</a:t>
            </a:r>
            <a:r>
              <a:rPr lang="en-US" sz="2400" dirty="0"/>
              <a:t>– </a:t>
            </a:r>
          </a:p>
          <a:p>
            <a:pPr marL="1257300" lvl="2" indent="-342900">
              <a:buFont typeface="Arial" panose="020B0604020202020204" pitchFamily="34" charset="0"/>
              <a:buChar char="•"/>
            </a:pPr>
            <a:r>
              <a:rPr lang="en-US" sz="2000" dirty="0"/>
              <a:t>$600/$800/$1,000 Mixed Mode</a:t>
            </a:r>
          </a:p>
          <a:p>
            <a:pPr lvl="1"/>
            <a:endParaRPr lang="en-US" sz="1400" dirty="0"/>
          </a:p>
          <a:p>
            <a:r>
              <a:rPr lang="en-US" sz="1600" dirty="0"/>
              <a:t>IEEE 802 Plenary Session meeting fees are set by the IEEE 802 Executive Committee </a:t>
            </a:r>
          </a:p>
          <a:p>
            <a:pPr lvl="1"/>
            <a:r>
              <a:rPr lang="en-US" dirty="0"/>
              <a:t>– Currently base fee is set at $400/$600/$800.</a:t>
            </a:r>
          </a:p>
          <a:p>
            <a:pPr lvl="1"/>
            <a:r>
              <a:rPr lang="en-US" dirty="0"/>
              <a:t>-- Meeting fees increase to cover mixed mode expenses and Lunches</a:t>
            </a:r>
          </a:p>
          <a:p>
            <a:pPr lvl="1"/>
            <a:r>
              <a:rPr lang="en-US" dirty="0"/>
              <a:t>2023 July Plenary in Berlin, Germany = $700/$1,000/$1,300</a:t>
            </a:r>
          </a:p>
          <a:p>
            <a:pPr lvl="1"/>
            <a:r>
              <a:rPr lang="en-US" dirty="0"/>
              <a:t>2023 Nov Plenary in Hawaii = not set.</a:t>
            </a:r>
          </a:p>
          <a:p>
            <a:pPr lvl="1"/>
            <a:endParaRPr lang="en-US" sz="1400" dirty="0"/>
          </a:p>
        </p:txBody>
      </p:sp>
      <p:sp>
        <p:nvSpPr>
          <p:cNvPr id="4" name="Slide Number Placeholder 3">
            <a:extLst>
              <a:ext uri="{FF2B5EF4-FFF2-40B4-BE49-F238E27FC236}">
                <a16:creationId xmlns:a16="http://schemas.microsoft.com/office/drawing/2014/main" id="{4F50E021-1E26-4F3A-947B-35C1269A082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0D0B86E3-7481-455A-BBEE-880ECE5F00CB}"/>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4941976-E4F2-43E6-9FDD-8B4D25BC9F33}"/>
              </a:ext>
            </a:extLst>
          </p:cNvPr>
          <p:cNvSpPr>
            <a:spLocks noGrp="1"/>
          </p:cNvSpPr>
          <p:nvPr>
            <p:ph type="dt" idx="15"/>
          </p:nvPr>
        </p:nvSpPr>
        <p:spPr bwMode="auto">
          <a:xfrm>
            <a:off x="934657" y="297658"/>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February 2023</a:t>
            </a:r>
            <a:endParaRPr lang="en-GB" dirty="0"/>
          </a:p>
        </p:txBody>
      </p:sp>
    </p:spTree>
    <p:extLst>
      <p:ext uri="{BB962C8B-B14F-4D97-AF65-F5344CB8AC3E}">
        <p14:creationId xmlns:p14="http://schemas.microsoft.com/office/powerpoint/2010/main" val="2940780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6B110-A82F-BB48-3A02-3B75C8BCCFF7}"/>
              </a:ext>
            </a:extLst>
          </p:cNvPr>
          <p:cNvSpPr>
            <a:spLocks noGrp="1"/>
          </p:cNvSpPr>
          <p:nvPr>
            <p:ph type="title"/>
          </p:nvPr>
        </p:nvSpPr>
        <p:spPr/>
        <p:txBody>
          <a:bodyPr/>
          <a:lstStyle/>
          <a:p>
            <a:r>
              <a:rPr lang="en-US" dirty="0"/>
              <a:t>Locations being considered</a:t>
            </a:r>
          </a:p>
        </p:txBody>
      </p:sp>
      <p:sp>
        <p:nvSpPr>
          <p:cNvPr id="3" name="Content Placeholder 2">
            <a:extLst>
              <a:ext uri="{FF2B5EF4-FFF2-40B4-BE49-F238E27FC236}">
                <a16:creationId xmlns:a16="http://schemas.microsoft.com/office/drawing/2014/main" id="{172F7886-407B-1BE2-C044-64980136BA61}"/>
              </a:ext>
            </a:extLst>
          </p:cNvPr>
          <p:cNvSpPr>
            <a:spLocks noGrp="1"/>
          </p:cNvSpPr>
          <p:nvPr>
            <p:ph idx="1"/>
          </p:nvPr>
        </p:nvSpPr>
        <p:spPr/>
        <p:txBody>
          <a:bodyPr/>
          <a:lstStyle/>
          <a:p>
            <a:r>
              <a:rPr lang="en-US" dirty="0"/>
              <a:t>Huawei would like to </a:t>
            </a:r>
            <a:r>
              <a:rPr lang="en-US"/>
              <a:t>host an IEEE 802W </a:t>
            </a:r>
            <a:r>
              <a:rPr lang="en-US" dirty="0"/>
              <a:t>meeting in either Macau or </a:t>
            </a:r>
            <a:r>
              <a:rPr lang="en-US" dirty="0" err="1"/>
              <a:t>Sanya</a:t>
            </a:r>
            <a:r>
              <a:rPr lang="en-US" dirty="0"/>
              <a:t> (Hainan) in either 2025 or 2026.</a:t>
            </a:r>
          </a:p>
        </p:txBody>
      </p:sp>
      <p:sp>
        <p:nvSpPr>
          <p:cNvPr id="4" name="Date Placeholder 3">
            <a:extLst>
              <a:ext uri="{FF2B5EF4-FFF2-40B4-BE49-F238E27FC236}">
                <a16:creationId xmlns:a16="http://schemas.microsoft.com/office/drawing/2014/main" id="{D3A28B32-65EC-6D5E-111C-203680F67FBC}"/>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736C6193-8471-AC0D-0D91-606D00A2618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BF7DE4A-7F23-8FF2-AE80-6B3A9F055AD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42854961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5334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3" name="Content Placeholder 2">
            <a:extLst>
              <a:ext uri="{FF2B5EF4-FFF2-40B4-BE49-F238E27FC236}">
                <a16:creationId xmlns:a16="http://schemas.microsoft.com/office/drawing/2014/main" id="{B208A5EB-69CF-4A66-8DC9-FC2ED0E8DDF8}"/>
              </a:ext>
            </a:extLst>
          </p:cNvPr>
          <p:cNvSpPr>
            <a:spLocks noGrp="1"/>
          </p:cNvSpPr>
          <p:nvPr>
            <p:ph idx="1"/>
          </p:nvPr>
        </p:nvSpPr>
        <p:spPr/>
        <p:txBody>
          <a:bodyPr/>
          <a:lstStyle/>
          <a:p>
            <a:br>
              <a:rPr lang="en-US" dirty="0"/>
            </a:br>
            <a:br>
              <a:rPr lang="en-US" dirty="0"/>
            </a:br>
            <a:endParaRPr lang="en-US" dirty="0"/>
          </a:p>
        </p:txBody>
      </p:sp>
      <p:sp>
        <p:nvSpPr>
          <p:cNvPr id="4" name="Date Placeholder 3"/>
          <p:cNvSpPr>
            <a:spLocks noGrp="1"/>
          </p:cNvSpPr>
          <p:nvPr>
            <p:ph type="dt" idx="10"/>
          </p:nvPr>
        </p:nvSpPr>
        <p:spPr>
          <a:xfrm>
            <a:off x="2238349" y="357166"/>
            <a:ext cx="2374889" cy="273050"/>
          </a:xfrm>
        </p:spPr>
        <p:txBody>
          <a:bodyPr/>
          <a:lstStyle/>
          <a:p>
            <a:r>
              <a:rPr lang="en-US"/>
              <a:t>March 2023</a:t>
            </a:r>
            <a:endParaRPr lang="en-GB" dirty="0"/>
          </a:p>
        </p:txBody>
      </p:sp>
      <p:sp>
        <p:nvSpPr>
          <p:cNvPr id="5" name="Footer Placeholder 4"/>
          <p:cNvSpPr>
            <a:spLocks noGrp="1"/>
          </p:cNvSpPr>
          <p:nvPr>
            <p:ph type="ftr" idx="11"/>
          </p:nvPr>
        </p:nvSpPr>
        <p:spPr>
          <a:xfrm>
            <a:off x="7739074" y="6475414"/>
            <a:ext cx="232726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13</a:t>
            </a:fld>
            <a:endParaRPr lang="en-GB" dirty="0"/>
          </a:p>
        </p:txBody>
      </p:sp>
      <p:sp>
        <p:nvSpPr>
          <p:cNvPr id="7" name="TextBox 6">
            <a:extLst>
              <a:ext uri="{FF2B5EF4-FFF2-40B4-BE49-F238E27FC236}">
                <a16:creationId xmlns:a16="http://schemas.microsoft.com/office/drawing/2014/main" id="{651EEA58-8E96-484B-0DDF-0559DE9F13BD}"/>
              </a:ext>
            </a:extLst>
          </p:cNvPr>
          <p:cNvSpPr txBox="1"/>
          <p:nvPr/>
        </p:nvSpPr>
        <p:spPr>
          <a:xfrm>
            <a:off x="762000" y="1182394"/>
            <a:ext cx="10513485" cy="5086008"/>
          </a:xfrm>
          <a:prstGeom prst="rect">
            <a:avLst/>
          </a:prstGeom>
          <a:noFill/>
        </p:spPr>
        <p:txBody>
          <a:bodyPr wrap="square">
            <a:spAutoFit/>
          </a:bodyPr>
          <a:lstStyle/>
          <a:p>
            <a:pPr marL="457200" marR="0" lvl="1" indent="0">
              <a:spcBef>
                <a:spcPts val="1200"/>
              </a:spcBef>
              <a:spcAft>
                <a:spcPts val="300"/>
              </a:spcAft>
              <a:buSzPts val="1400"/>
              <a:tabLst>
                <a:tab pos="365760" algn="l"/>
              </a:tabLst>
            </a:pPr>
            <a:r>
              <a:rPr lang="en-US" sz="1400" b="1" i="1" u="sng" dirty="0">
                <a:solidFill>
                  <a:schemeClr val="tx1"/>
                </a:solidFill>
                <a:effectLst/>
                <a:latin typeface="Arial" panose="020B0604020202020204" pitchFamily="34" charset="0"/>
              </a:rPr>
              <a:t>From the WCSC Operations Manual 2.8 Meeting Venue Manager</a:t>
            </a:r>
            <a:endParaRPr lang="en-US" sz="1400" b="1" i="1" dirty="0">
              <a:solidFill>
                <a:schemeClr val="tx1"/>
              </a:solidFill>
              <a:effectLst/>
              <a:latin typeface="Arial" panose="020B0604020202020204" pitchFamily="34" charset="0"/>
            </a:endParaRP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Meeting Venue Manager is responsible for the following tasks: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Ensure that WCSC sponsored sessions are compliant with the </a:t>
            </a:r>
            <a:r>
              <a:rPr lang="en-US" sz="1400"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IEEE Finance Operations Manual (FOM).</a:t>
            </a: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The FOM contains policies and information related to IEEE finances, including policies and information related to financial stability, reporting requirements, asset and liability management, reserves, insurance coverage, business expense reporting, fund-raising, and contracts and purchase orders.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Professional Conference Organizer (PCO) to get a Request for Proposal (RFP) for the assigned dates.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PCO to send the RFP to one or more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RFP responses from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Perform venue site visits as needed, potentially with the PCO and network service provider, to determine suitability of a venue.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Present summaries of venue options to the WCSC for WCSC decision/selection.</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Negotiate contract proposals on behalf of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venue contract terms and conditions with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Submit venue contract(s) to the IEEE Meetings Contracts and Events (MCE), IEEE legal and IEEE-SA Procurement to formally execute the contract.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Coordinate with the PCO and the WCSC chair on major decisions.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Attend the venue pre-conference meeting, walk the venue space with the PCO and meet with the hotel staff as the IEEE 802 WCSC point of contact. The PCO is the primary hotel contact.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the terms of the contract to ensure that IEEE 802 WCSC meets its obligations and that the venue meets theirs.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If the contract requires deposits, confirm that the Treasurer will make the deposits on time.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contract review points (room block, food and beverage minimum requirements) and file contract addendums as necessary.</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D23DA-A12E-3763-95A8-CD1295F42ACA}"/>
              </a:ext>
            </a:extLst>
          </p:cNvPr>
          <p:cNvSpPr>
            <a:spLocks noGrp="1"/>
          </p:cNvSpPr>
          <p:nvPr>
            <p:ph type="title"/>
          </p:nvPr>
        </p:nvSpPr>
        <p:spPr/>
        <p:txBody>
          <a:bodyPr/>
          <a:lstStyle/>
          <a:p>
            <a:r>
              <a:rPr lang="en-US" dirty="0"/>
              <a:t>1. Motion to approve 2023 May Fees - Orlando.</a:t>
            </a:r>
            <a:br>
              <a:rPr lang="en-US" dirty="0"/>
            </a:br>
            <a:r>
              <a:rPr lang="en-US" dirty="0"/>
              <a:t>2023-01-15</a:t>
            </a:r>
          </a:p>
        </p:txBody>
      </p:sp>
      <p:sp>
        <p:nvSpPr>
          <p:cNvPr id="3" name="Content Placeholder 2">
            <a:extLst>
              <a:ext uri="{FF2B5EF4-FFF2-40B4-BE49-F238E27FC236}">
                <a16:creationId xmlns:a16="http://schemas.microsoft.com/office/drawing/2014/main" id="{CB9C2DC1-F1B1-64D3-2F39-3A8169B4A802}"/>
              </a:ext>
            </a:extLst>
          </p:cNvPr>
          <p:cNvSpPr>
            <a:spLocks noGrp="1"/>
          </p:cNvSpPr>
          <p:nvPr>
            <p:ph idx="1"/>
          </p:nvPr>
        </p:nvSpPr>
        <p:spPr>
          <a:xfrm>
            <a:off x="914401" y="1981201"/>
            <a:ext cx="10361084" cy="4343399"/>
          </a:xfrm>
        </p:spPr>
        <p:txBody>
          <a:bodyPr/>
          <a:lstStyle/>
          <a:p>
            <a:r>
              <a:rPr lang="en-US" dirty="0"/>
              <a:t>Move to approve Session fees for the 2023 May 802 Wireless Mixed-mode Interim, Hilton Orlando Lake Buena Vista Hotel (May 14-19, 2023), as $6</a:t>
            </a:r>
            <a:r>
              <a:rPr lang="en-US" sz="2400" dirty="0"/>
              <a:t>00/$800/$1000 for any in-person or virtual attendee.</a:t>
            </a:r>
            <a:br>
              <a:rPr lang="en-US" dirty="0"/>
            </a:br>
            <a:r>
              <a:rPr lang="en-US" sz="2400" dirty="0"/>
              <a:t>Registration Target to open No later than March 1, 2023 </a:t>
            </a:r>
          </a:p>
          <a:p>
            <a:r>
              <a:rPr lang="en-US" dirty="0"/>
              <a:t>	Rate Changes are E</a:t>
            </a:r>
            <a:r>
              <a:rPr lang="en-US" sz="2400" dirty="0"/>
              <a:t>arly-bird until March 31; Standard until April 28,2023.</a:t>
            </a:r>
          </a:p>
          <a:p>
            <a:r>
              <a:rPr lang="en-US" dirty="0"/>
              <a:t>     Refund Schedule: Full until March 31, $150 fee until April 28, and no refund after April 28, 2023.</a:t>
            </a:r>
            <a:endParaRPr lang="en-US" sz="2400" dirty="0"/>
          </a:p>
          <a:p>
            <a:r>
              <a:rPr lang="en-US" dirty="0"/>
              <a:t>Moved: Jon Rosdahl</a:t>
            </a:r>
          </a:p>
          <a:p>
            <a:r>
              <a:rPr lang="en-US" sz="2400" dirty="0"/>
              <a:t>2</a:t>
            </a:r>
            <a:r>
              <a:rPr lang="en-US" sz="2400" baseline="30000" dirty="0"/>
              <a:t>nd</a:t>
            </a:r>
            <a:r>
              <a:rPr lang="en-US" sz="2400" dirty="0"/>
              <a:t>: Ben Rolfe</a:t>
            </a:r>
          </a:p>
          <a:p>
            <a:r>
              <a:rPr lang="en-US" dirty="0"/>
              <a:t>Results:  8-0-0 Motion Passes.</a:t>
            </a:r>
            <a:endParaRPr lang="en-US" sz="2400" dirty="0"/>
          </a:p>
          <a:p>
            <a:endParaRPr lang="en-US" dirty="0"/>
          </a:p>
        </p:txBody>
      </p:sp>
      <p:sp>
        <p:nvSpPr>
          <p:cNvPr id="4" name="Date Placeholder 3">
            <a:extLst>
              <a:ext uri="{FF2B5EF4-FFF2-40B4-BE49-F238E27FC236}">
                <a16:creationId xmlns:a16="http://schemas.microsoft.com/office/drawing/2014/main" id="{B0571D21-6C78-A84A-995E-F16FAAEC8002}"/>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3FA8C669-EB44-44D5-EF5B-340DA792794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A0D55B2-F33A-5DB7-F9A1-7A1D8C44FFAF}"/>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641895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D23DA-A12E-3763-95A8-CD1295F42ACA}"/>
              </a:ext>
            </a:extLst>
          </p:cNvPr>
          <p:cNvSpPr>
            <a:spLocks noGrp="1"/>
          </p:cNvSpPr>
          <p:nvPr>
            <p:ph type="title"/>
          </p:nvPr>
        </p:nvSpPr>
        <p:spPr/>
        <p:txBody>
          <a:bodyPr/>
          <a:lstStyle/>
          <a:p>
            <a:r>
              <a:rPr lang="en-US" dirty="0"/>
              <a:t>2. Motion to approve 2023 Sept Fees Buckhead.</a:t>
            </a:r>
            <a:br>
              <a:rPr lang="en-US" dirty="0"/>
            </a:br>
            <a:r>
              <a:rPr lang="en-US" dirty="0"/>
              <a:t>2023-01-15</a:t>
            </a:r>
          </a:p>
        </p:txBody>
      </p:sp>
      <p:sp>
        <p:nvSpPr>
          <p:cNvPr id="3" name="Content Placeholder 2">
            <a:extLst>
              <a:ext uri="{FF2B5EF4-FFF2-40B4-BE49-F238E27FC236}">
                <a16:creationId xmlns:a16="http://schemas.microsoft.com/office/drawing/2014/main" id="{CB9C2DC1-F1B1-64D3-2F39-3A8169B4A802}"/>
              </a:ext>
            </a:extLst>
          </p:cNvPr>
          <p:cNvSpPr>
            <a:spLocks noGrp="1"/>
          </p:cNvSpPr>
          <p:nvPr>
            <p:ph idx="1"/>
          </p:nvPr>
        </p:nvSpPr>
        <p:spPr>
          <a:xfrm>
            <a:off x="914401" y="1981201"/>
            <a:ext cx="10361084" cy="4494213"/>
          </a:xfrm>
        </p:spPr>
        <p:txBody>
          <a:bodyPr/>
          <a:lstStyle/>
          <a:p>
            <a:r>
              <a:rPr lang="en-US" dirty="0"/>
              <a:t>Move to approve the 2023 Sept 802 Wireless Session as a Mixed-mode Interim at the Grand Hyatt Atlanta, Buckhead Atlanta Georgia (Sept 10-15, 2023) and approve the session fees as $6</a:t>
            </a:r>
            <a:r>
              <a:rPr lang="en-US" sz="2400" dirty="0"/>
              <a:t>00/$800/$1000 for any in-person or virtual attendee.</a:t>
            </a:r>
            <a:br>
              <a:rPr lang="en-US" dirty="0"/>
            </a:br>
            <a:r>
              <a:rPr lang="en-US" sz="2400" dirty="0"/>
              <a:t>Registration Target to open no later than July 1, 2023 </a:t>
            </a:r>
          </a:p>
          <a:p>
            <a:r>
              <a:rPr lang="en-US" dirty="0"/>
              <a:t>	Rate Changes are E</a:t>
            </a:r>
            <a:r>
              <a:rPr lang="en-US" sz="2400" dirty="0"/>
              <a:t>arly-bird until July 28; Standard until August 25, 2023.</a:t>
            </a:r>
          </a:p>
          <a:p>
            <a:r>
              <a:rPr lang="en-US" dirty="0"/>
              <a:t>     Refund Schedule: Full until July 28, $150 fee until August 25, and no refund after August 25, 2023.</a:t>
            </a:r>
            <a:endParaRPr lang="en-US" sz="2400" dirty="0"/>
          </a:p>
          <a:p>
            <a:r>
              <a:rPr lang="en-US" dirty="0"/>
              <a:t>Moved: Jon Rosdahl</a:t>
            </a:r>
          </a:p>
          <a:p>
            <a:r>
              <a:rPr lang="en-US" sz="2400" dirty="0"/>
              <a:t>2</a:t>
            </a:r>
            <a:r>
              <a:rPr lang="en-US" sz="2400" baseline="30000" dirty="0"/>
              <a:t>nd</a:t>
            </a:r>
            <a:r>
              <a:rPr lang="en-US" sz="2400" dirty="0"/>
              <a:t>: Ben Rolfe</a:t>
            </a:r>
          </a:p>
          <a:p>
            <a:r>
              <a:rPr lang="en-US" dirty="0"/>
              <a:t>Results:  Unanimous – 8-0-0 Motion Passes</a:t>
            </a:r>
            <a:endParaRPr lang="en-US" sz="2400" dirty="0"/>
          </a:p>
          <a:p>
            <a:endParaRPr lang="en-US" dirty="0"/>
          </a:p>
        </p:txBody>
      </p:sp>
      <p:sp>
        <p:nvSpPr>
          <p:cNvPr id="4" name="Date Placeholder 3">
            <a:extLst>
              <a:ext uri="{FF2B5EF4-FFF2-40B4-BE49-F238E27FC236}">
                <a16:creationId xmlns:a16="http://schemas.microsoft.com/office/drawing/2014/main" id="{B0571D21-6C78-A84A-995E-F16FAAEC8002}"/>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3FA8C669-EB44-44D5-EF5B-340DA792794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A0D55B2-F33A-5DB7-F9A1-7A1D8C44FFAF}"/>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379552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5A450-284F-966B-DBDC-34FDA085031F}"/>
              </a:ext>
            </a:extLst>
          </p:cNvPr>
          <p:cNvSpPr>
            <a:spLocks noGrp="1"/>
          </p:cNvSpPr>
          <p:nvPr>
            <p:ph type="title"/>
          </p:nvPr>
        </p:nvSpPr>
        <p:spPr/>
        <p:txBody>
          <a:bodyPr/>
          <a:lstStyle/>
          <a:p>
            <a:r>
              <a:rPr lang="en-US" dirty="0"/>
              <a:t>3. Motion to approve Site Visit for Buckhead</a:t>
            </a:r>
            <a:br>
              <a:rPr lang="en-US" dirty="0"/>
            </a:br>
            <a:r>
              <a:rPr lang="en-US" dirty="0"/>
              <a:t>2023-01-15</a:t>
            </a:r>
          </a:p>
        </p:txBody>
      </p:sp>
      <p:sp>
        <p:nvSpPr>
          <p:cNvPr id="3" name="Content Placeholder 2">
            <a:extLst>
              <a:ext uri="{FF2B5EF4-FFF2-40B4-BE49-F238E27FC236}">
                <a16:creationId xmlns:a16="http://schemas.microsoft.com/office/drawing/2014/main" id="{90BA1B36-857A-30D3-1F5A-1FF90104B70E}"/>
              </a:ext>
            </a:extLst>
          </p:cNvPr>
          <p:cNvSpPr>
            <a:spLocks noGrp="1"/>
          </p:cNvSpPr>
          <p:nvPr>
            <p:ph idx="1"/>
          </p:nvPr>
        </p:nvSpPr>
        <p:spPr/>
        <p:txBody>
          <a:bodyPr/>
          <a:lstStyle/>
          <a:p>
            <a:r>
              <a:rPr lang="en-US" dirty="0"/>
              <a:t>Move to authorize the 802W Venue Manager, Jon Rosdahl, to go on a site visit with </a:t>
            </a:r>
            <a:r>
              <a:rPr lang="en-US" dirty="0" err="1"/>
              <a:t>Linespeed</a:t>
            </a:r>
            <a:r>
              <a:rPr lang="en-US" dirty="0"/>
              <a:t> and Face to Face Events with the purpose to prepare for 2023 September IEEE 802 Wireless Mixed-mode Interim.</a:t>
            </a:r>
            <a:br>
              <a:rPr lang="en-US" dirty="0"/>
            </a:br>
            <a:r>
              <a:rPr lang="en-US" dirty="0"/>
              <a:t>Expenses not to exceed: $2,600.</a:t>
            </a:r>
          </a:p>
          <a:p>
            <a:endParaRPr lang="en-US" dirty="0"/>
          </a:p>
          <a:p>
            <a:r>
              <a:rPr lang="en-US" dirty="0"/>
              <a:t>Moved: Ben Rolfe</a:t>
            </a:r>
          </a:p>
          <a:p>
            <a:r>
              <a:rPr lang="en-US" dirty="0"/>
              <a:t>Second: Stephen McCann </a:t>
            </a:r>
          </a:p>
          <a:p>
            <a:r>
              <a:rPr lang="en-US" dirty="0"/>
              <a:t>Results: Unanimous 8-0-0 – Motion passes.</a:t>
            </a:r>
          </a:p>
        </p:txBody>
      </p:sp>
      <p:sp>
        <p:nvSpPr>
          <p:cNvPr id="4" name="Date Placeholder 3">
            <a:extLst>
              <a:ext uri="{FF2B5EF4-FFF2-40B4-BE49-F238E27FC236}">
                <a16:creationId xmlns:a16="http://schemas.microsoft.com/office/drawing/2014/main" id="{38A31D36-3110-22E8-740F-4FA3AF173BE0}"/>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28830946-97C0-755D-D4F2-4483FE91A2A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B0B85D4-4512-C778-532E-EE1FEA34B173}"/>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8831295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6F87A-5FA0-2188-08D7-2ECC6816B98B}"/>
              </a:ext>
            </a:extLst>
          </p:cNvPr>
          <p:cNvSpPr>
            <a:spLocks noGrp="1"/>
          </p:cNvSpPr>
          <p:nvPr>
            <p:ph type="title"/>
          </p:nvPr>
        </p:nvSpPr>
        <p:spPr/>
        <p:txBody>
          <a:bodyPr/>
          <a:lstStyle/>
          <a:p>
            <a:r>
              <a:rPr lang="en-US" dirty="0"/>
              <a:t>Motion to approve Site Visit for Orlando</a:t>
            </a:r>
            <a:br>
              <a:rPr lang="en-US" dirty="0"/>
            </a:br>
            <a:r>
              <a:rPr lang="en-US" dirty="0"/>
              <a:t>2022-12-14</a:t>
            </a:r>
          </a:p>
        </p:txBody>
      </p:sp>
      <p:sp>
        <p:nvSpPr>
          <p:cNvPr id="3" name="Content Placeholder 2">
            <a:extLst>
              <a:ext uri="{FF2B5EF4-FFF2-40B4-BE49-F238E27FC236}">
                <a16:creationId xmlns:a16="http://schemas.microsoft.com/office/drawing/2014/main" id="{1A7714F6-21CE-61E4-8B9A-08C1643E91FF}"/>
              </a:ext>
            </a:extLst>
          </p:cNvPr>
          <p:cNvSpPr>
            <a:spLocks noGrp="1"/>
          </p:cNvSpPr>
          <p:nvPr>
            <p:ph idx="1"/>
          </p:nvPr>
        </p:nvSpPr>
        <p:spPr/>
        <p:txBody>
          <a:bodyPr/>
          <a:lstStyle/>
          <a:p>
            <a:r>
              <a:rPr lang="en-US" dirty="0"/>
              <a:t>Move to authorize the 802 WCSC Venue Manager, Jon Rosdahl to go on a site visit with </a:t>
            </a:r>
            <a:r>
              <a:rPr lang="en-US" dirty="0" err="1"/>
              <a:t>Linespeed</a:t>
            </a:r>
            <a:r>
              <a:rPr lang="en-US" dirty="0"/>
              <a:t> and Face to Face Events with the purpose to prepare for 2023 May IEEE 802 Wireless Mixed-mode Interim. Expenses not to exceed: $2,600.</a:t>
            </a:r>
          </a:p>
          <a:p>
            <a:r>
              <a:rPr lang="en-US" dirty="0"/>
              <a:t>Moved: Ben Rolfe, Seconded: Stephen McCann</a:t>
            </a:r>
          </a:p>
          <a:p>
            <a:r>
              <a:rPr lang="en-US" dirty="0"/>
              <a:t>Result: 6-0-0 Passes</a:t>
            </a:r>
          </a:p>
          <a:p>
            <a:endParaRPr lang="en-US" dirty="0"/>
          </a:p>
        </p:txBody>
      </p:sp>
      <p:sp>
        <p:nvSpPr>
          <p:cNvPr id="4" name="Date Placeholder 3">
            <a:extLst>
              <a:ext uri="{FF2B5EF4-FFF2-40B4-BE49-F238E27FC236}">
                <a16:creationId xmlns:a16="http://schemas.microsoft.com/office/drawing/2014/main" id="{0D1CDA0E-1E11-6C91-B426-2869350490B7}"/>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0C973A87-2C57-2262-2A21-EDC60CD23C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31AD84A-EEA9-8D0A-602F-26A122EF7400}"/>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40500162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D23DA-A12E-3763-95A8-CD1295F42ACA}"/>
              </a:ext>
            </a:extLst>
          </p:cNvPr>
          <p:cNvSpPr>
            <a:spLocks noGrp="1"/>
          </p:cNvSpPr>
          <p:nvPr>
            <p:ph type="title"/>
          </p:nvPr>
        </p:nvSpPr>
        <p:spPr/>
        <p:txBody>
          <a:bodyPr/>
          <a:lstStyle/>
          <a:p>
            <a:r>
              <a:rPr lang="en-US" dirty="0"/>
              <a:t>Motion to approve 2023 January Fees.</a:t>
            </a:r>
            <a:br>
              <a:rPr lang="en-US" dirty="0"/>
            </a:br>
            <a:r>
              <a:rPr lang="en-US" dirty="0"/>
              <a:t>2022-11-02</a:t>
            </a:r>
          </a:p>
        </p:txBody>
      </p:sp>
      <p:sp>
        <p:nvSpPr>
          <p:cNvPr id="3" name="Content Placeholder 2">
            <a:extLst>
              <a:ext uri="{FF2B5EF4-FFF2-40B4-BE49-F238E27FC236}">
                <a16:creationId xmlns:a16="http://schemas.microsoft.com/office/drawing/2014/main" id="{CB9C2DC1-F1B1-64D3-2F39-3A8169B4A802}"/>
              </a:ext>
            </a:extLst>
          </p:cNvPr>
          <p:cNvSpPr>
            <a:spLocks noGrp="1"/>
          </p:cNvSpPr>
          <p:nvPr>
            <p:ph idx="1"/>
          </p:nvPr>
        </p:nvSpPr>
        <p:spPr>
          <a:xfrm>
            <a:off x="914401" y="1981201"/>
            <a:ext cx="10361084" cy="4343399"/>
          </a:xfrm>
        </p:spPr>
        <p:txBody>
          <a:bodyPr/>
          <a:lstStyle/>
          <a:p>
            <a:r>
              <a:rPr lang="en-US" dirty="0"/>
              <a:t>Move to approve Session fees for the 2023 January 802 Wireless Mixed-mode Interim, Hilton Baltimore, Baltimore, MD, as $</a:t>
            </a:r>
            <a:r>
              <a:rPr lang="en-US" sz="2400" dirty="0"/>
              <a:t>700/$900/$1100 for any in-person or virtual attendee.</a:t>
            </a:r>
            <a:br>
              <a:rPr lang="en-US" dirty="0"/>
            </a:br>
            <a:r>
              <a:rPr lang="en-US" sz="2400" dirty="0"/>
              <a:t>Registration Target to open Nov 15, 2022 </a:t>
            </a:r>
          </a:p>
          <a:p>
            <a:r>
              <a:rPr lang="en-US" dirty="0"/>
              <a:t>	Rate Changes are E</a:t>
            </a:r>
            <a:r>
              <a:rPr lang="en-US" sz="2400" dirty="0"/>
              <a:t>arly-bird until Dec 9; Standard until Jan 6, 2023.</a:t>
            </a:r>
          </a:p>
          <a:p>
            <a:r>
              <a:rPr lang="en-US" dirty="0"/>
              <a:t>     Refund Schedule: Full until Dec 9, $150 fee until Jan 6, and no refund after Jan 6, 2023.</a:t>
            </a:r>
            <a:endParaRPr lang="en-US" sz="2400" dirty="0"/>
          </a:p>
          <a:p>
            <a:r>
              <a:rPr lang="en-US" dirty="0"/>
              <a:t>Moved: Jon Rosdahl</a:t>
            </a:r>
          </a:p>
          <a:p>
            <a:r>
              <a:rPr lang="en-US" sz="2400" dirty="0"/>
              <a:t>2</a:t>
            </a:r>
            <a:r>
              <a:rPr lang="en-US" sz="2400" baseline="30000" dirty="0"/>
              <a:t>nd</a:t>
            </a:r>
            <a:r>
              <a:rPr lang="en-US" sz="2400" dirty="0"/>
              <a:t>: Stephen McCann</a:t>
            </a:r>
          </a:p>
          <a:p>
            <a:r>
              <a:rPr lang="en-US" dirty="0"/>
              <a:t>Results: 6-0-0 </a:t>
            </a:r>
            <a:endParaRPr lang="en-US" sz="2400" dirty="0"/>
          </a:p>
          <a:p>
            <a:endParaRPr lang="en-US" dirty="0"/>
          </a:p>
        </p:txBody>
      </p:sp>
      <p:sp>
        <p:nvSpPr>
          <p:cNvPr id="4" name="Date Placeholder 3">
            <a:extLst>
              <a:ext uri="{FF2B5EF4-FFF2-40B4-BE49-F238E27FC236}">
                <a16:creationId xmlns:a16="http://schemas.microsoft.com/office/drawing/2014/main" id="{B0571D21-6C78-A84A-995E-F16FAAEC8002}"/>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3FA8C669-EB44-44D5-EF5B-340DA792794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A0D55B2-F33A-5DB7-F9A1-7A1D8C44FFA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6204675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5A450-284F-966B-DBDC-34FDA085031F}"/>
              </a:ext>
            </a:extLst>
          </p:cNvPr>
          <p:cNvSpPr>
            <a:spLocks noGrp="1"/>
          </p:cNvSpPr>
          <p:nvPr>
            <p:ph type="title"/>
          </p:nvPr>
        </p:nvSpPr>
        <p:spPr/>
        <p:txBody>
          <a:bodyPr/>
          <a:lstStyle/>
          <a:p>
            <a:r>
              <a:rPr lang="en-US" dirty="0"/>
              <a:t>-Motion to approve Site Visit</a:t>
            </a:r>
            <a:br>
              <a:rPr lang="en-US" dirty="0"/>
            </a:br>
            <a:r>
              <a:rPr lang="en-US" dirty="0"/>
              <a:t>2022-09-11</a:t>
            </a:r>
          </a:p>
        </p:txBody>
      </p:sp>
      <p:sp>
        <p:nvSpPr>
          <p:cNvPr id="3" name="Content Placeholder 2">
            <a:extLst>
              <a:ext uri="{FF2B5EF4-FFF2-40B4-BE49-F238E27FC236}">
                <a16:creationId xmlns:a16="http://schemas.microsoft.com/office/drawing/2014/main" id="{90BA1B36-857A-30D3-1F5A-1FF90104B70E}"/>
              </a:ext>
            </a:extLst>
          </p:cNvPr>
          <p:cNvSpPr>
            <a:spLocks noGrp="1"/>
          </p:cNvSpPr>
          <p:nvPr>
            <p:ph idx="1"/>
          </p:nvPr>
        </p:nvSpPr>
        <p:spPr/>
        <p:txBody>
          <a:bodyPr/>
          <a:lstStyle/>
          <a:p>
            <a:r>
              <a:rPr lang="en-US" dirty="0"/>
              <a:t>Move to authorize the 802W Venue Manager, Jon Rosdahl to go on a site visit with </a:t>
            </a:r>
            <a:r>
              <a:rPr lang="en-US" dirty="0" err="1"/>
              <a:t>Linespeed</a:t>
            </a:r>
            <a:r>
              <a:rPr lang="en-US" dirty="0"/>
              <a:t> and Face to Face Events with the purpose to prepare for 2023 January IEEE 802 Wireless Mixed-mode Interim.</a:t>
            </a:r>
            <a:br>
              <a:rPr lang="en-US" dirty="0"/>
            </a:br>
            <a:r>
              <a:rPr lang="en-US" dirty="0"/>
              <a:t>Expenses not to exceed: $2,600.</a:t>
            </a:r>
          </a:p>
          <a:p>
            <a:r>
              <a:rPr lang="en-US" dirty="0"/>
              <a:t>	Note: We expect the Marriott to cover all the site visit costs (meals, travel, hotel, vendor).</a:t>
            </a:r>
          </a:p>
          <a:p>
            <a:endParaRPr lang="en-US" dirty="0"/>
          </a:p>
          <a:p>
            <a:r>
              <a:rPr lang="en-US" dirty="0"/>
              <a:t>Moved: Ben Rolfe</a:t>
            </a:r>
          </a:p>
          <a:p>
            <a:r>
              <a:rPr lang="en-US" dirty="0"/>
              <a:t>Second: Phil Beecher</a:t>
            </a:r>
          </a:p>
          <a:p>
            <a:r>
              <a:rPr lang="en-US" dirty="0"/>
              <a:t>Results: 7-0-1 Motion Passes.</a:t>
            </a:r>
          </a:p>
        </p:txBody>
      </p:sp>
      <p:sp>
        <p:nvSpPr>
          <p:cNvPr id="4" name="Date Placeholder 3">
            <a:extLst>
              <a:ext uri="{FF2B5EF4-FFF2-40B4-BE49-F238E27FC236}">
                <a16:creationId xmlns:a16="http://schemas.microsoft.com/office/drawing/2014/main" id="{38A31D36-3110-22E8-740F-4FA3AF173BE0}"/>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28830946-97C0-755D-D4F2-4483FE91A2A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B0B85D4-4512-C778-532E-EE1FEA34B173}"/>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832918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Current Status of 802 Wireless Interim Session venue plans as of March 12, 2023 as presented to the IEEE 802 Wireless Chairs Standing Committee.</a:t>
            </a:r>
            <a:br>
              <a:rPr lang="en-GB" dirty="0"/>
            </a:br>
            <a:endParaRPr lang="en-GB" dirty="0"/>
          </a:p>
        </p:txBody>
      </p:sp>
      <p:sp>
        <p:nvSpPr>
          <p:cNvPr id="4" name="Date Placeholder 3"/>
          <p:cNvSpPr>
            <a:spLocks noGrp="1"/>
          </p:cNvSpPr>
          <p:nvPr>
            <p:ph type="dt" idx="10"/>
          </p:nvPr>
        </p:nvSpPr>
        <p:spPr/>
        <p:txBody>
          <a:bodyPr/>
          <a:lstStyle/>
          <a:p>
            <a:r>
              <a:rPr lang="en-US"/>
              <a:t>March 2023</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4F9C8-2A1E-E8C3-6B46-1E4D92E1CC51}"/>
              </a:ext>
            </a:extLst>
          </p:cNvPr>
          <p:cNvSpPr>
            <a:spLocks noGrp="1"/>
          </p:cNvSpPr>
          <p:nvPr>
            <p:ph type="title"/>
          </p:nvPr>
        </p:nvSpPr>
        <p:spPr/>
        <p:txBody>
          <a:bodyPr/>
          <a:lstStyle/>
          <a:p>
            <a:r>
              <a:rPr lang="en-US" dirty="0"/>
              <a:t>Motion to approve Site visit to Waikoloa</a:t>
            </a:r>
            <a:br>
              <a:rPr lang="en-US" dirty="0"/>
            </a:br>
            <a:r>
              <a:rPr lang="en-US" dirty="0"/>
              <a:t>2022-08-03</a:t>
            </a:r>
          </a:p>
        </p:txBody>
      </p:sp>
      <p:sp>
        <p:nvSpPr>
          <p:cNvPr id="3" name="Content Placeholder 2">
            <a:extLst>
              <a:ext uri="{FF2B5EF4-FFF2-40B4-BE49-F238E27FC236}">
                <a16:creationId xmlns:a16="http://schemas.microsoft.com/office/drawing/2014/main" id="{52003C22-82A6-32B9-6DDA-79F0D0B11FEC}"/>
              </a:ext>
            </a:extLst>
          </p:cNvPr>
          <p:cNvSpPr>
            <a:spLocks noGrp="1"/>
          </p:cNvSpPr>
          <p:nvPr>
            <p:ph idx="1"/>
          </p:nvPr>
        </p:nvSpPr>
        <p:spPr>
          <a:xfrm>
            <a:off x="1028701" y="1853044"/>
            <a:ext cx="10361084" cy="4113213"/>
          </a:xfrm>
        </p:spPr>
        <p:txBody>
          <a:bodyPr/>
          <a:lstStyle/>
          <a:p>
            <a:r>
              <a:rPr lang="en-US" dirty="0"/>
              <a:t>Move to authorize the 802W Venue Manager, Jon Rosdahl to go on a site visit with </a:t>
            </a:r>
            <a:r>
              <a:rPr lang="en-US" dirty="0" err="1"/>
              <a:t>Linespeed</a:t>
            </a:r>
            <a:r>
              <a:rPr lang="en-US" dirty="0"/>
              <a:t> with the purpose to prepare for Virtual access for the 2022 Sept IEEE 802 Wireless Mixed-mode Interim.</a:t>
            </a:r>
            <a:br>
              <a:rPr lang="en-US" dirty="0"/>
            </a:br>
            <a:r>
              <a:rPr lang="en-US" dirty="0"/>
              <a:t>Expenses not to exceed: $2,600</a:t>
            </a:r>
          </a:p>
          <a:p>
            <a:endParaRPr lang="en-US" dirty="0"/>
          </a:p>
          <a:p>
            <a:r>
              <a:rPr lang="en-US" dirty="0"/>
              <a:t>Moved: Dorothy Stanley</a:t>
            </a:r>
          </a:p>
          <a:p>
            <a:r>
              <a:rPr lang="en-US" dirty="0"/>
              <a:t>2</a:t>
            </a:r>
            <a:r>
              <a:rPr lang="en-US" baseline="30000" dirty="0"/>
              <a:t>nd</a:t>
            </a:r>
            <a:r>
              <a:rPr lang="en-US" dirty="0"/>
              <a:t>: Clint Powell</a:t>
            </a:r>
          </a:p>
          <a:p>
            <a:r>
              <a:rPr lang="en-US" dirty="0"/>
              <a:t>Results: 5-0-0 Motion Passes (ECJT voters)</a:t>
            </a:r>
          </a:p>
        </p:txBody>
      </p:sp>
      <p:sp>
        <p:nvSpPr>
          <p:cNvPr id="4" name="Date Placeholder 3">
            <a:extLst>
              <a:ext uri="{FF2B5EF4-FFF2-40B4-BE49-F238E27FC236}">
                <a16:creationId xmlns:a16="http://schemas.microsoft.com/office/drawing/2014/main" id="{53F5AE3C-1357-2969-353C-8CF5EF634AE7}"/>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5844C927-F02C-43F8-F452-3F7A461B434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FD87432-00B9-46BB-3AAF-194527DC801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231614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ln/>
        </p:spPr>
        <p:txBody>
          <a:bodyPr vert="horz" wrap="square" lIns="90000" tIns="46800" rIns="90000" bIns="46800" numCol="1" anchor="ctr" anchorCtr="0" compatLnSpc="1">
            <a:prstTxWarp prst="textNoShape">
              <a:avLst/>
            </a:prstTxWarp>
          </a:bodyPr>
          <a:lstStyle/>
          <a:p>
            <a:r>
              <a:rPr lang="en-US" sz="2800" dirty="0"/>
              <a:t>Future Interim Venue Status – March 12, 2023</a:t>
            </a:r>
          </a:p>
        </p:txBody>
      </p:sp>
      <p:sp>
        <p:nvSpPr>
          <p:cNvPr id="9218" name="Rectangle 2"/>
          <p:cNvSpPr>
            <a:spLocks noGrp="1" noChangeArrowheads="1"/>
          </p:cNvSpPr>
          <p:nvPr>
            <p:ph idx="1"/>
          </p:nvPr>
        </p:nvSpPr>
        <p:spPr>
          <a:xfrm>
            <a:off x="914401" y="1981201"/>
            <a:ext cx="10361084" cy="4419600"/>
          </a:xfrm>
          <a:ln/>
        </p:spPr>
        <p:txBody>
          <a:bodyPr/>
          <a:lstStyle/>
          <a:p>
            <a:pPr>
              <a:buFont typeface="Courier New" panose="02070309020205020404" pitchFamily="49" charset="0"/>
              <a:buChar char="o"/>
            </a:pPr>
            <a:r>
              <a:rPr lang="en-GB" dirty="0">
                <a:highlight>
                  <a:srgbClr val="00FFFF"/>
                </a:highlight>
              </a:rPr>
              <a:t>2023-05  (14-19) Hilton Orlando Lake Buena Vista</a:t>
            </a:r>
            <a:endParaRPr lang="en-GB" sz="2000" dirty="0">
              <a:highlight>
                <a:srgbClr val="00FFFF"/>
              </a:highlight>
            </a:endParaRPr>
          </a:p>
          <a:p>
            <a:pPr>
              <a:buFont typeface="Times New Roman" pitchFamily="16" charset="0"/>
              <a:buChar char="•"/>
            </a:pPr>
            <a:r>
              <a:rPr lang="en-GB" dirty="0"/>
              <a:t>2023-09 (10-15) Atlanta – Buckhead, GA</a:t>
            </a:r>
          </a:p>
          <a:p>
            <a:pPr>
              <a:buFont typeface="Wingdings" panose="05000000000000000000" pitchFamily="2" charset="2"/>
              <a:buChar char="v"/>
            </a:pPr>
            <a:r>
              <a:rPr lang="en-GB" dirty="0">
                <a:highlight>
                  <a:srgbClr val="FFFF00"/>
                </a:highlight>
              </a:rPr>
              <a:t>2024-01 (14-19) Panama (Rebooked from Jan 2022)</a:t>
            </a:r>
          </a:p>
          <a:p>
            <a:pPr>
              <a:buFont typeface="Wingdings" panose="05000000000000000000" pitchFamily="2" charset="2"/>
              <a:buChar char="v"/>
            </a:pPr>
            <a:r>
              <a:rPr lang="en-GB" dirty="0">
                <a:highlight>
                  <a:srgbClr val="FFFF00"/>
                </a:highlight>
              </a:rPr>
              <a:t>2024-05 (12-17) Warsaw, Poland – (TBC R</a:t>
            </a:r>
            <a:r>
              <a:rPr lang="en-GB" sz="2000" dirty="0">
                <a:highlight>
                  <a:srgbClr val="FFFF00"/>
                </a:highlight>
              </a:rPr>
              <a:t>ebook from 2022)</a:t>
            </a:r>
          </a:p>
          <a:p>
            <a:pPr>
              <a:buFont typeface="Times New Roman" pitchFamily="16" charset="0"/>
              <a:buChar char="•"/>
            </a:pPr>
            <a:r>
              <a:rPr lang="en-GB" dirty="0"/>
              <a:t>2024-09 (8-13) Waikoloa, HI</a:t>
            </a:r>
          </a:p>
          <a:p>
            <a:pPr>
              <a:buFont typeface="Times New Roman" pitchFamily="16" charset="0"/>
              <a:buChar char="•"/>
            </a:pPr>
            <a:r>
              <a:rPr lang="en-GB" dirty="0"/>
              <a:t>2025-01 () Kobe, Japan – TBC</a:t>
            </a:r>
          </a:p>
          <a:p>
            <a:pPr>
              <a:buFont typeface="Times New Roman" pitchFamily="16" charset="0"/>
              <a:buChar char="•"/>
            </a:pPr>
            <a:r>
              <a:rPr lang="en-GB" dirty="0"/>
              <a:t>2025-05 () Potential Asia/Europe</a:t>
            </a:r>
          </a:p>
          <a:p>
            <a:pPr>
              <a:buFont typeface="Times New Roman" pitchFamily="16" charset="0"/>
              <a:buChar char="•"/>
            </a:pPr>
            <a:r>
              <a:rPr lang="en-GB" dirty="0"/>
              <a:t>2025-09 (14-19) </a:t>
            </a:r>
            <a:r>
              <a:rPr lang="en-US" dirty="0"/>
              <a:t>Waikoloa, HI </a:t>
            </a:r>
          </a:p>
          <a:p>
            <a:pPr>
              <a:buFont typeface="Times New Roman" pitchFamily="16" charset="0"/>
              <a:buChar char="•"/>
            </a:pPr>
            <a:r>
              <a:rPr lang="en-US" dirty="0"/>
              <a:t>2026-09 (13-18) Waikoloa, HI</a:t>
            </a:r>
            <a:endParaRPr lang="en-GB" dirty="0"/>
          </a:p>
        </p:txBody>
      </p:sp>
      <p:sp>
        <p:nvSpPr>
          <p:cNvPr id="4" name="Date Placeholder 3"/>
          <p:cNvSpPr>
            <a:spLocks noGrp="1"/>
          </p:cNvSpPr>
          <p:nvPr>
            <p:ph type="dt" idx="10"/>
          </p:nvPr>
        </p:nvSpPr>
        <p:spPr/>
        <p:txBody>
          <a:bodyPr/>
          <a:lstStyle/>
          <a:p>
            <a:r>
              <a:rPr lang="en-US"/>
              <a:t>March 2023</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3</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7010400" y="5569804"/>
            <a:ext cx="3505200" cy="830997"/>
          </a:xfrm>
          <a:prstGeom prst="rect">
            <a:avLst/>
          </a:prstGeom>
          <a:noFill/>
        </p:spPr>
        <p:txBody>
          <a:bodyPr wrap="square" rtlCol="0">
            <a:spAutoFit/>
          </a:bodyPr>
          <a:lstStyle/>
          <a:p>
            <a:r>
              <a:rPr lang="en-US" sz="1600" dirty="0">
                <a:solidFill>
                  <a:schemeClr val="tx1"/>
                </a:solidFill>
              </a:rPr>
              <a:t>Meeting Planner:</a:t>
            </a:r>
          </a:p>
          <a:p>
            <a:r>
              <a:rPr lang="en-US" sz="1600" dirty="0">
                <a:solidFill>
                  <a:schemeClr val="tx1"/>
                </a:solidFill>
              </a:rPr>
              <a:t>Starred Venues :MTG Events</a:t>
            </a:r>
            <a:br>
              <a:rPr lang="en-US" sz="1600" dirty="0">
                <a:solidFill>
                  <a:schemeClr val="tx1"/>
                </a:solidFill>
              </a:rPr>
            </a:br>
            <a:r>
              <a:rPr lang="en-US" sz="1600" dirty="0">
                <a:solidFill>
                  <a:schemeClr val="tx1"/>
                </a:solidFill>
              </a:rPr>
              <a:t>Dotted Venues: Face to Face Events</a:t>
            </a:r>
          </a:p>
        </p:txBody>
      </p:sp>
    </p:spTree>
    <p:extLst>
      <p:ext uri="{BB962C8B-B14F-4D97-AF65-F5344CB8AC3E}">
        <p14:creationId xmlns:p14="http://schemas.microsoft.com/office/powerpoint/2010/main" val="8367848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a:xfrm>
            <a:off x="914401" y="685801"/>
            <a:ext cx="10361084" cy="533399"/>
          </a:xfrm>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1219200" y="1219200"/>
            <a:ext cx="9829800" cy="5233987"/>
          </a:xfrm>
        </p:spPr>
        <p:txBody>
          <a:bodyPr/>
          <a:lstStyle/>
          <a:p>
            <a:r>
              <a:rPr lang="en-US" sz="1600" dirty="0"/>
              <a:t>2023 July 9-14 – </a:t>
            </a:r>
            <a:r>
              <a:rPr lang="en-US" sz="1600" dirty="0" err="1"/>
              <a:t>Estrel</a:t>
            </a:r>
            <a:r>
              <a:rPr lang="en-US" sz="1600" dirty="0"/>
              <a:t> Berlin, Berlin, Germany</a:t>
            </a:r>
          </a:p>
          <a:p>
            <a:r>
              <a:rPr lang="en-US" sz="1600" dirty="0"/>
              <a:t>2023 Nov 12-17 – Hawaiian Village, Oahu, Hawaii, United States</a:t>
            </a:r>
          </a:p>
          <a:p>
            <a:r>
              <a:rPr lang="en-US" sz="1600" dirty="0">
                <a:highlight>
                  <a:srgbClr val="33CCFF"/>
                </a:highlight>
              </a:rPr>
              <a:t>2024 March 10-15 – Hyatt Regency Denver at Colorado Convention Center, Denver, CO, (March 2021)</a:t>
            </a:r>
          </a:p>
          <a:p>
            <a:r>
              <a:rPr lang="en-US" sz="1600" dirty="0">
                <a:highlight>
                  <a:srgbClr val="33CCFF"/>
                </a:highlight>
              </a:rPr>
              <a:t>2024 July 14-19 – Sheraton Le Centre Montreal, Montreal, Quebec, Canada (July 2020)</a:t>
            </a:r>
          </a:p>
          <a:p>
            <a:r>
              <a:rPr lang="en-US" sz="1600" dirty="0">
                <a:highlight>
                  <a:srgbClr val="33CCFF"/>
                </a:highlight>
              </a:rPr>
              <a:t>2024 Nov 10-15 –Hyatt Regency Vancouver, Vancouver, Canada (Nov 2021)</a:t>
            </a:r>
          </a:p>
          <a:p>
            <a:r>
              <a:rPr lang="en-US" sz="1600" dirty="0">
                <a:highlight>
                  <a:srgbClr val="33CCFF"/>
                </a:highlight>
              </a:rPr>
              <a:t>2025 March 9-14 –Hilton Atlanta, Atlanta, GA, United States (2 of 2 – March 2020).</a:t>
            </a:r>
          </a:p>
          <a:p>
            <a:pPr>
              <a:buFont typeface="Wingdings" panose="05000000000000000000" pitchFamily="2" charset="2"/>
              <a:buChar char="v"/>
            </a:pPr>
            <a:r>
              <a:rPr lang="en-US" sz="1600" dirty="0">
                <a:highlight>
                  <a:srgbClr val="33CCFF"/>
                </a:highlight>
              </a:rPr>
              <a:t>2025 July 13-18 –Marriott Madrid Auditorium, Madrid, Spain (July 2021)</a:t>
            </a:r>
          </a:p>
          <a:p>
            <a:pPr>
              <a:buFont typeface="Wingdings" panose="05000000000000000000" pitchFamily="2" charset="2"/>
              <a:buChar char="q"/>
            </a:pPr>
            <a:r>
              <a:rPr lang="en-US" sz="1600" dirty="0">
                <a:highlight>
                  <a:srgbClr val="99FF99"/>
                </a:highlight>
              </a:rPr>
              <a:t>2025 Nov 9-24 – </a:t>
            </a:r>
            <a:r>
              <a:rPr lang="en-US" sz="1600" b="0" dirty="0">
                <a:highlight>
                  <a:srgbClr val="99FF99"/>
                </a:highlight>
              </a:rPr>
              <a:t>Open</a:t>
            </a:r>
          </a:p>
          <a:p>
            <a:pPr>
              <a:buFont typeface="Wingdings" panose="05000000000000000000" pitchFamily="2" charset="2"/>
              <a:buChar char="v"/>
            </a:pPr>
            <a:r>
              <a:rPr lang="en-US" sz="1600" dirty="0">
                <a:highlight>
                  <a:srgbClr val="33CCFF"/>
                </a:highlight>
              </a:rPr>
              <a:t>2026 March 8-13 - Hyatt Regency Chicago, Chicago, IL, United States (March 2024)</a:t>
            </a:r>
          </a:p>
          <a:p>
            <a:pPr>
              <a:buFont typeface="Wingdings" panose="05000000000000000000" pitchFamily="2" charset="2"/>
              <a:buChar char="v"/>
            </a:pPr>
            <a:r>
              <a:rPr lang="en-US" sz="1600" dirty="0">
                <a:highlight>
                  <a:srgbClr val="33CCFF"/>
                </a:highlight>
              </a:rPr>
              <a:t>2026 July 13-18 – Le Centre Sheraton Montreal, Montreal (July 2022 attrition offset)</a:t>
            </a:r>
          </a:p>
          <a:p>
            <a:pPr defTabSz="914400">
              <a:spcBef>
                <a:spcPct val="20000"/>
              </a:spcBef>
              <a:buClrTx/>
              <a:buSzTx/>
              <a:buFont typeface="Wingdings" panose="05000000000000000000" pitchFamily="2" charset="2"/>
              <a:buChar char="q"/>
              <a:defRPr/>
            </a:pPr>
            <a:r>
              <a:rPr lang="en-US" sz="1600" dirty="0">
                <a:highlight>
                  <a:srgbClr val="99FF99"/>
                </a:highlight>
              </a:rPr>
              <a:t>2026 Nov 8-13 -  </a:t>
            </a:r>
            <a:r>
              <a:rPr lang="en-US" sz="1600" b="0" kern="1200" dirty="0">
                <a:highlight>
                  <a:srgbClr val="99FF99"/>
                </a:highlight>
                <a:latin typeface="Arial"/>
                <a:cs typeface="+mn-cs"/>
              </a:rPr>
              <a:t>Open</a:t>
            </a:r>
            <a:endParaRPr lang="en-US" sz="1600" dirty="0">
              <a:highlight>
                <a:srgbClr val="33CCFF"/>
              </a:highlight>
            </a:endParaRPr>
          </a:p>
          <a:p>
            <a:pPr>
              <a:buFont typeface="Wingdings" panose="05000000000000000000" pitchFamily="2" charset="2"/>
              <a:buChar char="Ø"/>
            </a:pPr>
            <a:r>
              <a:rPr lang="en-US" sz="1600" dirty="0">
                <a:highlight>
                  <a:srgbClr val="33CCFF"/>
                </a:highlight>
              </a:rPr>
              <a:t>2027 March –Hilton Atlanta, Atlanta, GA, United States ( offset potential shortfall 2023/2025)</a:t>
            </a:r>
          </a:p>
          <a:p>
            <a:pPr>
              <a:buFont typeface="Wingdings" panose="05000000000000000000" pitchFamily="2" charset="2"/>
              <a:buChar char="q"/>
            </a:pPr>
            <a:r>
              <a:rPr lang="en-US" sz="1600" dirty="0">
                <a:highlight>
                  <a:srgbClr val="99FF99"/>
                </a:highlight>
              </a:rPr>
              <a:t>2027 July  11-16 -  </a:t>
            </a:r>
            <a:r>
              <a:rPr lang="en-US" sz="1600" b="0" kern="1200" dirty="0">
                <a:highlight>
                  <a:srgbClr val="99FF99"/>
                </a:highlight>
                <a:latin typeface="Arial"/>
                <a:cs typeface="+mn-cs"/>
              </a:rPr>
              <a:t>Open - </a:t>
            </a:r>
            <a:endParaRPr lang="en-US" sz="1600" dirty="0">
              <a:highlight>
                <a:srgbClr val="99FF99"/>
              </a:highlight>
            </a:endParaRPr>
          </a:p>
          <a:p>
            <a:r>
              <a:rPr lang="en-US" sz="1600" dirty="0"/>
              <a:t>2027 Nov 14-19 – Hawaiian Village, Oahu, Hawaii, United States</a:t>
            </a:r>
          </a:p>
          <a:p>
            <a:pPr>
              <a:buFont typeface="Wingdings" panose="05000000000000000000" pitchFamily="2" charset="2"/>
              <a:buChar char="v"/>
            </a:pPr>
            <a:r>
              <a:rPr lang="en-US" sz="1600" dirty="0">
                <a:solidFill>
                  <a:srgbClr val="0070C0"/>
                </a:solidFill>
              </a:rPr>
              <a:t>802 EC Approved – Contract is being Negotiated.</a:t>
            </a:r>
          </a:p>
        </p:txBody>
      </p:sp>
      <p:sp>
        <p:nvSpPr>
          <p:cNvPr id="4" name="Date Placeholder 3">
            <a:extLst>
              <a:ext uri="{FF2B5EF4-FFF2-40B4-BE49-F238E27FC236}">
                <a16:creationId xmlns:a16="http://schemas.microsoft.com/office/drawing/2014/main" id="{6AD2CCE1-B1BC-48B8-26A1-FCA36E467D96}"/>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D32AF337-9412-E4F2-6451-7BF84F30ED8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653D097-C3AD-CDC0-B1A8-2EA23C02D707}"/>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535047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4AD6E-2A91-447B-8B07-41C41A59F635}"/>
              </a:ext>
            </a:extLst>
          </p:cNvPr>
          <p:cNvSpPr>
            <a:spLocks noGrp="1"/>
          </p:cNvSpPr>
          <p:nvPr>
            <p:ph type="title"/>
          </p:nvPr>
        </p:nvSpPr>
        <p:spPr>
          <a:xfrm>
            <a:off x="2209800" y="685801"/>
            <a:ext cx="7856538" cy="1065213"/>
          </a:xfrm>
        </p:spPr>
        <p:txBody>
          <a:bodyPr/>
          <a:lstStyle/>
          <a:p>
            <a:r>
              <a:rPr lang="en-US" sz="2800" dirty="0"/>
              <a:t>2023 May 802 Wireless Mixed-mode Interim: </a:t>
            </a:r>
            <a:br>
              <a:rPr lang="en-US" sz="2800" dirty="0"/>
            </a:br>
            <a:r>
              <a:rPr lang="es-ES" sz="2800" dirty="0"/>
              <a:t>Hilton Orlando Lake Buena Vista</a:t>
            </a:r>
            <a:endParaRPr lang="en-US" sz="2800" dirty="0"/>
          </a:p>
        </p:txBody>
      </p:sp>
      <p:sp>
        <p:nvSpPr>
          <p:cNvPr id="3" name="Content Placeholder 2">
            <a:extLst>
              <a:ext uri="{FF2B5EF4-FFF2-40B4-BE49-F238E27FC236}">
                <a16:creationId xmlns:a16="http://schemas.microsoft.com/office/drawing/2014/main" id="{A9B15E53-A2D9-4F4E-9DB0-A0D632EFCED2}"/>
              </a:ext>
            </a:extLst>
          </p:cNvPr>
          <p:cNvSpPr>
            <a:spLocks noGrp="1"/>
          </p:cNvSpPr>
          <p:nvPr>
            <p:ph idx="1"/>
          </p:nvPr>
        </p:nvSpPr>
        <p:spPr>
          <a:xfrm>
            <a:off x="1524001" y="1830389"/>
            <a:ext cx="9753600" cy="4570411"/>
          </a:xfrm>
        </p:spPr>
        <p:txBody>
          <a:bodyPr/>
          <a:lstStyle/>
          <a:p>
            <a:r>
              <a:rPr lang="en-US" dirty="0"/>
              <a:t>Date: May 14-19, 2023</a:t>
            </a:r>
          </a:p>
          <a:p>
            <a:r>
              <a:rPr lang="en-US" dirty="0"/>
              <a:t>Location: </a:t>
            </a:r>
            <a:r>
              <a:rPr lang="es-ES" dirty="0"/>
              <a:t>Orlando, Florida, USA</a:t>
            </a:r>
          </a:p>
          <a:p>
            <a:r>
              <a:rPr lang="en-US" dirty="0"/>
              <a:t>Mtg Planner: Face to Face Events</a:t>
            </a:r>
          </a:p>
          <a:p>
            <a:r>
              <a:rPr lang="en-US" dirty="0"/>
              <a:t>Registration Target to open March 1, 2023</a:t>
            </a:r>
          </a:p>
          <a:p>
            <a:r>
              <a:rPr lang="en-US" dirty="0"/>
              <a:t>Budget: $600/$800/$1,000 -- 600 attendees 	</a:t>
            </a:r>
          </a:p>
          <a:p>
            <a:r>
              <a:rPr lang="en-US" dirty="0"/>
              <a:t>	Income:		</a:t>
            </a:r>
            <a:r>
              <a:rPr lang="en-US" b="0" dirty="0"/>
              <a:t>$ 411,197.00</a:t>
            </a:r>
          </a:p>
          <a:p>
            <a:r>
              <a:rPr lang="en-US" dirty="0"/>
              <a:t>	Expense:		</a:t>
            </a:r>
            <a:r>
              <a:rPr lang="en-US" b="0" dirty="0"/>
              <a:t>$ 305,910.25</a:t>
            </a:r>
          </a:p>
          <a:p>
            <a:r>
              <a:rPr lang="en-US" dirty="0"/>
              <a:t>	Net Meeting:	</a:t>
            </a:r>
            <a:r>
              <a:rPr lang="en-US" b="0" dirty="0">
                <a:solidFill>
                  <a:schemeClr val="tx1"/>
                </a:solidFill>
              </a:rPr>
              <a:t>$  105,286.75</a:t>
            </a:r>
          </a:p>
          <a:p>
            <a:r>
              <a:rPr lang="en-US" dirty="0"/>
              <a:t>	Cost per Attendee:	 </a:t>
            </a:r>
            <a:r>
              <a:rPr lang="en-US" b="0" dirty="0"/>
              <a:t>$ 509.85</a:t>
            </a:r>
          </a:p>
          <a:p>
            <a:r>
              <a:rPr lang="en-US" sz="1600" dirty="0"/>
              <a:t>Updated: March 12, 2023</a:t>
            </a:r>
          </a:p>
          <a:p>
            <a:r>
              <a:rPr lang="en-US" dirty="0"/>
              <a:t>	</a:t>
            </a:r>
          </a:p>
          <a:p>
            <a:endParaRPr lang="en-US" dirty="0"/>
          </a:p>
        </p:txBody>
      </p:sp>
      <p:sp>
        <p:nvSpPr>
          <p:cNvPr id="4" name="Date Placeholder 3">
            <a:extLst>
              <a:ext uri="{FF2B5EF4-FFF2-40B4-BE49-F238E27FC236}">
                <a16:creationId xmlns:a16="http://schemas.microsoft.com/office/drawing/2014/main" id="{92461644-91B2-4196-B424-061057C46AA2}"/>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C65E9255-BDAA-41E3-8E0F-18635978AD8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D253833-B5DC-4E7E-8A6F-806026FE854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526681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4AD6E-2A91-447B-8B07-41C41A59F635}"/>
              </a:ext>
            </a:extLst>
          </p:cNvPr>
          <p:cNvSpPr>
            <a:spLocks noGrp="1"/>
          </p:cNvSpPr>
          <p:nvPr>
            <p:ph type="title"/>
          </p:nvPr>
        </p:nvSpPr>
        <p:spPr>
          <a:xfrm>
            <a:off x="2217473" y="685800"/>
            <a:ext cx="7856538" cy="1065213"/>
          </a:xfrm>
        </p:spPr>
        <p:txBody>
          <a:bodyPr/>
          <a:lstStyle/>
          <a:p>
            <a:r>
              <a:rPr lang="en-US" dirty="0"/>
              <a:t>2023 September 802 Wireless Interim</a:t>
            </a:r>
            <a:br>
              <a:rPr lang="en-US" dirty="0"/>
            </a:br>
            <a:r>
              <a:rPr lang="es-ES" dirty="0"/>
              <a:t>Grand Hyatt Atlanta, </a:t>
            </a:r>
            <a:r>
              <a:rPr lang="es-ES" dirty="0" err="1"/>
              <a:t>Buckhead</a:t>
            </a:r>
            <a:endParaRPr lang="en-US" dirty="0"/>
          </a:p>
        </p:txBody>
      </p:sp>
      <p:sp>
        <p:nvSpPr>
          <p:cNvPr id="3" name="Content Placeholder 2">
            <a:extLst>
              <a:ext uri="{FF2B5EF4-FFF2-40B4-BE49-F238E27FC236}">
                <a16:creationId xmlns:a16="http://schemas.microsoft.com/office/drawing/2014/main" id="{A9B15E53-A2D9-4F4E-9DB0-A0D632EFCED2}"/>
              </a:ext>
            </a:extLst>
          </p:cNvPr>
          <p:cNvSpPr>
            <a:spLocks noGrp="1"/>
          </p:cNvSpPr>
          <p:nvPr>
            <p:ph idx="1"/>
          </p:nvPr>
        </p:nvSpPr>
        <p:spPr>
          <a:xfrm>
            <a:off x="1524001" y="1830389"/>
            <a:ext cx="8991600" cy="4264025"/>
          </a:xfrm>
        </p:spPr>
        <p:txBody>
          <a:bodyPr/>
          <a:lstStyle/>
          <a:p>
            <a:r>
              <a:rPr lang="en-US" dirty="0"/>
              <a:t>Date: Sept 10- 15, 2023</a:t>
            </a:r>
          </a:p>
          <a:p>
            <a:r>
              <a:rPr lang="en-US" dirty="0"/>
              <a:t>Location: </a:t>
            </a:r>
            <a:r>
              <a:rPr lang="es-ES" dirty="0"/>
              <a:t>Grand Hyatt Atlanta, </a:t>
            </a:r>
            <a:r>
              <a:rPr lang="es-ES" dirty="0" err="1"/>
              <a:t>Buckhead</a:t>
            </a:r>
            <a:r>
              <a:rPr lang="en-US" dirty="0"/>
              <a:t>, GA, USA</a:t>
            </a:r>
            <a:endParaRPr lang="es-ES" dirty="0"/>
          </a:p>
          <a:p>
            <a:r>
              <a:rPr lang="en-US" dirty="0"/>
              <a:t>Mtg Planner: Face to Face Events</a:t>
            </a:r>
          </a:p>
          <a:p>
            <a:r>
              <a:rPr lang="en-US" dirty="0"/>
              <a:t>Registration Target to open July 1, 2023</a:t>
            </a:r>
          </a:p>
          <a:p>
            <a:r>
              <a:rPr lang="en-US" dirty="0"/>
              <a:t>Budget: $600/$800/$1000 – 275+327 = 600 attendees</a:t>
            </a:r>
          </a:p>
          <a:p>
            <a:r>
              <a:rPr lang="en-US" dirty="0"/>
              <a:t>	Income:			$411,197.00</a:t>
            </a:r>
          </a:p>
          <a:p>
            <a:r>
              <a:rPr lang="en-US" dirty="0"/>
              <a:t>	Expense:			</a:t>
            </a:r>
            <a:r>
              <a:rPr lang="en-US" dirty="0">
                <a:solidFill>
                  <a:schemeClr val="tx1"/>
                </a:solidFill>
              </a:rPr>
              <a:t>$280,927.00</a:t>
            </a:r>
          </a:p>
          <a:p>
            <a:r>
              <a:rPr lang="en-US" dirty="0"/>
              <a:t>	Net Meeting:		</a:t>
            </a:r>
            <a:r>
              <a:rPr lang="en-US" dirty="0">
                <a:solidFill>
                  <a:srgbClr val="FF0000"/>
                </a:solidFill>
              </a:rPr>
              <a:t>$(32,767.00)</a:t>
            </a:r>
          </a:p>
          <a:p>
            <a:r>
              <a:rPr lang="en-US" dirty="0"/>
              <a:t>	Cost per Attendee:		</a:t>
            </a:r>
            <a:r>
              <a:rPr lang="en-US" dirty="0">
                <a:solidFill>
                  <a:schemeClr val="tx1"/>
                </a:solidFill>
              </a:rPr>
              <a:t>$936.42</a:t>
            </a:r>
          </a:p>
          <a:p>
            <a:r>
              <a:rPr lang="en-US" dirty="0"/>
              <a:t>	</a:t>
            </a:r>
          </a:p>
          <a:p>
            <a:endParaRPr lang="en-US" dirty="0"/>
          </a:p>
        </p:txBody>
      </p:sp>
      <p:sp>
        <p:nvSpPr>
          <p:cNvPr id="4" name="Date Placeholder 3">
            <a:extLst>
              <a:ext uri="{FF2B5EF4-FFF2-40B4-BE49-F238E27FC236}">
                <a16:creationId xmlns:a16="http://schemas.microsoft.com/office/drawing/2014/main" id="{92461644-91B2-4196-B424-061057C46AA2}"/>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C65E9255-BDAA-41E3-8E0F-18635978AD8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D253833-B5DC-4E7E-8A6F-806026FE854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642843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438A086-17E7-4715-864C-CC9DA8FEF72E}"/>
              </a:ext>
            </a:extLst>
          </p:cNvPr>
          <p:cNvSpPr>
            <a:spLocks noGrp="1"/>
          </p:cNvSpPr>
          <p:nvPr>
            <p:ph type="title"/>
          </p:nvPr>
        </p:nvSpPr>
        <p:spPr>
          <a:xfrm>
            <a:off x="2210593" y="673102"/>
            <a:ext cx="7770813" cy="838200"/>
          </a:xfrm>
        </p:spPr>
        <p:txBody>
          <a:bodyPr/>
          <a:lstStyle/>
          <a:p>
            <a:r>
              <a:rPr lang="en-US" dirty="0"/>
              <a:t>2024 January 802 Wireless Interim</a:t>
            </a:r>
            <a:br>
              <a:rPr lang="en-US" dirty="0"/>
            </a:br>
            <a:r>
              <a:rPr lang="en-US" dirty="0"/>
              <a:t>Panama Hilton, Panama</a:t>
            </a:r>
          </a:p>
        </p:txBody>
      </p:sp>
      <p:sp>
        <p:nvSpPr>
          <p:cNvPr id="8" name="Subtitle 7">
            <a:extLst>
              <a:ext uri="{FF2B5EF4-FFF2-40B4-BE49-F238E27FC236}">
                <a16:creationId xmlns:a16="http://schemas.microsoft.com/office/drawing/2014/main" id="{C84FC688-6069-4D5C-B399-F516344B870C}"/>
              </a:ext>
            </a:extLst>
          </p:cNvPr>
          <p:cNvSpPr>
            <a:spLocks noGrp="1"/>
          </p:cNvSpPr>
          <p:nvPr>
            <p:ph idx="1"/>
          </p:nvPr>
        </p:nvSpPr>
        <p:spPr>
          <a:xfrm>
            <a:off x="1447800" y="1828800"/>
            <a:ext cx="9067801" cy="4646614"/>
          </a:xfrm>
        </p:spPr>
        <p:txBody>
          <a:bodyPr/>
          <a:lstStyle/>
          <a:p>
            <a:r>
              <a:rPr lang="en-US" dirty="0"/>
              <a:t>Date: January 14-20, 2024</a:t>
            </a:r>
          </a:p>
          <a:p>
            <a:r>
              <a:rPr lang="en-US" dirty="0"/>
              <a:t>Location: Panama City, Panama</a:t>
            </a:r>
          </a:p>
          <a:p>
            <a:r>
              <a:rPr lang="en-US" dirty="0"/>
              <a:t>Mtg Planner: MTG Events</a:t>
            </a:r>
          </a:p>
          <a:p>
            <a:r>
              <a:rPr lang="en-US" dirty="0"/>
              <a:t>Rebooked due to Covid-19 from 2021 May and 2022 January</a:t>
            </a:r>
          </a:p>
          <a:p>
            <a:r>
              <a:rPr lang="en-US" dirty="0"/>
              <a:t>Registration Target to open Nov 1, 2023</a:t>
            </a:r>
          </a:p>
          <a:p>
            <a:r>
              <a:rPr lang="en-US" dirty="0"/>
              <a:t>Budget:   -- 300 attendees</a:t>
            </a:r>
          </a:p>
          <a:p>
            <a:r>
              <a:rPr lang="en-US" dirty="0"/>
              <a:t>	Income:</a:t>
            </a:r>
          </a:p>
          <a:p>
            <a:r>
              <a:rPr lang="en-US" dirty="0"/>
              <a:t>	Expense:</a:t>
            </a:r>
          </a:p>
          <a:p>
            <a:r>
              <a:rPr lang="en-US" dirty="0"/>
              <a:t>	Net Meeting:</a:t>
            </a:r>
          </a:p>
          <a:p>
            <a:r>
              <a:rPr lang="en-US" dirty="0"/>
              <a:t>Per Attendee:</a:t>
            </a:r>
          </a:p>
          <a:p>
            <a:endParaRPr lang="en-US" dirty="0"/>
          </a:p>
        </p:txBody>
      </p:sp>
      <p:sp>
        <p:nvSpPr>
          <p:cNvPr id="4" name="Date Placeholder 3">
            <a:extLst>
              <a:ext uri="{FF2B5EF4-FFF2-40B4-BE49-F238E27FC236}">
                <a16:creationId xmlns:a16="http://schemas.microsoft.com/office/drawing/2014/main" id="{D3AADE5D-0B2F-42CA-BA39-6027E700A6B9}"/>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D350A8D6-A84D-4CC3-A358-1EC33210B8D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E8736AC-8D62-435D-8A8A-C40885AE3759}"/>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047479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4AD6E-2A91-447B-8B07-41C41A59F635}"/>
              </a:ext>
            </a:extLst>
          </p:cNvPr>
          <p:cNvSpPr>
            <a:spLocks noGrp="1"/>
          </p:cNvSpPr>
          <p:nvPr>
            <p:ph type="title"/>
          </p:nvPr>
        </p:nvSpPr>
        <p:spPr>
          <a:xfrm>
            <a:off x="2209800" y="685801"/>
            <a:ext cx="7856538" cy="1065213"/>
          </a:xfrm>
        </p:spPr>
        <p:txBody>
          <a:bodyPr/>
          <a:lstStyle/>
          <a:p>
            <a:r>
              <a:rPr lang="en-US" dirty="0"/>
              <a:t>2024 May 802 Wireless Interim</a:t>
            </a:r>
            <a:br>
              <a:rPr lang="en-US" dirty="0"/>
            </a:br>
            <a:r>
              <a:rPr lang="en-US" dirty="0"/>
              <a:t>JW Marriott Warsaw, Warsaw, Poland</a:t>
            </a:r>
          </a:p>
        </p:txBody>
      </p:sp>
      <p:sp>
        <p:nvSpPr>
          <p:cNvPr id="3" name="Content Placeholder 2">
            <a:extLst>
              <a:ext uri="{FF2B5EF4-FFF2-40B4-BE49-F238E27FC236}">
                <a16:creationId xmlns:a16="http://schemas.microsoft.com/office/drawing/2014/main" id="{A9B15E53-A2D9-4F4E-9DB0-A0D632EFCED2}"/>
              </a:ext>
            </a:extLst>
          </p:cNvPr>
          <p:cNvSpPr>
            <a:spLocks noGrp="1"/>
          </p:cNvSpPr>
          <p:nvPr>
            <p:ph idx="1"/>
          </p:nvPr>
        </p:nvSpPr>
        <p:spPr>
          <a:xfrm>
            <a:off x="1295401" y="1830389"/>
            <a:ext cx="8685214" cy="4264025"/>
          </a:xfrm>
        </p:spPr>
        <p:txBody>
          <a:bodyPr/>
          <a:lstStyle/>
          <a:p>
            <a:r>
              <a:rPr lang="en-US" dirty="0"/>
              <a:t>Date: </a:t>
            </a:r>
            <a:r>
              <a:rPr lang="en-GB" dirty="0">
                <a:highlight>
                  <a:srgbClr val="FFFF00"/>
                </a:highlight>
              </a:rPr>
              <a:t>2024 May 12-17</a:t>
            </a:r>
            <a:endParaRPr lang="en-US" dirty="0"/>
          </a:p>
          <a:p>
            <a:r>
              <a:rPr lang="en-US" dirty="0"/>
              <a:t>Location: JW Marriott Warsaw, </a:t>
            </a:r>
            <a:r>
              <a:rPr lang="en-GB" dirty="0">
                <a:highlight>
                  <a:srgbClr val="FFFF00"/>
                </a:highlight>
              </a:rPr>
              <a:t>Warsaw, Poland </a:t>
            </a:r>
            <a:endParaRPr lang="es-ES" dirty="0"/>
          </a:p>
          <a:p>
            <a:r>
              <a:rPr lang="en-US" dirty="0"/>
              <a:t>Mtg Planner: Face to Face Events</a:t>
            </a:r>
          </a:p>
          <a:p>
            <a:r>
              <a:rPr lang="en-US" dirty="0"/>
              <a:t>Rebook from 2020 May and 2022 May</a:t>
            </a:r>
          </a:p>
          <a:p>
            <a:r>
              <a:rPr lang="en-US" dirty="0"/>
              <a:t>Registration Target to open March 12, 2024</a:t>
            </a:r>
          </a:p>
          <a:p>
            <a:r>
              <a:rPr lang="en-US" dirty="0"/>
              <a:t>Budget:   -- 300 attendees</a:t>
            </a:r>
          </a:p>
          <a:p>
            <a:r>
              <a:rPr lang="en-US" dirty="0"/>
              <a:t>	Income:</a:t>
            </a:r>
          </a:p>
          <a:p>
            <a:r>
              <a:rPr lang="en-US" dirty="0"/>
              <a:t>	Expense:</a:t>
            </a:r>
          </a:p>
          <a:p>
            <a:r>
              <a:rPr lang="en-US" dirty="0"/>
              <a:t>	Net Meeting:</a:t>
            </a:r>
          </a:p>
          <a:p>
            <a:r>
              <a:rPr lang="en-US" dirty="0"/>
              <a:t>Per Attendee:</a:t>
            </a:r>
          </a:p>
          <a:p>
            <a:r>
              <a:rPr lang="en-US" dirty="0"/>
              <a:t>	</a:t>
            </a:r>
          </a:p>
          <a:p>
            <a:endParaRPr lang="en-US" dirty="0"/>
          </a:p>
        </p:txBody>
      </p:sp>
      <p:sp>
        <p:nvSpPr>
          <p:cNvPr id="4" name="Date Placeholder 3">
            <a:extLst>
              <a:ext uri="{FF2B5EF4-FFF2-40B4-BE49-F238E27FC236}">
                <a16:creationId xmlns:a16="http://schemas.microsoft.com/office/drawing/2014/main" id="{92461644-91B2-4196-B424-061057C46AA2}"/>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C65E9255-BDAA-41E3-8E0F-18635978AD8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D253833-B5DC-4E7E-8A6F-806026FE854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95569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4AD6E-2A91-447B-8B07-41C41A59F635}"/>
              </a:ext>
            </a:extLst>
          </p:cNvPr>
          <p:cNvSpPr>
            <a:spLocks noGrp="1"/>
          </p:cNvSpPr>
          <p:nvPr>
            <p:ph type="title"/>
          </p:nvPr>
        </p:nvSpPr>
        <p:spPr>
          <a:xfrm>
            <a:off x="2209800" y="685801"/>
            <a:ext cx="7856538" cy="1065213"/>
          </a:xfrm>
        </p:spPr>
        <p:txBody>
          <a:bodyPr/>
          <a:lstStyle/>
          <a:p>
            <a:r>
              <a:rPr lang="en-US" dirty="0"/>
              <a:t>2024 Sept 802 Wireless Interim:</a:t>
            </a:r>
            <a:br>
              <a:rPr lang="en-US" dirty="0"/>
            </a:br>
            <a:r>
              <a:rPr lang="en-US" dirty="0"/>
              <a:t>Hilton Waikoloa</a:t>
            </a:r>
          </a:p>
        </p:txBody>
      </p:sp>
      <p:sp>
        <p:nvSpPr>
          <p:cNvPr id="3" name="Content Placeholder 2">
            <a:extLst>
              <a:ext uri="{FF2B5EF4-FFF2-40B4-BE49-F238E27FC236}">
                <a16:creationId xmlns:a16="http://schemas.microsoft.com/office/drawing/2014/main" id="{A9B15E53-A2D9-4F4E-9DB0-A0D632EFCED2}"/>
              </a:ext>
            </a:extLst>
          </p:cNvPr>
          <p:cNvSpPr>
            <a:spLocks noGrp="1"/>
          </p:cNvSpPr>
          <p:nvPr>
            <p:ph idx="1"/>
          </p:nvPr>
        </p:nvSpPr>
        <p:spPr>
          <a:xfrm>
            <a:off x="1447800" y="1830389"/>
            <a:ext cx="9448799" cy="4494211"/>
          </a:xfrm>
        </p:spPr>
        <p:txBody>
          <a:bodyPr/>
          <a:lstStyle/>
          <a:p>
            <a:pPr>
              <a:buFont typeface="Times New Roman" pitchFamily="16" charset="0"/>
              <a:buChar char="•"/>
            </a:pPr>
            <a:r>
              <a:rPr lang="en-US" dirty="0"/>
              <a:t>Date: </a:t>
            </a:r>
            <a:r>
              <a:rPr lang="en-GB" dirty="0"/>
              <a:t>2024 September 8-13 </a:t>
            </a:r>
          </a:p>
          <a:p>
            <a:pPr>
              <a:buFont typeface="Times New Roman" pitchFamily="16" charset="0"/>
              <a:buChar char="•"/>
            </a:pPr>
            <a:r>
              <a:rPr lang="en-US" dirty="0"/>
              <a:t>Location: </a:t>
            </a:r>
            <a:r>
              <a:rPr lang="es-ES" dirty="0"/>
              <a:t>Hilton </a:t>
            </a:r>
            <a:r>
              <a:rPr lang="es-ES" dirty="0" err="1"/>
              <a:t>Waikoloa</a:t>
            </a:r>
            <a:r>
              <a:rPr lang="es-ES" dirty="0"/>
              <a:t>, </a:t>
            </a:r>
            <a:r>
              <a:rPr lang="es-ES" dirty="0" err="1"/>
              <a:t>Waikoloa</a:t>
            </a:r>
            <a:r>
              <a:rPr lang="es-ES" dirty="0"/>
              <a:t>, HI</a:t>
            </a:r>
          </a:p>
          <a:p>
            <a:pPr>
              <a:buFont typeface="Times New Roman" pitchFamily="16" charset="0"/>
              <a:buChar char="•"/>
            </a:pPr>
            <a:r>
              <a:rPr lang="es-ES" dirty="0" err="1"/>
              <a:t>Rebook</a:t>
            </a:r>
            <a:r>
              <a:rPr lang="es-ES" dirty="0"/>
              <a:t> </a:t>
            </a:r>
            <a:r>
              <a:rPr lang="es-ES" dirty="0" err="1"/>
              <a:t>from</a:t>
            </a:r>
            <a:r>
              <a:rPr lang="es-ES" dirty="0"/>
              <a:t> 2020-09</a:t>
            </a:r>
          </a:p>
          <a:p>
            <a:pPr>
              <a:buFont typeface="Wingdings" panose="05000000000000000000" pitchFamily="2" charset="2"/>
              <a:buChar char="§"/>
            </a:pPr>
            <a:r>
              <a:rPr lang="en-US" dirty="0"/>
              <a:t>Mtg Planner: Face to Face Events</a:t>
            </a:r>
          </a:p>
          <a:p>
            <a:pPr>
              <a:buFont typeface="Wingdings" panose="05000000000000000000" pitchFamily="2" charset="2"/>
              <a:buChar char="§"/>
            </a:pPr>
            <a:r>
              <a:rPr lang="en-US" dirty="0"/>
              <a:t>Registration Target to open July 1, 2024</a:t>
            </a:r>
          </a:p>
          <a:p>
            <a:pPr>
              <a:buFont typeface="Wingdings" panose="05000000000000000000" pitchFamily="2" charset="2"/>
              <a:buChar char="§"/>
            </a:pPr>
            <a:r>
              <a:rPr lang="en-US" dirty="0"/>
              <a:t>Budget:   -- 300 attendees</a:t>
            </a:r>
          </a:p>
          <a:p>
            <a:r>
              <a:rPr lang="en-US" dirty="0"/>
              <a:t>	Income:</a:t>
            </a:r>
          </a:p>
          <a:p>
            <a:r>
              <a:rPr lang="en-US" dirty="0"/>
              <a:t>	Expense:</a:t>
            </a:r>
          </a:p>
          <a:p>
            <a:r>
              <a:rPr lang="en-US" dirty="0"/>
              <a:t>	Net Meeting:</a:t>
            </a:r>
          </a:p>
          <a:p>
            <a:r>
              <a:rPr lang="en-US" dirty="0"/>
              <a:t>Per Attendee:</a:t>
            </a:r>
          </a:p>
          <a:p>
            <a:r>
              <a:rPr lang="en-US" dirty="0"/>
              <a:t>	</a:t>
            </a:r>
          </a:p>
          <a:p>
            <a:endParaRPr lang="en-US" dirty="0"/>
          </a:p>
        </p:txBody>
      </p:sp>
      <p:sp>
        <p:nvSpPr>
          <p:cNvPr id="4" name="Date Placeholder 3">
            <a:extLst>
              <a:ext uri="{FF2B5EF4-FFF2-40B4-BE49-F238E27FC236}">
                <a16:creationId xmlns:a16="http://schemas.microsoft.com/office/drawing/2014/main" id="{92461644-91B2-4196-B424-061057C46AA2}"/>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C65E9255-BDAA-41E3-8E0F-18635978AD8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D253833-B5DC-4E7E-8A6F-806026FE854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152763028"/>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C4AC373-BE23-4904-9DE2-44E67FE1D9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2989ECB-1F4C-41CF-B54E-6E4D89801667}">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ba37140e-f4c5-4a6c-a9b4-20a691ce6c8a"/>
    <ds:schemaRef ds:uri="http://www.w3.org/XML/1998/namespace"/>
    <ds:schemaRef ds:uri="http://purl.org/dc/dcmitype/"/>
  </ds:schemaRefs>
</ds:datastoreItem>
</file>

<file path=customXml/itemProps3.xml><?xml version="1.0" encoding="utf-8"?>
<ds:datastoreItem xmlns:ds="http://schemas.openxmlformats.org/officeDocument/2006/customXml" ds:itemID="{F1013A26-D71D-41CE-82F4-78BAE0CFF346}">
  <ds:schemaRefs>
    <ds:schemaRef ds:uri="http://schemas.microsoft.com/sharepoint/v3/contenttype/fo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 Theme</Template>
  <TotalTime>81981</TotalTime>
  <Words>2576</Words>
  <Application>Microsoft Office PowerPoint</Application>
  <PresentationFormat>Widescreen</PresentationFormat>
  <Paragraphs>306</Paragraphs>
  <Slides>20</Slides>
  <Notes>8</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20</vt:i4>
      </vt:variant>
    </vt:vector>
  </HeadingPairs>
  <TitlesOfParts>
    <vt:vector size="28" baseType="lpstr">
      <vt:lpstr>Arial</vt:lpstr>
      <vt:lpstr>Calibri</vt:lpstr>
      <vt:lpstr>Courier New</vt:lpstr>
      <vt:lpstr>Times New Roman</vt:lpstr>
      <vt:lpstr>Wingdings</vt:lpstr>
      <vt:lpstr>802-11 Theme</vt:lpstr>
      <vt:lpstr>Title slide</vt:lpstr>
      <vt:lpstr>Document</vt:lpstr>
      <vt:lpstr>IEEE 802WCSC Meeting Venue Manager Report 2023</vt:lpstr>
      <vt:lpstr>Abstract</vt:lpstr>
      <vt:lpstr>Future Interim Venue Status – March 12, 2023</vt:lpstr>
      <vt:lpstr>Future Venue Contract Status</vt:lpstr>
      <vt:lpstr>2023 May 802 Wireless Mixed-mode Interim:  Hilton Orlando Lake Buena Vista</vt:lpstr>
      <vt:lpstr>2023 September 802 Wireless Interim Grand Hyatt Atlanta, Buckhead</vt:lpstr>
      <vt:lpstr>2024 January 802 Wireless Interim Panama Hilton, Panama</vt:lpstr>
      <vt:lpstr>2024 May 802 Wireless Interim JW Marriott Warsaw, Warsaw, Poland</vt:lpstr>
      <vt:lpstr>2024 Sept 802 Wireless Interim: Hilton Waikoloa</vt:lpstr>
      <vt:lpstr>Open Dates – as of January 15, 2022</vt:lpstr>
      <vt:lpstr>Future Interim Meeting Fees - 2023</vt:lpstr>
      <vt:lpstr>Locations being considered</vt:lpstr>
      <vt:lpstr>References</vt:lpstr>
      <vt:lpstr>1. Motion to approve 2023 May Fees - Orlando. 2023-01-15</vt:lpstr>
      <vt:lpstr>2. Motion to approve 2023 Sept Fees Buckhead. 2023-01-15</vt:lpstr>
      <vt:lpstr>3. Motion to approve Site Visit for Buckhead 2023-01-15</vt:lpstr>
      <vt:lpstr>Motion to approve Site Visit for Orlando 2022-12-14</vt:lpstr>
      <vt:lpstr>Motion to approve 2023 January Fees. 2022-11-02</vt:lpstr>
      <vt:lpstr>-Motion to approve Site Visit 2022-09-11</vt:lpstr>
      <vt:lpstr>Motion to approve Site visit to Waikoloa 2022-08-03</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802WCSC Meeting Venue Manager Report 2023</dc:title>
  <dc:subject>Future Venue Status Report</dc:subject>
  <dc:creator>Jon Rosdahl</dc:creator>
  <cp:keywords>Report</cp:keywords>
  <dc:description>Jon Rosdahl (Qualcomm)</dc:description>
  <cp:lastModifiedBy>Jon Rosdahl</cp:lastModifiedBy>
  <cp:revision>39</cp:revision>
  <cp:lastPrinted>1601-01-01T00:00:00Z</cp:lastPrinted>
  <dcterms:created xsi:type="dcterms:W3CDTF">2021-02-03T19:21:29Z</dcterms:created>
  <dcterms:modified xsi:type="dcterms:W3CDTF">2023-03-23T22:48:54Z</dcterms:modified>
  <cp:category>March 2023</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