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bookmarkIdSeed="4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898" r:id="rId3"/>
    <p:sldId id="900" r:id="rId4"/>
    <p:sldId id="901" r:id="rId5"/>
    <p:sldId id="856" r:id="rId6"/>
    <p:sldId id="899" r:id="rId7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olcomb, Jay" initials="HJ" lastIdx="2" clrIdx="0">
    <p:extLst>
      <p:ext uri="{19B8F6BF-5375-455C-9EA6-DF929625EA0E}">
        <p15:presenceInfo xmlns:p15="http://schemas.microsoft.com/office/powerpoint/2012/main" userId="S::jholcomb@itron.com::aee8fcb3-73df-479f-8979-0e12987586b3" providerId="AD"/>
      </p:ext>
    </p:extLst>
  </p:cmAuthor>
  <p:cmAuthor id="2" name="Al Petrick" initials="AP" lastIdx="1" clrIdx="1">
    <p:extLst>
      <p:ext uri="{19B8F6BF-5375-455C-9EA6-DF929625EA0E}">
        <p15:presenceInfo xmlns:p15="http://schemas.microsoft.com/office/powerpoint/2012/main" userId="b177fa8dd07d8d01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F7C80"/>
    <a:srgbClr val="D5F4FF"/>
    <a:srgbClr val="85DFFF"/>
    <a:srgbClr val="FF9999"/>
    <a:srgbClr val="990033"/>
    <a:srgbClr val="993300"/>
    <a:srgbClr val="CC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7994" autoAdjust="0"/>
    <p:restoredTop sz="95405" autoAdjust="0"/>
  </p:normalViewPr>
  <p:slideViewPr>
    <p:cSldViewPr>
      <p:cViewPr varScale="1">
        <p:scale>
          <a:sx n="86" d="100"/>
          <a:sy n="86" d="100"/>
        </p:scale>
        <p:origin x="806" y="5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-165486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1896"/>
    </p:cViewPr>
  </p:sorterViewPr>
  <p:notesViewPr>
    <p:cSldViewPr>
      <p:cViewPr varScale="1">
        <p:scale>
          <a:sx n="96" d="100"/>
          <a:sy n="96" d="100"/>
        </p:scale>
        <p:origin x="2370" y="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11/17/2022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68230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78147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864420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420672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30184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5689601" y="6475414"/>
            <a:ext cx="808567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Edward Au (Huawei)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14400" y="304800"/>
            <a:ext cx="3048000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November 2022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>
          <a:xfrm>
            <a:off x="912285" y="382970"/>
            <a:ext cx="2948516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2022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Edward Au (Huawei)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5588001" y="6475414"/>
            <a:ext cx="910167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12285" y="382970"/>
            <a:ext cx="2948516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November 2022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12000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Edward Au (Huawei)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588001" y="6475414"/>
            <a:ext cx="91016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861484" y="628628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4" y="6475413"/>
            <a:ext cx="479298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Agenda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534117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IEEE doc.: </a:t>
            </a:r>
            <a:r>
              <a:rPr kumimoji="0" lang="fr-FR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ec-22-0239-00-00EC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5" r:id="rId2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trai.gov.in/sites/default/files/CP_05082022_0.pdf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8/dcn/22/18-22-0119-03-0000-proposed-response-to-india-trai-consultation-on-ai-and-bd.docx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8/dcn/22/18-22-0119-06-0000-proposed-response-to-india-trai-consultation-on-ai-and-bd.pdf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8/dcn/22/18-22-0119-06-0000-proposed-response-to-india-trai-consultation-on-ai-and-bd.pdf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896949" y="336550"/>
            <a:ext cx="2303451" cy="273050"/>
          </a:xfrm>
        </p:spPr>
        <p:txBody>
          <a:bodyPr/>
          <a:lstStyle/>
          <a:p>
            <a:r>
              <a:rPr lang="en-US" dirty="0" smtClean="0"/>
              <a:t>November 2022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3505200" y="1435894"/>
            <a:ext cx="7772400" cy="1066800"/>
          </a:xfrm>
          <a:ln/>
        </p:spPr>
        <p:txBody>
          <a:bodyPr/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>
                <a:latin typeface="Times New Roman" charset="0"/>
              </a:rPr>
              <a:t>IEEE 802.18 </a:t>
            </a:r>
            <a:r>
              <a:rPr lang="en-US" dirty="0" smtClean="0">
                <a:latin typeface="Times New Roman" charset="0"/>
              </a:rPr>
              <a:t>RR-TAG agenda item:</a:t>
            </a:r>
            <a:r>
              <a:rPr lang="en-US" dirty="0">
                <a:latin typeface="Times New Roman" charset="0"/>
              </a:rPr>
              <a:t/>
            </a:r>
            <a:br>
              <a:rPr lang="en-US" dirty="0">
                <a:latin typeface="Times New Roman" charset="0"/>
              </a:rPr>
            </a:br>
            <a:r>
              <a:rPr lang="en-US" dirty="0" smtClean="0">
                <a:latin typeface="Times New Roman" charset="0"/>
              </a:rPr>
              <a:t>18 November 2022 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505200" y="2502694"/>
            <a:ext cx="7772400" cy="771524"/>
          </a:xfrm>
          <a:ln/>
        </p:spPr>
        <p:txBody>
          <a:bodyPr/>
          <a:lstStyle/>
          <a:p>
            <a:pPr algn="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 </a:t>
            </a:r>
            <a:r>
              <a:rPr lang="en-GB" sz="2000" b="0" dirty="0" smtClean="0"/>
              <a:t>18 November 2022</a:t>
            </a:r>
            <a:endParaRPr lang="en-GB" sz="2000" b="0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2971801" y="365760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b="1" dirty="0" smtClean="0">
                <a:solidFill>
                  <a:srgbClr val="000000"/>
                </a:solidFill>
              </a:rPr>
              <a:t>Author:</a:t>
            </a:r>
            <a:endParaRPr lang="en-GB" sz="2000" b="1" dirty="0">
              <a:solidFill>
                <a:srgbClr val="000000"/>
              </a:solidFill>
            </a:endParaRPr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22110337"/>
              </p:ext>
            </p:extLst>
          </p:nvPr>
        </p:nvGraphicFramePr>
        <p:xfrm>
          <a:off x="2971800" y="4191000"/>
          <a:ext cx="8591550" cy="457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55" name="Document" r:id="rId5" imgW="8284803" imgH="4492752" progId="Word.Document.8">
                  <p:embed/>
                </p:oleObj>
              </mc:Choice>
              <mc:Fallback>
                <p:oleObj name="Document" r:id="rId5" imgW="8284803" imgH="4492752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1800" y="4191000"/>
                        <a:ext cx="8591550" cy="457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November 2022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Agenda item 6.01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113213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ME:  Approval, IEEE 802 </a:t>
            </a:r>
            <a:r>
              <a:rPr lang="en-US" sz="1800" spc="-5" dirty="0" smtClean="0">
                <a:latin typeface="+mj-lt"/>
                <a:cs typeface="Arial"/>
              </a:rPr>
              <a:t>submission </a:t>
            </a:r>
            <a:r>
              <a:rPr lang="en-US" sz="1800" spc="-5" dirty="0">
                <a:latin typeface="+mj-lt"/>
                <a:cs typeface="Arial"/>
              </a:rPr>
              <a:t>to </a:t>
            </a:r>
            <a:r>
              <a:rPr lang="en-US" sz="1800" spc="-5" dirty="0" smtClean="0">
                <a:latin typeface="+mj-lt"/>
                <a:cs typeface="Arial"/>
              </a:rPr>
              <a:t>India TRAI’s consultation</a:t>
            </a:r>
            <a:endParaRPr lang="en-US" sz="1600" spc="-5" dirty="0">
              <a:latin typeface="+mj-lt"/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9195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Background Information on India TRAI’s consultation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113213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GB" sz="1800" dirty="0" smtClean="0"/>
              <a:t>Consultation “</a:t>
            </a:r>
            <a:r>
              <a:rPr lang="en-GB" sz="1800" u="sng" dirty="0">
                <a:hlinkClick r:id="rId3"/>
              </a:rPr>
              <a:t>Leveraging Artificial Intelligence and Big Data in Telecommunication Sector</a:t>
            </a:r>
            <a:r>
              <a:rPr lang="en-GB" sz="1800" dirty="0" smtClean="0"/>
              <a:t>”</a:t>
            </a:r>
            <a:endParaRPr lang="en-US" sz="18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Publication date:  5 August 2022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cs typeface="Arial"/>
              </a:rPr>
              <a:t>Closing date:  18 November 2022 (extended) </a:t>
            </a:r>
            <a:endParaRPr lang="en-US" sz="1600" spc="-5" dirty="0">
              <a:cs typeface="Arial"/>
            </a:endParaRPr>
          </a:p>
          <a:p>
            <a:pPr marL="230188" marR="117475" indent="-230188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For details, please visit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  <a:hlinkClick r:id="rId3"/>
              </a:rPr>
              <a:t>https</a:t>
            </a:r>
            <a:r>
              <a:rPr lang="en-US" sz="1600" spc="-5" dirty="0">
                <a:latin typeface="+mj-lt"/>
                <a:cs typeface="Arial"/>
                <a:hlinkClick r:id="rId3"/>
              </a:rPr>
              <a:t>://</a:t>
            </a:r>
            <a:r>
              <a:rPr lang="en-US" sz="1600" spc="-5" dirty="0" smtClean="0">
                <a:latin typeface="+mj-lt"/>
                <a:cs typeface="Arial"/>
                <a:hlinkClick r:id="rId3"/>
              </a:rPr>
              <a:t>www.trai.gov.in/sites/default/files/CP_05082022_0.pdf</a:t>
            </a:r>
            <a:r>
              <a:rPr lang="en-US" sz="1600" spc="-5" dirty="0" smtClean="0">
                <a:latin typeface="+mj-lt"/>
                <a:cs typeface="Arial"/>
              </a:rPr>
              <a:t> </a:t>
            </a:r>
            <a:endParaRPr lang="en-US" sz="1600" spc="-5" dirty="0">
              <a:latin typeface="+mj-lt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11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November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79539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200" b="0" dirty="0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113213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Motion </a:t>
            </a:r>
            <a:r>
              <a:rPr lang="en-US" sz="1800" spc="-5" dirty="0" smtClean="0">
                <a:latin typeface="+mj-lt"/>
                <a:cs typeface="Arial"/>
              </a:rPr>
              <a:t>#3 (External):  </a:t>
            </a:r>
            <a:r>
              <a:rPr lang="en-US" sz="1800" spc="-5" dirty="0">
                <a:latin typeface="+mj-lt"/>
                <a:cs typeface="Arial"/>
              </a:rPr>
              <a:t>Move to approve document </a:t>
            </a:r>
            <a:r>
              <a:rPr lang="en-US" sz="1800" spc="-5" dirty="0" smtClean="0">
                <a:solidFill>
                  <a:srgbClr val="3333CC"/>
                </a:solidFill>
                <a:latin typeface="+mj-lt"/>
                <a:cs typeface="Arial"/>
                <a:hlinkClick r:id="rId3"/>
              </a:rPr>
              <a:t>18-22/0119r3</a:t>
            </a:r>
            <a:r>
              <a:rPr lang="en-US" sz="1800" spc="-5" dirty="0" smtClean="0">
                <a:solidFill>
                  <a:srgbClr val="3333CC"/>
                </a:solidFill>
                <a:latin typeface="+mj-lt"/>
                <a:cs typeface="Arial"/>
              </a:rPr>
              <a:t> </a:t>
            </a:r>
            <a:r>
              <a:rPr lang="en-US" sz="1800" spc="-5" dirty="0" smtClean="0">
                <a:latin typeface="+mj-lt"/>
                <a:cs typeface="Arial"/>
              </a:rPr>
              <a:t>in </a:t>
            </a:r>
            <a:r>
              <a:rPr lang="en-US" sz="1800" spc="-5" dirty="0">
                <a:latin typeface="+mj-lt"/>
                <a:cs typeface="Arial"/>
              </a:rPr>
              <a:t>response to </a:t>
            </a:r>
            <a:r>
              <a:rPr lang="en-US" sz="1800" spc="-5" dirty="0" smtClean="0">
                <a:latin typeface="+mj-lt"/>
                <a:cs typeface="Arial"/>
              </a:rPr>
              <a:t>India TRAI’s </a:t>
            </a:r>
            <a:r>
              <a:rPr lang="en-GB" sz="1800" dirty="0" smtClean="0"/>
              <a:t>consultation </a:t>
            </a:r>
            <a:r>
              <a:rPr lang="en-US" sz="1800" dirty="0"/>
              <a:t>“Leveraging Artificial Intelligence and Big Data in Telecommunication Sector</a:t>
            </a:r>
            <a:r>
              <a:rPr lang="en-GB" sz="1800" dirty="0" smtClean="0"/>
              <a:t>”</a:t>
            </a:r>
            <a:r>
              <a:rPr lang="en-US" sz="1800" spc="-5" dirty="0" smtClean="0">
                <a:cs typeface="Arial"/>
              </a:rPr>
              <a:t> </a:t>
            </a:r>
            <a:r>
              <a:rPr lang="en-US" sz="1800" spc="-5" dirty="0" smtClean="0">
                <a:latin typeface="+mj-lt"/>
                <a:cs typeface="Arial"/>
              </a:rPr>
              <a:t>for </a:t>
            </a:r>
            <a:r>
              <a:rPr lang="en-US" sz="1800" spc="-5" dirty="0">
                <a:latin typeface="+mj-lt"/>
                <a:cs typeface="Arial"/>
              </a:rPr>
              <a:t>review and approval by the IEEE LMSC (802 EC) for submission to </a:t>
            </a:r>
            <a:r>
              <a:rPr lang="en-US" sz="1800" spc="-5" dirty="0" smtClean="0">
                <a:latin typeface="+mj-lt"/>
                <a:cs typeface="Arial"/>
              </a:rPr>
              <a:t>India TRAI by </a:t>
            </a:r>
            <a:r>
              <a:rPr lang="en-US" sz="1800" spc="-5" dirty="0">
                <a:latin typeface="+mj-lt"/>
                <a:cs typeface="Arial"/>
              </a:rPr>
              <a:t>the response deadline. </a:t>
            </a:r>
            <a:r>
              <a:rPr lang="en-US" sz="1800" spc="-5" dirty="0" smtClean="0">
                <a:latin typeface="+mj-lt"/>
                <a:cs typeface="Arial"/>
              </a:rPr>
              <a:t>The </a:t>
            </a:r>
            <a:r>
              <a:rPr lang="en-US" sz="1800" spc="-5" dirty="0">
                <a:latin typeface="+mj-lt"/>
                <a:cs typeface="Arial"/>
              </a:rPr>
              <a:t>IEEE 802.18 Chair is authorized to make editorial changes as necessary</a:t>
            </a:r>
            <a:r>
              <a:rPr lang="en-US" sz="1800" spc="-5" dirty="0" smtClean="0">
                <a:latin typeface="+mj-lt"/>
                <a:cs typeface="Arial"/>
              </a:rPr>
              <a:t>.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Moved</a:t>
            </a:r>
            <a:r>
              <a:rPr lang="en-US" sz="1600" spc="-5" dirty="0" smtClean="0">
                <a:latin typeface="+mj-lt"/>
                <a:cs typeface="Arial"/>
              </a:rPr>
              <a:t>:  Hassan </a:t>
            </a:r>
            <a:r>
              <a:rPr lang="en-US" sz="1600" spc="-5" dirty="0" err="1" smtClean="0">
                <a:latin typeface="+mj-lt"/>
                <a:cs typeface="Arial"/>
              </a:rPr>
              <a:t>Yaghoobi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Seconded</a:t>
            </a:r>
            <a:r>
              <a:rPr lang="en-US" sz="1600" spc="-5" dirty="0" smtClean="0">
                <a:latin typeface="+mj-lt"/>
                <a:cs typeface="Arial"/>
              </a:rPr>
              <a:t>:  Rich Kennedy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Attendees:  18</a:t>
            </a:r>
            <a:endParaRPr lang="en-US" sz="16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Voters (present</a:t>
            </a:r>
            <a:r>
              <a:rPr lang="en-US" sz="1600" spc="-5" dirty="0" smtClean="0">
                <a:latin typeface="+mj-lt"/>
                <a:cs typeface="Arial"/>
              </a:rPr>
              <a:t>):  18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Result:  Passed (11 Yes, 0 No, 3 Abstain)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Remarks:  The Chair did not vote</a:t>
            </a:r>
            <a:endParaRPr lang="en-US" sz="16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+mj-lt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11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November </a:t>
            </a:r>
            <a:r>
              <a:rPr lang="en-US" dirty="0" smtClean="0"/>
              <a:t>2022</a:t>
            </a:r>
            <a:endParaRPr lang="en-GB" dirty="0"/>
          </a:p>
        </p:txBody>
      </p:sp>
      <p:sp>
        <p:nvSpPr>
          <p:cNvPr id="1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IEEE 802.18 motion</a:t>
            </a:r>
            <a:endParaRPr lang="en-US" sz="28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0468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November </a:t>
            </a:r>
            <a:r>
              <a:rPr lang="en-US" dirty="0" smtClean="0"/>
              <a:t>2022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Offline review 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113213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An offline review is </a:t>
            </a:r>
            <a:r>
              <a:rPr lang="en-US" sz="1800" spc="-5" dirty="0" smtClean="0">
                <a:latin typeface="+mj-lt"/>
                <a:cs typeface="Arial"/>
              </a:rPr>
              <a:t>conducted.</a:t>
            </a:r>
            <a:endParaRPr lang="en-US" sz="1800" spc="-5" dirty="0" smtClean="0">
              <a:latin typeface="+mj-lt"/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After taking into account comments from selected EC members, the latest version for the EC to consider approval is: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  <a:hlinkClick r:id="rId3"/>
              </a:rPr>
              <a:t>https</a:t>
            </a:r>
            <a:r>
              <a:rPr lang="en-US" sz="1600" spc="-5" dirty="0">
                <a:latin typeface="+mj-lt"/>
                <a:cs typeface="Arial"/>
                <a:hlinkClick r:id="rId3"/>
              </a:rPr>
              <a:t>://</a:t>
            </a:r>
            <a:r>
              <a:rPr lang="en-US" sz="1600" spc="-5" dirty="0" smtClean="0">
                <a:latin typeface="+mj-lt"/>
                <a:cs typeface="Arial"/>
                <a:hlinkClick r:id="rId3"/>
              </a:rPr>
              <a:t>mentor.ieee.org/802.18/dcn/22/18-22-0119-06-0000-proposed-response-to-india-trai-consultation-on-ai-and-bd.pdf</a:t>
            </a:r>
            <a:r>
              <a:rPr lang="en-US" sz="1600" spc="-5" dirty="0" smtClean="0">
                <a:latin typeface="+mj-lt"/>
                <a:cs typeface="Arial"/>
              </a:rPr>
              <a:t> </a:t>
            </a:r>
            <a:endParaRPr lang="en-US" sz="1600" spc="-5" dirty="0">
              <a:latin typeface="+mj-lt"/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0264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November 2022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EC motion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113213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kern="1200" dirty="0">
                <a:latin typeface="Times New Roman" pitchFamily="16" charset="0"/>
              </a:rPr>
              <a:t>Move to approve document </a:t>
            </a:r>
            <a:r>
              <a:rPr lang="en-US" sz="1800" spc="-5" dirty="0">
                <a:cs typeface="Arial"/>
                <a:hlinkClick r:id="rId3"/>
              </a:rPr>
              <a:t>https://</a:t>
            </a:r>
            <a:r>
              <a:rPr lang="en-US" sz="1800" spc="-5" dirty="0" smtClean="0">
                <a:cs typeface="Arial"/>
                <a:hlinkClick r:id="rId3"/>
              </a:rPr>
              <a:t>mentor.ieee.org/802.18/dcn/22/18-22-0119-06-0000-proposed-response-to-india-trai-consultation-on-ai-and-bd.pdf</a:t>
            </a:r>
            <a:r>
              <a:rPr lang="en-US" sz="1800" kern="1200" dirty="0" smtClean="0">
                <a:latin typeface="Times New Roman" pitchFamily="16" charset="0"/>
              </a:rPr>
              <a:t>, </a:t>
            </a:r>
            <a:r>
              <a:rPr lang="en-US" sz="1800" kern="1200" dirty="0">
                <a:latin typeface="Times New Roman" pitchFamily="16" charset="0"/>
              </a:rPr>
              <a:t>for submission to the </a:t>
            </a:r>
            <a:r>
              <a:rPr lang="en-US" sz="1800" kern="1200" dirty="0" smtClean="0">
                <a:latin typeface="Times New Roman" pitchFamily="16" charset="0"/>
              </a:rPr>
              <a:t>India TRAI’s consultation “</a:t>
            </a:r>
            <a:r>
              <a:rPr lang="en-US" sz="1800" dirty="0"/>
              <a:t>Leveraging Artificial Intelligence and Big Data in Telecommunication Sector</a:t>
            </a:r>
            <a:r>
              <a:rPr lang="en-US" sz="1800" kern="1200" dirty="0" smtClean="0">
                <a:latin typeface="Times New Roman" pitchFamily="16" charset="0"/>
              </a:rPr>
              <a:t>”, </a:t>
            </a:r>
            <a:r>
              <a:rPr lang="en-US" sz="1800" kern="1200" dirty="0">
                <a:latin typeface="Times New Roman" pitchFamily="16" charset="0"/>
              </a:rPr>
              <a:t>with editorial license granted to the 802.18 chair</a:t>
            </a:r>
            <a:r>
              <a:rPr lang="en-US" sz="1800" kern="1200" dirty="0" smtClean="0">
                <a:latin typeface="Times New Roman" pitchFamily="16" charset="0"/>
              </a:rPr>
              <a:t>.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b="0" kern="1200" dirty="0" smtClean="0">
                <a:latin typeface="Times New Roman" pitchFamily="16" charset="0"/>
              </a:rPr>
              <a:t>Moved:  Au</a:t>
            </a:r>
            <a:endParaRPr lang="en-US" sz="1600" b="0" kern="1200" dirty="0">
              <a:latin typeface="Times New Roman" pitchFamily="16" charset="0"/>
            </a:endParaRPr>
          </a:p>
          <a:p>
            <a:pPr marL="630238" marR="117475" lvl="1" indent="-230188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b="0" kern="1200" dirty="0" smtClean="0">
                <a:latin typeface="Times New Roman" pitchFamily="16" charset="0"/>
              </a:rPr>
              <a:t>Seconded: </a:t>
            </a:r>
            <a:r>
              <a:rPr lang="en-US" sz="1600" b="0" kern="1200" dirty="0" smtClean="0">
                <a:latin typeface="Times New Roman" pitchFamily="16" charset="0"/>
              </a:rPr>
              <a:t>[To be confirmed]</a:t>
            </a:r>
            <a:r>
              <a:rPr lang="en-US" sz="1400" dirty="0"/>
              <a:t/>
            </a:r>
            <a:br>
              <a:rPr lang="en-US" sz="1400" dirty="0"/>
            </a:br>
            <a:r>
              <a:rPr lang="en-US" sz="1400" dirty="0"/>
              <a:t/>
            </a:r>
            <a:br>
              <a:rPr lang="en-US" sz="1400" dirty="0"/>
            </a:br>
            <a:endParaRPr lang="en-US" sz="10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1925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4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3333CC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69197</TotalTime>
  <Words>310</Words>
  <Application>Microsoft Office PowerPoint</Application>
  <PresentationFormat>Widescreen</PresentationFormat>
  <Paragraphs>66</Paragraphs>
  <Slides>6</Slides>
  <Notes>6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Arial Unicode MS</vt:lpstr>
      <vt:lpstr>MS Gothic</vt:lpstr>
      <vt:lpstr>MS PGothic</vt:lpstr>
      <vt:lpstr>Arial</vt:lpstr>
      <vt:lpstr>Times New Roman</vt:lpstr>
      <vt:lpstr>Office Theme</vt:lpstr>
      <vt:lpstr>Document</vt:lpstr>
      <vt:lpstr>IEEE 802.18 RR-TAG agenda item: 18 November 2022 </vt:lpstr>
      <vt:lpstr>Agenda item 6.01</vt:lpstr>
      <vt:lpstr>Background Information on India TRAI’s consultation</vt:lpstr>
      <vt:lpstr>IEEE 802.18 motion</vt:lpstr>
      <vt:lpstr>Offline review </vt:lpstr>
      <vt:lpstr>EC motion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EC-22/0239r0</dc:title>
  <dc:creator>Edward Au</dc:creator>
  <cp:keywords>17 November 2022</cp:keywords>
  <cp:lastModifiedBy>Edward Au</cp:lastModifiedBy>
  <cp:revision>4895</cp:revision>
  <cp:lastPrinted>1601-01-01T00:00:00Z</cp:lastPrinted>
  <dcterms:created xsi:type="dcterms:W3CDTF">2016-03-03T14:54:45Z</dcterms:created>
  <dcterms:modified xsi:type="dcterms:W3CDTF">2022-11-17T06:59:37Z</dcterms:modified>
  <cp:category>IEEE 802.18 RR-TAG agenda item: 4 October 2022</cp:category>
</cp:coreProperties>
</file>