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handoutMasterIdLst>
    <p:handoutMasterId r:id="rId32"/>
  </p:handoutMasterIdLst>
  <p:sldIdLst>
    <p:sldId id="361" r:id="rId3"/>
    <p:sldId id="287" r:id="rId4"/>
    <p:sldId id="288" r:id="rId5"/>
    <p:sldId id="289" r:id="rId6"/>
    <p:sldId id="692" r:id="rId7"/>
    <p:sldId id="619" r:id="rId8"/>
    <p:sldId id="677" r:id="rId9"/>
    <p:sldId id="682" r:id="rId10"/>
    <p:sldId id="672" r:id="rId11"/>
    <p:sldId id="697" r:id="rId12"/>
    <p:sldId id="649" r:id="rId13"/>
    <p:sldId id="381" r:id="rId14"/>
    <p:sldId id="366" r:id="rId15"/>
    <p:sldId id="670" r:id="rId16"/>
    <p:sldId id="671" r:id="rId17"/>
    <p:sldId id="293" r:id="rId18"/>
    <p:sldId id="294" r:id="rId19"/>
    <p:sldId id="650" r:id="rId20"/>
    <p:sldId id="310" r:id="rId21"/>
    <p:sldId id="641" r:id="rId22"/>
    <p:sldId id="673" r:id="rId23"/>
    <p:sldId id="668" r:id="rId24"/>
    <p:sldId id="661" r:id="rId25"/>
    <p:sldId id="683" r:id="rId26"/>
    <p:sldId id="687" r:id="rId27"/>
    <p:sldId id="698" r:id="rId28"/>
    <p:sldId id="696" r:id="rId29"/>
    <p:sldId id="359" r:id="rId30"/>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141" d="100"/>
          <a:sy n="141" d="100"/>
        </p:scale>
        <p:origin x="120" y="48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2/ec-22-0218-00-00SA-ieee-802-publication-report-november-2022.pdf"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22/ec-22-0210-00-00EC-july-2022-ec-workshop-repor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f.moran@ieee.org" TargetMode="External"/><Relationship Id="rId7" Type="http://schemas.openxmlformats.org/officeDocument/2006/relationships/hyperlink" Target="mailto:thomas.thompson@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j.santulli@ieee.org" TargetMode="External"/><Relationship Id="rId5" Type="http://schemas.openxmlformats.org/officeDocument/2006/relationships/hyperlink" Target="mailto:m.zaman@ieee.org" TargetMode="External"/><Relationship Id="rId4" Type="http://schemas.openxmlformats.org/officeDocument/2006/relationships/hyperlink" Target="mailto:p.roder@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131th Plenary Session</a:t>
            </a:r>
            <a:br>
              <a:rPr lang="en-US" sz="4000" dirty="0"/>
            </a:br>
            <a:r>
              <a:rPr lang="en-US" sz="2800" dirty="0"/>
              <a:t>(2nd mixed mode Plenary Session)</a:t>
            </a:r>
            <a:br>
              <a:rPr lang="en-US" sz="4000" dirty="0"/>
            </a:br>
            <a:br>
              <a:rPr lang="en-US" sz="4000" dirty="0"/>
            </a:br>
            <a:r>
              <a:rPr lang="en-US" sz="4000" dirty="0"/>
              <a:t>14 November 2022 to</a:t>
            </a:r>
            <a:br>
              <a:rPr lang="en-US" sz="4000" dirty="0"/>
            </a:br>
            <a:r>
              <a:rPr lang="en-US" sz="4000" dirty="0"/>
              <a:t>18 November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ec-22-0229-02-00EC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800" dirty="0"/>
              <a:t>SA </a:t>
            </a:r>
            <a:r>
              <a:rPr lang="en-US" sz="2800" dirty="0" err="1"/>
              <a:t>BoG</a:t>
            </a:r>
            <a:r>
              <a:rPr lang="en-US" sz="2800" dirty="0"/>
              <a:t> September 2022</a:t>
            </a:r>
          </a:p>
          <a:p>
            <a:pPr lvl="1"/>
            <a:r>
              <a:rPr lang="en-US" sz="2000" dirty="0"/>
              <a:t>The BOG approved updates to the IEEE Public Policy Statement Ethical Considerations of Autonomous Intelligent Systems (AIS).</a:t>
            </a:r>
            <a:endParaRPr lang="en-US" sz="1600" dirty="0">
              <a:solidFill>
                <a:schemeClr val="tx1">
                  <a:lumMod val="95000"/>
                  <a:lumOff val="5000"/>
                </a:schemeClr>
              </a:solidFill>
            </a:endParaRPr>
          </a:p>
          <a:p>
            <a:r>
              <a:rPr lang="en-US" sz="2800" dirty="0">
                <a:solidFill>
                  <a:schemeClr val="tx1">
                    <a:lumMod val="95000"/>
                    <a:lumOff val="5000"/>
                  </a:schemeClr>
                </a:solidFill>
              </a:rPr>
              <a:t>802 EC members on the SA </a:t>
            </a:r>
            <a:r>
              <a:rPr lang="en-US" sz="2800" dirty="0" err="1">
                <a:solidFill>
                  <a:schemeClr val="tx1">
                    <a:lumMod val="95000"/>
                    <a:lumOff val="5000"/>
                  </a:schemeClr>
                </a:solidFill>
              </a:rPr>
              <a:t>BoG</a:t>
            </a:r>
            <a:endParaRPr lang="en-US" sz="2800" dirty="0">
              <a:solidFill>
                <a:schemeClr val="tx1">
                  <a:lumMod val="95000"/>
                  <a:lumOff val="5000"/>
                </a:schemeClr>
              </a:solidFill>
            </a:endParaRPr>
          </a:p>
          <a:p>
            <a:pPr lvl="1"/>
            <a:r>
              <a:rPr lang="en-US" sz="2400" dirty="0">
                <a:solidFill>
                  <a:schemeClr val="tx1">
                    <a:lumMod val="95000"/>
                    <a:lumOff val="5000"/>
                  </a:schemeClr>
                </a:solidFill>
              </a:rPr>
              <a:t>David Law, SASB Chair, George Zimmerman </a:t>
            </a:r>
            <a:r>
              <a:rPr lang="en-US" sz="2400" dirty="0" err="1">
                <a:solidFill>
                  <a:schemeClr val="tx1">
                    <a:lumMod val="95000"/>
                    <a:lumOff val="5000"/>
                  </a:schemeClr>
                </a:solidFill>
              </a:rPr>
              <a:t>MaL</a:t>
            </a:r>
            <a:r>
              <a:rPr lang="en-US" sz="2400" dirty="0">
                <a:solidFill>
                  <a:schemeClr val="tx1">
                    <a:lumMod val="95000"/>
                    <a:lumOff val="5000"/>
                  </a:schemeClr>
                </a:solidFill>
              </a:rPr>
              <a:t> and Glenn Parson </a:t>
            </a:r>
            <a:r>
              <a:rPr lang="en-US" sz="2400" dirty="0" err="1">
                <a:solidFill>
                  <a:schemeClr val="tx1">
                    <a:lumMod val="95000"/>
                    <a:lumOff val="5000"/>
                  </a:schemeClr>
                </a:solidFill>
              </a:rPr>
              <a:t>MaL</a:t>
            </a:r>
            <a:endParaRPr lang="en-US" sz="2400" dirty="0">
              <a:solidFill>
                <a:schemeClr val="tx1">
                  <a:lumMod val="95000"/>
                  <a:lumOff val="5000"/>
                </a:schemeClr>
              </a:solidFill>
            </a:endParaRPr>
          </a:p>
          <a:p>
            <a:pPr lvl="1"/>
            <a:r>
              <a:rPr lang="en-US" sz="2400" dirty="0">
                <a:solidFill>
                  <a:schemeClr val="tx1">
                    <a:lumMod val="95000"/>
                    <a:lumOff val="5000"/>
                  </a:schemeClr>
                </a:solidFill>
              </a:rPr>
              <a:t>Dorothy Stanley elected 2023-2024 </a:t>
            </a:r>
            <a:r>
              <a:rPr lang="en-US" sz="2400" dirty="0" err="1">
                <a:solidFill>
                  <a:schemeClr val="tx1">
                    <a:lumMod val="95000"/>
                    <a:lumOff val="5000"/>
                  </a:schemeClr>
                </a:solidFill>
              </a:rPr>
              <a:t>MaL</a:t>
            </a:r>
            <a:r>
              <a:rPr lang="en-US" sz="2400" dirty="0">
                <a:solidFill>
                  <a:schemeClr val="tx1">
                    <a:lumMod val="95000"/>
                    <a:lumOff val="5000"/>
                  </a:schemeClr>
                </a:solidFill>
              </a:rPr>
              <a:t>, congratulations!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4114800"/>
          </a:xfrm>
        </p:spPr>
        <p:txBody>
          <a:bodyPr/>
          <a:lstStyle/>
          <a:p>
            <a:r>
              <a:rPr lang="en-US" sz="2800" dirty="0"/>
              <a:t>Standards Association Standards Board September 2022</a:t>
            </a:r>
            <a:endParaRPr lang="en-US" sz="1600" dirty="0"/>
          </a:p>
          <a:p>
            <a:pPr lvl="1"/>
            <a:r>
              <a:rPr lang="en-US" sz="1600" dirty="0"/>
              <a:t>The SASB recognized several Circuits and Systems Society Standards Committees as an official Standards </a:t>
            </a:r>
            <a:r>
              <a:rPr lang="en-US" sz="1600" dirty="0" err="1"/>
              <a:t>Committee,s</a:t>
            </a:r>
            <a:r>
              <a:rPr lang="en-US" sz="1600" dirty="0"/>
              <a:t> in accordance with IEEE SASB Bylaws 5.2.2.</a:t>
            </a:r>
          </a:p>
          <a:p>
            <a:pPr lvl="1"/>
            <a:r>
              <a:rPr lang="en-US" sz="1600" dirty="0"/>
              <a:t>802 Members on SASB: David Law, Dorothy Stanley, Jon </a:t>
            </a:r>
            <a:r>
              <a:rPr lang="en-US" sz="1600" dirty="0" err="1"/>
              <a:t>Rosdahl</a:t>
            </a:r>
            <a:r>
              <a:rPr lang="en-US" sz="1600" dirty="0"/>
              <a:t>, Guido </a:t>
            </a:r>
            <a:r>
              <a:rPr lang="en-US" sz="1600" dirty="0" err="1"/>
              <a:t>Hiertz</a:t>
            </a:r>
            <a:r>
              <a:rPr lang="en-US" sz="1600" dirty="0"/>
              <a:t>, Andrew Myles, Lei Wang, Karl Weber</a:t>
            </a:r>
          </a:p>
          <a:p>
            <a:r>
              <a:rPr lang="en-US" sz="2800" dirty="0"/>
              <a:t>Computer Society </a:t>
            </a:r>
            <a:r>
              <a:rPr lang="en-US" sz="2800" dirty="0" err="1"/>
              <a:t>BoG</a:t>
            </a:r>
            <a:r>
              <a:rPr lang="en-US" sz="2800" dirty="0"/>
              <a:t> &amp; SAB May 2022</a:t>
            </a:r>
          </a:p>
          <a:p>
            <a:pPr lvl="1"/>
            <a:r>
              <a:rPr lang="en-US" sz="1600" dirty="0"/>
              <a:t>SA Staff internally met with legal, risk, and a few key volunteers to discuss the definition of a “Standards Development Meeting”. There is no specific resolution at this time. There have been discussions if there is a difference between standards development and other SA meetings. Matt Ceglia, SA staff, will continue to provide updates related to the discussion.  No update available at this time.</a:t>
            </a:r>
            <a:endParaRPr lang="en-US" sz="1800" dirty="0"/>
          </a:p>
          <a:p>
            <a:r>
              <a:rPr lang="en-US" sz="2800" dirty="0"/>
              <a:t>IEEE Technical Activities and </a:t>
            </a:r>
            <a:r>
              <a:rPr lang="en-US" sz="2800" dirty="0" err="1"/>
              <a:t>BoD</a:t>
            </a:r>
            <a:r>
              <a:rPr lang="en-US" sz="2800" dirty="0"/>
              <a:t> meetings November 2022</a:t>
            </a:r>
            <a:endParaRPr lang="en-US" dirty="0"/>
          </a:p>
          <a:p>
            <a:pPr lvl="1"/>
            <a:r>
              <a:rPr lang="en-US" sz="1600" dirty="0">
                <a:solidFill>
                  <a:schemeClr val="tx1">
                    <a:lumMod val="95000"/>
                    <a:lumOff val="5000"/>
                  </a:schemeClr>
                </a:solidFill>
              </a:rPr>
              <a:t>Technical Activities Board (TAB) Committee on Standards (</a:t>
            </a:r>
            <a:r>
              <a:rPr lang="en-US" sz="1600" dirty="0" err="1">
                <a:solidFill>
                  <a:schemeClr val="tx1">
                    <a:lumMod val="95000"/>
                    <a:lumOff val="5000"/>
                  </a:schemeClr>
                </a:solidFill>
              </a:rPr>
              <a:t>CoS</a:t>
            </a:r>
            <a:r>
              <a:rPr lang="en-US" sz="1600" dirty="0">
                <a:solidFill>
                  <a:schemeClr val="tx1">
                    <a:lumMod val="95000"/>
                    <a:lumOff val="5000"/>
                  </a:schemeClr>
                </a:solidFill>
              </a:rPr>
              <a:t>) continues to encourage initiation of standards activities across all TAB Societies and Councils. It is in the process of completing a survey to understand the reasons various SDOs are selected for particular standards activities, developing/curating Standards Process Education materials and developing a </a:t>
            </a:r>
            <a:r>
              <a:rPr lang="en-US" sz="1600" dirty="0" err="1">
                <a:solidFill>
                  <a:schemeClr val="tx1">
                    <a:lumMod val="95000"/>
                    <a:lumOff val="5000"/>
                  </a:schemeClr>
                </a:solidFill>
              </a:rPr>
              <a:t>CoS</a:t>
            </a:r>
            <a:r>
              <a:rPr lang="en-US" sz="1600" dirty="0">
                <a:solidFill>
                  <a:schemeClr val="tx1">
                    <a:lumMod val="95000"/>
                    <a:lumOff val="5000"/>
                  </a:schemeClr>
                </a:solidFill>
              </a:rPr>
              <a:t> </a:t>
            </a:r>
            <a:r>
              <a:rPr lang="en-US" sz="1600" dirty="0" err="1">
                <a:solidFill>
                  <a:schemeClr val="tx1">
                    <a:lumMod val="95000"/>
                    <a:lumOff val="5000"/>
                  </a:schemeClr>
                </a:solidFill>
              </a:rPr>
              <a:t>OpsMan</a:t>
            </a:r>
            <a:r>
              <a:rPr lang="en-US" sz="1600" dirty="0">
                <a:solidFill>
                  <a:schemeClr val="tx1">
                    <a:lumMod val="95000"/>
                    <a:lumOff val="5000"/>
                  </a:schemeClr>
                </a:solidFill>
              </a:rPr>
              <a:t>.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r>
              <a:rPr lang="en-US" sz="1600" dirty="0">
                <a:solidFill>
                  <a:schemeClr val="tx1">
                    <a:lumMod val="95000"/>
                    <a:lumOff val="5000"/>
                  </a:schemeClr>
                </a:solidFill>
              </a:rPr>
              <a:t>TAB </a:t>
            </a:r>
            <a:r>
              <a:rPr lang="en-US" sz="1600" dirty="0" err="1">
                <a:solidFill>
                  <a:schemeClr val="tx1">
                    <a:lumMod val="95000"/>
                    <a:lumOff val="5000"/>
                  </a:schemeClr>
                </a:solidFill>
              </a:rPr>
              <a:t>CoS</a:t>
            </a:r>
            <a:r>
              <a:rPr lang="en-US" sz="1600" dirty="0">
                <a:solidFill>
                  <a:schemeClr val="tx1">
                    <a:lumMod val="95000"/>
                    <a:lumOff val="5000"/>
                  </a:schemeClr>
                </a:solidFill>
              </a:rPr>
              <a:t> is working with Roger Fuji, TAB Strategic Planning Committee Chair, to integrate standards activities into the IEEE 2050 Strategic Plan.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228600" y="1752601"/>
            <a:ext cx="11963400" cy="5047536"/>
          </a:xfrm>
          <a:prstGeom prst="rect">
            <a:avLst/>
          </a:prstGeom>
          <a:noFill/>
          <a:ln w="9525">
            <a:noFill/>
            <a:miter lim="800000"/>
            <a:headEnd/>
            <a:tailEnd/>
          </a:ln>
        </p:spPr>
        <p:txBody>
          <a:bodyPr wrap="square">
            <a:spAutoFit/>
          </a:bodyPr>
          <a:lstStyle/>
          <a:p>
            <a:r>
              <a:rPr lang="en-US" sz="2800" u="sng" dirty="0"/>
              <a:t>802 Project Authorization SASB Approvals September 2022</a:t>
            </a:r>
            <a:endParaRPr lang="en-US" sz="2800" dirty="0"/>
          </a:p>
          <a:p>
            <a:pPr lvl="0"/>
            <a:r>
              <a:rPr lang="en-US" sz="2000" dirty="0"/>
              <a:t> - New: 	P60802 Time-Sensitive Networking Profile for Industrial Automation </a:t>
            </a:r>
          </a:p>
          <a:p>
            <a:pPr lvl="0"/>
            <a:r>
              <a:rPr lang="en-US" sz="2000" dirty="0"/>
              <a:t>	P802.1Qdw Amendment: Source Flow Control </a:t>
            </a:r>
          </a:p>
          <a:p>
            <a:pPr lvl="0"/>
            <a:r>
              <a:rPr lang="en-US" sz="2000" dirty="0"/>
              <a:t>	P802.1Qdv  Amendment: Enhancements to Cyclic Queuing and Forwarding</a:t>
            </a:r>
            <a:br>
              <a:rPr lang="en-US" sz="2000" dirty="0"/>
            </a:br>
            <a:r>
              <a:rPr lang="en-US" sz="2000" dirty="0"/>
              <a:t>	P802.15.4 Standard for Low-Rate Wireless Networks Revision</a:t>
            </a:r>
          </a:p>
          <a:p>
            <a:pPr lvl="0"/>
            <a:endParaRPr lang="en-US" sz="2000" dirty="0"/>
          </a:p>
          <a:p>
            <a:pPr lvl="0"/>
            <a:r>
              <a:rPr lang="en-US" sz="2000" dirty="0"/>
              <a:t>- Corrigenda: P802.1CS-2020/Cor 1  Corrigendum 1 Corrections to YANG Data Model</a:t>
            </a:r>
          </a:p>
          <a:p>
            <a:pPr lvl="0"/>
            <a:endParaRPr lang="en-US" sz="2000" dirty="0"/>
          </a:p>
          <a:p>
            <a:pPr lvl="0"/>
            <a:r>
              <a:rPr lang="en-US" sz="2000" dirty="0"/>
              <a:t>- PAR Modifications: none</a:t>
            </a:r>
          </a:p>
          <a:p>
            <a:endParaRPr lang="en-US" sz="1400" b="1" u="sng" dirty="0"/>
          </a:p>
          <a:p>
            <a:r>
              <a:rPr lang="en-US" sz="2800" u="sng" dirty="0"/>
              <a:t>SASB 802 Standard Approved in September 2022</a:t>
            </a:r>
          </a:p>
          <a:p>
            <a:r>
              <a:rPr lang="nl-NL" sz="1800" b="0" i="0" u="none" strike="noStrike" baseline="0" dirty="0">
                <a:solidFill>
                  <a:srgbClr val="000000"/>
                </a:solidFill>
                <a:latin typeface="Times New Roman" panose="02020603050405020304" pitchFamily="18" charset="0"/>
              </a:rPr>
              <a:t>IEEE Std 802.3ck™-2022, IEEE Std 802.3cs™-2022, IEEE Std 802.3db™-2022, IEEE Std 802.3de™-2022, </a:t>
            </a:r>
            <a:br>
              <a:rPr lang="nl-NL" sz="1800" b="0" i="0" u="none" strike="noStrike" baseline="0" dirty="0">
                <a:solidFill>
                  <a:srgbClr val="000000"/>
                </a:solidFill>
                <a:latin typeface="Times New Roman" panose="02020603050405020304" pitchFamily="18" charset="0"/>
              </a:rPr>
            </a:br>
            <a:r>
              <a:rPr lang="nl-NL" sz="1800" b="0" i="0" u="none" strike="noStrike" baseline="0" dirty="0">
                <a:solidFill>
                  <a:srgbClr val="000000"/>
                </a:solidFill>
                <a:latin typeface="Times New Roman" panose="02020603050405020304" pitchFamily="18" charset="0"/>
              </a:rPr>
              <a:t>IEEE Std 802.11™-2020/Cor1-2022, IEEE Std 802.15.4™-2020/Cor1-2022, IEEE Std 802.1Q™-2022</a:t>
            </a:r>
          </a:p>
          <a:p>
            <a:r>
              <a:rPr lang="nl-NL" dirty="0">
                <a:solidFill>
                  <a:srgbClr val="000000"/>
                </a:solidFill>
              </a:rPr>
              <a:t>See </a:t>
            </a:r>
            <a:r>
              <a:rPr lang="nl-NL" dirty="0">
                <a:solidFill>
                  <a:srgbClr val="000000"/>
                </a:solidFill>
                <a:hlinkClick r:id="rId2"/>
              </a:rPr>
              <a:t>https://mentor.ieee.org/802-ec/dcn/22/ec-22-0218-00-00SA-ieee-802-publication-report-november-2022.pdf</a:t>
            </a:r>
            <a:r>
              <a:rPr lang="nl-NL" dirty="0">
                <a:solidFill>
                  <a:srgbClr val="000000"/>
                </a:solidFill>
              </a:rPr>
              <a:t> for details.</a:t>
            </a:r>
            <a:r>
              <a:rPr lang="en-US" sz="1800" b="0" i="0" u="none" strike="noStrike" baseline="0" dirty="0">
                <a:solidFill>
                  <a:srgbClr val="000000"/>
                </a:solidFill>
                <a:latin typeface="Times New Roman" panose="02020603050405020304" pitchFamily="18" charset="0"/>
              </a:rPr>
              <a:t>	</a:t>
            </a:r>
          </a:p>
          <a:p>
            <a:pPr marL="285750" lvl="0" indent="-285750">
              <a:buFontTx/>
              <a:buChar char="-"/>
            </a:pPr>
            <a:endParaRPr lang="en-US" sz="2000" dirty="0"/>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15JUL Approval of EC evidence on WRC 2023	10/00/00/03	pass</a:t>
            </a:r>
          </a:p>
          <a:p>
            <a:pPr eaLnBrk="1" hangingPunct="1">
              <a:buFont typeface="+mj-lt"/>
              <a:buAutoNum type="arabicParenR"/>
              <a:tabLst>
                <a:tab pos="1141413" algn="l"/>
              </a:tabLst>
            </a:pPr>
            <a:r>
              <a:rPr lang="en-US" sz="2000" dirty="0"/>
              <a:t>21JUL Approval of </a:t>
            </a:r>
            <a:r>
              <a:rPr lang="en-US" sz="2000" dirty="0" err="1"/>
              <a:t>cmts</a:t>
            </a:r>
            <a:r>
              <a:rPr lang="en-US" sz="2000" dirty="0"/>
              <a:t> to EC RSPG consult	07/00/03/03	pass</a:t>
            </a:r>
          </a:p>
          <a:p>
            <a:pPr eaLnBrk="1" hangingPunct="1">
              <a:buFont typeface="+mj-lt"/>
              <a:buAutoNum type="arabicParenR"/>
              <a:tabLst>
                <a:tab pos="1141413" algn="l"/>
              </a:tabLst>
            </a:pPr>
            <a:r>
              <a:rPr lang="en-US" sz="2000" dirty="0"/>
              <a:t>14SEP Approval of </a:t>
            </a:r>
            <a:r>
              <a:rPr lang="en-US" sz="2000" dirty="0" err="1"/>
              <a:t>cmts</a:t>
            </a:r>
            <a:r>
              <a:rPr lang="en-US" sz="2000" dirty="0"/>
              <a:t> to ARCEP consul	08/00/02/03	pass</a:t>
            </a:r>
          </a:p>
          <a:p>
            <a:pPr eaLnBrk="1" hangingPunct="1">
              <a:buFont typeface="+mj-lt"/>
              <a:buAutoNum type="arabicParenR"/>
              <a:tabLst>
                <a:tab pos="1141413" algn="l"/>
              </a:tabLst>
            </a:pPr>
            <a:r>
              <a:rPr lang="en-US" sz="2000" dirty="0"/>
              <a:t>20SEP	Approval of </a:t>
            </a:r>
            <a:r>
              <a:rPr lang="en-US" sz="2000" dirty="0" err="1"/>
              <a:t>cmts</a:t>
            </a:r>
            <a:r>
              <a:rPr lang="en-US" sz="2000" dirty="0"/>
              <a:t> to UK </a:t>
            </a:r>
            <a:r>
              <a:rPr lang="en-US" sz="2000" dirty="0" err="1"/>
              <a:t>Ofcom</a:t>
            </a:r>
            <a:r>
              <a:rPr lang="en-US" sz="2000" dirty="0"/>
              <a:t>		07/00/01/05	pass</a:t>
            </a:r>
          </a:p>
          <a:p>
            <a:pPr eaLnBrk="1" hangingPunct="1">
              <a:buFont typeface="+mj-lt"/>
              <a:buAutoNum type="arabicParenR"/>
              <a:tabLst>
                <a:tab pos="1141413" algn="l"/>
              </a:tabLst>
            </a:pPr>
            <a:r>
              <a:rPr lang="en-US" sz="2000" dirty="0"/>
              <a:t>27OCT Approval of </a:t>
            </a:r>
            <a:r>
              <a:rPr lang="en-US" sz="2000" dirty="0" err="1"/>
              <a:t>cmts</a:t>
            </a:r>
            <a:r>
              <a:rPr lang="en-US" sz="2000" dirty="0"/>
              <a:t> to ITU-R WP 5A	09/00/00/04	pass</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1367089179"/>
              </p:ext>
            </p:extLst>
          </p:nvPr>
        </p:nvGraphicFramePr>
        <p:xfrm>
          <a:off x="1104900" y="135472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USD</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On Semi,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16</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P802.1Qcj, P802.1Qcw, P802f (conditional).</a:t>
            </a:r>
          </a:p>
          <a:p>
            <a:pPr eaLnBrk="1" hangingPunct="1">
              <a:buFont typeface="+mj-lt"/>
              <a:buAutoNum type="arabicPeriod"/>
            </a:pPr>
            <a:r>
              <a:rPr lang="en-US" sz="2400" dirty="0"/>
              <a:t>802.03: P802.3cy Greater than 10 Gb/s Electrical Automotive Ethernet.</a:t>
            </a:r>
            <a:endParaRPr lang="en-US" sz="1800" dirty="0"/>
          </a:p>
          <a:p>
            <a:pPr eaLnBrk="1" hangingPunct="1">
              <a:buFont typeface="+mj-lt"/>
              <a:buAutoNum type="arabicPeriod"/>
            </a:pPr>
            <a:r>
              <a:rPr lang="en-US" sz="2400" dirty="0"/>
              <a:t>802.11: none.</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17</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2400" dirty="0"/>
              <a:t>802.01: P802.Qcz (conditional).</a:t>
            </a:r>
          </a:p>
          <a:p>
            <a:pPr eaLnBrk="1" hangingPunct="1">
              <a:buFont typeface="+mj-lt"/>
              <a:buAutoNum type="arabicPeriod"/>
            </a:pPr>
            <a:r>
              <a:rPr lang="en-US" sz="2400" dirty="0"/>
              <a:t>802.03: </a:t>
            </a:r>
            <a:br>
              <a:rPr lang="en-US" sz="2400" dirty="0"/>
            </a:br>
            <a:r>
              <a:rPr lang="en-US" sz="2400" dirty="0"/>
              <a:t>P802.3cx Improved PTP Timestamping Accuracy (conditional),  </a:t>
            </a:r>
            <a:br>
              <a:rPr lang="en-US" sz="2400" dirty="0"/>
            </a:br>
            <a:r>
              <a:rPr lang="en-US" sz="2400" dirty="0"/>
              <a:t>P802.3cz Multi-Gigabit Optical Automotive Ethernet (conditional).</a:t>
            </a:r>
          </a:p>
          <a:p>
            <a:pPr eaLnBrk="1" hangingPunct="1">
              <a:buFont typeface="+mj-lt"/>
              <a:buAutoNum type="arabicPeriod"/>
            </a:pPr>
            <a:r>
              <a:rPr lang="en-US" sz="2400" dirty="0"/>
              <a:t>802.11: none.</a:t>
            </a:r>
          </a:p>
          <a:p>
            <a:pPr eaLnBrk="1" hangingPunct="1">
              <a:buFont typeface="+mj-lt"/>
              <a:buAutoNum type="arabicPeriod"/>
            </a:pPr>
            <a:r>
              <a:rPr lang="en-US" sz="2400" dirty="0"/>
              <a:t>802.15: P802.15.13 optical wireless communications and its operation as an optical wireless personal area network (OWPAN).</a:t>
            </a:r>
          </a:p>
          <a:p>
            <a:pPr eaLnBrk="1" hangingPunct="1">
              <a:buFont typeface="+mj-lt"/>
              <a:buAutoNum type="arabicPeriod"/>
            </a:pPr>
            <a:r>
              <a:rPr lang="en-US" sz="2400" dirty="0"/>
              <a:t>802.19: none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18</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Student program for Berlin July 2023</a:t>
            </a:r>
          </a:p>
          <a:p>
            <a:pPr eaLnBrk="1" hangingPunct="1">
              <a:buFont typeface="+mj-lt"/>
              <a:buAutoNum type="arabicPeriod"/>
            </a:pPr>
            <a:r>
              <a:rPr lang="en-US" sz="1800" kern="0" dirty="0"/>
              <a:t>802.01: Liaisons.</a:t>
            </a:r>
          </a:p>
          <a:p>
            <a:pPr eaLnBrk="1" hangingPunct="1">
              <a:buFont typeface="+mj-lt"/>
              <a:buAutoNum type="arabicPeriod"/>
            </a:pPr>
            <a:r>
              <a:rPr lang="en-US" sz="1800" kern="0" dirty="0"/>
              <a:t>802.03: </a:t>
            </a:r>
            <a:r>
              <a:rPr lang="en-US" sz="1800" kern="0" dirty="0" err="1"/>
              <a:t>Stds</a:t>
            </a:r>
            <a:r>
              <a:rPr lang="en-US" sz="1800" kern="0" dirty="0"/>
              <a:t> and drafts to JTC1 for preview, Category A liaison with IEC TC64, Establish and Direct 802.3 delegation to future ISO/IEC JTC1 SC25/WG3 meetings; Std. 802.3cs-2022 and Std. 802.3ck-2022 Beyond Standards blog post</a:t>
            </a:r>
          </a:p>
          <a:p>
            <a:pPr eaLnBrk="1" hangingPunct="1">
              <a:buFont typeface="+mj-lt"/>
              <a:buAutoNum type="arabicPeriod"/>
            </a:pPr>
            <a:r>
              <a:rPr lang="en-US" sz="1800" kern="0" dirty="0"/>
              <a:t>802.11: none at this time.</a:t>
            </a:r>
          </a:p>
          <a:p>
            <a:pPr eaLnBrk="1" hangingPunct="1">
              <a:buFont typeface="+mj-lt"/>
              <a:buAutoNum type="arabicPeriod"/>
            </a:pPr>
            <a:r>
              <a:rPr lang="en-US" sz="1800" kern="0" dirty="0"/>
              <a:t>802.15: liaisons, Privacy Study Group, add Officers, Std. 802.15.7-2018 to JTC1.</a:t>
            </a:r>
          </a:p>
          <a:p>
            <a:pPr eaLnBrk="1" hangingPunct="1">
              <a:buFont typeface="+mj-lt"/>
              <a:buAutoNum type="arabicPeriod"/>
            </a:pPr>
            <a:r>
              <a:rPr lang="en-US" sz="1800" kern="0" dirty="0"/>
              <a:t>802.18: IEEE 802 Regulatory Report,  plans for November 2022 plenary, approve consultation input to India.</a:t>
            </a:r>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verbal update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19</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P802.3dj Media Access Control Parameters for 1.6 Tb/s and Physical Layers and Management Parameters for 200 Gb/s, 400 Gb/s, 800 Gb/s, and 1.6 Tb/s Operation</a:t>
            </a:r>
          </a:p>
          <a:p>
            <a:pPr marL="231775" indent="-231775">
              <a:buFont typeface="+mj-lt"/>
              <a:buAutoNum type="arabicPeriod"/>
            </a:pPr>
            <a:r>
              <a:rPr lang="en-US" sz="2000" dirty="0"/>
              <a:t>P802.3dk Greater than 50 Gb/s Bidirectional Optical Access PHYs</a:t>
            </a:r>
          </a:p>
          <a:p>
            <a:pPr marL="231775" indent="-231775">
              <a:buFont typeface="+mj-lt"/>
              <a:buAutoNum type="arabicPeriod"/>
            </a:pPr>
            <a:r>
              <a:rPr lang="en-US" sz="2000" dirty="0"/>
              <a:t>P802.3df Media Access Control Parameters for 800 Gb/s and Physical Layers and Management Parameters for 400 Gb/s and 800 Gb/s Operation – PAR Modification</a:t>
            </a:r>
          </a:p>
          <a:p>
            <a:pPr marL="231775" indent="-231775">
              <a:buFont typeface="+mj-lt"/>
              <a:buAutoNum type="arabicPeriod"/>
            </a:pPr>
            <a:r>
              <a:rPr lang="en-US" sz="2000" dirty="0"/>
              <a:t>P802.11bk 320 MHz Positioning</a:t>
            </a:r>
          </a:p>
          <a:p>
            <a:pPr>
              <a:buFont typeface="+mj-lt"/>
              <a:buAutoNum type="arabicPeriod"/>
            </a:pPr>
            <a:endParaRPr lang="en-US" sz="2000" dirty="0"/>
          </a:p>
          <a:p>
            <a:pPr marL="0" indent="0">
              <a:buNone/>
            </a:pPr>
            <a:r>
              <a:rPr lang="en-US" sz="2000" dirty="0"/>
              <a:t>48 hour maintenance policy PARs</a:t>
            </a:r>
          </a:p>
          <a:p>
            <a:pPr>
              <a:buFont typeface="+mj-lt"/>
              <a:buAutoNum type="arabicPeriod"/>
            </a:pPr>
            <a:r>
              <a:rPr lang="en-US" sz="2000" dirty="0"/>
              <a:t>None.</a:t>
            </a:r>
            <a:endParaRPr lang="en-US" sz="2000" kern="0" dirty="0"/>
          </a:p>
          <a:p>
            <a:pPr>
              <a:buFont typeface="+mj-lt"/>
              <a:buAutoNum type="arabicPeriod"/>
            </a:pPr>
            <a:endParaRPr lang="en-US" sz="2000" dirty="0"/>
          </a:p>
          <a:p>
            <a:pPr marL="0" indent="0">
              <a:buNone/>
            </a:pPr>
            <a:r>
              <a:rPr lang="en-US" sz="2000" dirty="0"/>
              <a:t>PAR withdrawal requests: </a:t>
            </a:r>
          </a:p>
          <a:p>
            <a:pPr>
              <a:buFont typeface="+mj-lt"/>
              <a:buAutoNum type="arabicPeriod"/>
            </a:pPr>
            <a:r>
              <a:rPr lang="en-US" sz="2000" dirty="0"/>
              <a:t>None.</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4897813"/>
              </p:ext>
            </p:extLst>
          </p:nvPr>
        </p:nvGraphicFramePr>
        <p:xfrm>
          <a:off x="762000" y="1329332"/>
          <a:ext cx="10515600" cy="3715107"/>
        </p:xfrm>
        <a:graphic>
          <a:graphicData uri="http://schemas.openxmlformats.org/drawingml/2006/table">
            <a:tbl>
              <a:tblPr>
                <a:tableStyleId>{073A0DAA-6AF3-43AB-8588-CEC1D06C72B9}</a:tableStyleId>
              </a:tblPr>
              <a:tblGrid>
                <a:gridCol w="1068729">
                  <a:extLst>
                    <a:ext uri="{9D8B030D-6E8A-4147-A177-3AD203B41FA5}">
                      <a16:colId xmlns:a16="http://schemas.microsoft.com/office/drawing/2014/main" val="20000"/>
                    </a:ext>
                  </a:extLst>
                </a:gridCol>
                <a:gridCol w="3808071">
                  <a:extLst>
                    <a:ext uri="{9D8B030D-6E8A-4147-A177-3AD203B41FA5}">
                      <a16:colId xmlns:a16="http://schemas.microsoft.com/office/drawing/2014/main" val="20001"/>
                    </a:ext>
                  </a:extLst>
                </a:gridCol>
                <a:gridCol w="56388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IEEE 802 Network Enhancements for the Next Decade IC Activity (</a:t>
                      </a:r>
                      <a:r>
                        <a:rPr lang="en-US" sz="2000" dirty="0" err="1">
                          <a:solidFill>
                            <a:schemeClr val="tx1"/>
                          </a:solidFill>
                        </a:rPr>
                        <a:t>Nendica</a:t>
                      </a:r>
                      <a:r>
                        <a:rPr lang="en-US" sz="20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Greater than 50 Gb/s Bidirectional Optical Access PHYs (1</a:t>
                      </a:r>
                      <a:r>
                        <a:rPr lang="en-US" sz="2000" baseline="30000" dirty="0">
                          <a:solidFill>
                            <a:schemeClr val="tx1"/>
                          </a:solidFill>
                        </a:rPr>
                        <a:t>st</a:t>
                      </a:r>
                      <a:r>
                        <a:rPr lang="en-US" sz="2000" dirty="0">
                          <a:solidFill>
                            <a:schemeClr val="tx1"/>
                          </a:solidFill>
                        </a:rPr>
                        <a:t> recharter)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SG: Sub 1GHz enhancements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Topic Interest Groups: AI/ML, Ambient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Ultra High Reliability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Standing Committees</a:t>
                      </a:r>
                      <a:endParaRPr lang="en-US" sz="2000" baseline="0" dirty="0">
                        <a:solidFill>
                          <a:schemeClr val="tx1"/>
                        </a:solidFill>
                      </a:endParaRP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20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416655101"/>
              </p:ext>
            </p:extLst>
          </p:nvPr>
        </p:nvGraphicFramePr>
        <p:xfrm>
          <a:off x="914400" y="1981200"/>
          <a:ext cx="10363200" cy="25908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Study Group: Privacy</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Interest Group: Privacy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Standing Committees: Industry Activities in Terahertz, Wireless Next Generation</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22</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a:t>
            </a:r>
            <a:br>
              <a:rPr lang="en-US" sz="2000" dirty="0"/>
            </a:br>
            <a:r>
              <a:rPr lang="en-US" sz="2000" dirty="0"/>
              <a:t>Monday 24 October 2022 16:00-17:00 ET was cancelled due to lack of agenda items</a:t>
            </a:r>
          </a:p>
          <a:p>
            <a:pPr eaLnBrk="1" hangingPunct="1">
              <a:defRPr/>
            </a:pPr>
            <a:endParaRPr lang="en-US" sz="2000" dirty="0"/>
          </a:p>
          <a:p>
            <a:pPr eaLnBrk="1" hangingPunct="1">
              <a:defRPr/>
            </a:pPr>
            <a:endParaRPr lang="en-US" sz="300" dirty="0"/>
          </a:p>
          <a:p>
            <a:pPr eaLnBrk="1" hangingPunct="1">
              <a:defRPr/>
            </a:pPr>
            <a:r>
              <a:rPr lang="en-US" sz="2000" dirty="0">
                <a:solidFill>
                  <a:schemeClr val="tx2"/>
                </a:solidFill>
              </a:rPr>
              <a:t>Next 802/SA Task Force Electronic Meeting </a:t>
            </a:r>
            <a:br>
              <a:rPr lang="en-US" sz="2000" dirty="0">
                <a:solidFill>
                  <a:schemeClr val="tx2"/>
                </a:solidFill>
              </a:rPr>
            </a:br>
            <a:r>
              <a:rPr lang="en-US" sz="2000" dirty="0">
                <a:solidFill>
                  <a:schemeClr val="tx2"/>
                </a:solidFill>
              </a:rPr>
              <a:t>Tentatively scheduled for 16:00-17:00 ET Monday 30 January 2023</a:t>
            </a:r>
          </a:p>
          <a:p>
            <a:pPr eaLnBrk="1" hangingPunct="1">
              <a:defRPr/>
            </a:pPr>
            <a:endParaRPr lang="en-US" sz="2000" dirty="0">
              <a:solidFill>
                <a:schemeClr val="tx2"/>
              </a:solidFill>
            </a:endParaRPr>
          </a:p>
          <a:p>
            <a:pPr eaLnBrk="1" hangingPunct="1">
              <a:defRPr/>
            </a:pPr>
            <a:r>
              <a:rPr lang="en-US" sz="2000" dirty="0">
                <a:solidFill>
                  <a:schemeClr val="tx2"/>
                </a:solidFill>
              </a:rPr>
              <a:t>Please submit agenda items to the 802 EC Reflector as appropriate</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5.13 802 LMSC Leadership Workshop</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457200" y="1676400"/>
            <a:ext cx="11201400" cy="4114800"/>
          </a:xfrm>
        </p:spPr>
        <p:txBody>
          <a:bodyPr/>
          <a:lstStyle/>
          <a:p>
            <a:pPr marL="347663" indent="-347663">
              <a:buNone/>
            </a:pPr>
            <a:r>
              <a:rPr lang="en-US" sz="2400" dirty="0"/>
              <a:t>Follow up from Saturday 16 July 2022 Workshop</a:t>
            </a:r>
            <a:endParaRPr lang="en-US" sz="2800" dirty="0"/>
          </a:p>
          <a:p>
            <a:pPr marL="347663" indent="-347663">
              <a:buNone/>
            </a:pPr>
            <a:endParaRPr lang="en-US" sz="2000" dirty="0"/>
          </a:p>
          <a:p>
            <a:pPr marL="347663" indent="-347663">
              <a:buNone/>
            </a:pPr>
            <a:r>
              <a:rPr lang="en-US" sz="2000" dirty="0"/>
              <a:t>Report is available at </a:t>
            </a:r>
            <a:br>
              <a:rPr lang="en-US" sz="2000" dirty="0"/>
            </a:br>
            <a:r>
              <a:rPr lang="en-US" sz="2000" dirty="0">
                <a:hlinkClick r:id="rId2"/>
              </a:rPr>
              <a:t>https://mentor.ieee.org/802-ec/dcn/22/ec-22-0210-00-00EC-july-2022-ec-workshop-report.pdf</a:t>
            </a:r>
            <a:endParaRPr lang="en-US" sz="2000" dirty="0"/>
          </a:p>
          <a:p>
            <a:pPr marL="347663" indent="-347663">
              <a:buNone/>
            </a:pPr>
            <a:endParaRPr lang="en-US" sz="2000" dirty="0"/>
          </a:p>
          <a:p>
            <a:pPr marL="347663" indent="-347663">
              <a:buNone/>
            </a:pPr>
            <a:r>
              <a:rPr lang="en-US" sz="2000" dirty="0"/>
              <a:t>Thank you to the Co-leaders George Zimmerman and Ben Rolfe and all that attended</a:t>
            </a:r>
            <a:endParaRPr lang="en-US" sz="2400" dirty="0"/>
          </a:p>
        </p:txBody>
      </p:sp>
    </p:spTree>
    <p:extLst>
      <p:ext uri="{BB962C8B-B14F-4D97-AF65-F5344CB8AC3E}">
        <p14:creationId xmlns:p14="http://schemas.microsoft.com/office/powerpoint/2010/main" val="3821294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5.14 802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pPr marL="0" indent="0">
              <a:buNone/>
            </a:pPr>
            <a:r>
              <a:rPr lang="en-US" sz="2800" dirty="0"/>
              <a:t>Mixed mode best practices ad hoc update; George Zimmerman</a:t>
            </a:r>
          </a:p>
          <a:p>
            <a:pPr marL="0" indent="0">
              <a:buNone/>
            </a:pPr>
            <a:endParaRPr lang="en-US" sz="2800" dirty="0"/>
          </a:p>
          <a:p>
            <a:pPr marL="0" indent="0">
              <a:buNone/>
            </a:pPr>
            <a:r>
              <a:rPr lang="en-US" sz="2800" dirty="0"/>
              <a:t>Future 802 meeting ad hoc update; Andrew Myles</a:t>
            </a:r>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5.15 Mixed mode best practices and Future 802 meeting ad hoc updates</a:t>
            </a:r>
          </a:p>
        </p:txBody>
      </p:sp>
    </p:spTree>
    <p:extLst>
      <p:ext uri="{BB962C8B-B14F-4D97-AF65-F5344CB8AC3E}">
        <p14:creationId xmlns:p14="http://schemas.microsoft.com/office/powerpoint/2010/main" val="3848253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ICT)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524000"/>
            <a:ext cx="11353800" cy="4114800"/>
          </a:xfrm>
        </p:spPr>
        <p:txBody>
          <a:bodyPr/>
          <a:lstStyle/>
          <a:p>
            <a:pPr marL="0" indent="0">
              <a:buNone/>
            </a:pPr>
            <a:r>
              <a:rPr lang="en-US" sz="2000" dirty="0"/>
              <a:t>LMSC Rules				19:30- 20:30 	Sun 	</a:t>
            </a:r>
          </a:p>
          <a:p>
            <a:pPr marL="0" indent="0">
              <a:buNone/>
            </a:pPr>
            <a:r>
              <a:rPr lang="en-US" sz="2000" dirty="0"/>
              <a:t>Opening EC Meeting			08:00- 10:30 	Mon		</a:t>
            </a:r>
          </a:p>
          <a:p>
            <a:pPr marL="0" indent="0">
              <a:buNone/>
            </a:pPr>
            <a:r>
              <a:rPr lang="en-US" sz="2000" dirty="0"/>
              <a:t>AMP IoT Tutorial	 		18:00- 19:20 	Mon</a:t>
            </a:r>
          </a:p>
          <a:p>
            <a:pPr marL="0" indent="0">
              <a:buNone/>
            </a:pPr>
            <a:r>
              <a:rPr lang="en-US" sz="2000" dirty="0"/>
              <a:t>Wi-Fi Meets ML Tutorial			19:30- 20:50 	Mon</a:t>
            </a:r>
          </a:p>
          <a:p>
            <a:pPr marL="0" indent="0">
              <a:buNone/>
            </a:pPr>
            <a:r>
              <a:rPr lang="en-US" sz="2000" dirty="0"/>
              <a:t>802 WG and TAG status Tutorial		21:00- 22:30 	Mon</a:t>
            </a:r>
          </a:p>
          <a:p>
            <a:pPr marL="0" indent="0">
              <a:buNone/>
            </a:pPr>
            <a:r>
              <a:rPr lang="en-US" sz="2000" dirty="0"/>
              <a:t>802/JTC1 </a:t>
            </a:r>
            <a:r>
              <a:rPr lang="en-US" sz="2000" dirty="0" err="1"/>
              <a:t>Stdng</a:t>
            </a:r>
            <a:r>
              <a:rPr lang="en-US" sz="2000" dirty="0"/>
              <a:t> </a:t>
            </a:r>
            <a:r>
              <a:rPr lang="en-US" sz="2000" dirty="0" err="1"/>
              <a:t>Cmte</a:t>
            </a:r>
            <a:r>
              <a:rPr lang="en-US" sz="2000" dirty="0"/>
              <a:t>			16:00- 18:00 	Tues</a:t>
            </a:r>
          </a:p>
          <a:p>
            <a:pPr marL="0" indent="0">
              <a:buNone/>
            </a:pPr>
            <a:r>
              <a:rPr lang="en-US" sz="2000" dirty="0"/>
              <a:t>802 Public Visibility </a:t>
            </a:r>
            <a:r>
              <a:rPr lang="en-US" sz="2000" dirty="0" err="1"/>
              <a:t>Stdng</a:t>
            </a:r>
            <a:r>
              <a:rPr lang="en-US" sz="2000" dirty="0"/>
              <a:t> </a:t>
            </a:r>
            <a:r>
              <a:rPr lang="en-US" sz="2000" dirty="0" err="1"/>
              <a:t>Cmte</a:t>
            </a:r>
            <a:r>
              <a:rPr lang="en-US" sz="2000" dirty="0"/>
              <a:t>		none</a:t>
            </a:r>
          </a:p>
          <a:p>
            <a:pPr marL="0" indent="0">
              <a:buNone/>
            </a:pPr>
            <a:r>
              <a:rPr lang="en-US" sz="2000" dirty="0"/>
              <a:t>802/IETF </a:t>
            </a:r>
            <a:r>
              <a:rPr lang="en-US" sz="2000" dirty="0" err="1"/>
              <a:t>Stdng</a:t>
            </a:r>
            <a:r>
              <a:rPr lang="en-US" sz="2000" dirty="0"/>
              <a:t> </a:t>
            </a:r>
            <a:r>
              <a:rPr lang="en-US" sz="2000" dirty="0" err="1"/>
              <a:t>Cmte</a:t>
            </a:r>
            <a:r>
              <a:rPr lang="en-US" sz="2000" dirty="0"/>
              <a:t>			none</a:t>
            </a:r>
          </a:p>
          <a:p>
            <a:pPr marL="0" indent="0">
              <a:buNone/>
            </a:pPr>
            <a:r>
              <a:rPr lang="en-US" sz="2000" dirty="0"/>
              <a:t>802/ITU </a:t>
            </a:r>
            <a:r>
              <a:rPr lang="en-US" sz="2000" dirty="0" err="1"/>
              <a:t>Stdng</a:t>
            </a:r>
            <a:r>
              <a:rPr lang="en-US" sz="2000" dirty="0"/>
              <a:t> </a:t>
            </a:r>
            <a:r>
              <a:rPr lang="en-US" sz="2000" dirty="0" err="1"/>
              <a:t>Cmte</a:t>
            </a:r>
            <a:r>
              <a:rPr lang="en-US" sz="2000" dirty="0"/>
              <a:t>			16:00- 17:00 	Wed	</a:t>
            </a:r>
          </a:p>
          <a:p>
            <a:pPr marL="0" indent="0">
              <a:buNone/>
            </a:pPr>
            <a:r>
              <a:rPr lang="en-US" sz="2000" dirty="0"/>
              <a:t>Future Venues Ad Hoc			07:30- 8:30 	Thu</a:t>
            </a:r>
          </a:p>
          <a:p>
            <a:pPr marL="0" indent="0">
              <a:buNone/>
            </a:pPr>
            <a:r>
              <a:rPr lang="en-US" sz="20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27</a:t>
            </a:fld>
            <a:endParaRPr lang="en-US"/>
          </a:p>
        </p:txBody>
      </p:sp>
    </p:spTree>
    <p:extLst>
      <p:ext uri="{BB962C8B-B14F-4D97-AF65-F5344CB8AC3E}">
        <p14:creationId xmlns:p14="http://schemas.microsoft.com/office/powerpoint/2010/main" val="3410747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28</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the November 2022 plenary session registration fee for the following individuals:</a:t>
            </a:r>
          </a:p>
          <a:p>
            <a:pPr marL="0" indent="0">
              <a:buNone/>
            </a:pPr>
            <a:r>
              <a:rPr lang="en-US" sz="2000" dirty="0"/>
              <a:t>Mover: Glenn Parsons 	Seconder: Roger Marks</a:t>
            </a:r>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774918287"/>
              </p:ext>
            </p:extLst>
          </p:nvPr>
        </p:nvGraphicFramePr>
        <p:xfrm>
          <a:off x="914400" y="2819400"/>
          <a:ext cx="9829801" cy="2362201"/>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1600" b="1">
                          <a:effectLst/>
                          <a:latin typeface="Calibri" panose="020F0502020204030204" pitchFamily="34" charset="0"/>
                        </a:rPr>
                        <a:t>Participant</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Affiliation</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Rationale</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fr-FR" sz="1800" kern="1200" dirty="0">
                          <a:solidFill>
                            <a:schemeClr val="tx1"/>
                          </a:solidFill>
                          <a:effectLst/>
                          <a:latin typeface="+mn-lt"/>
                          <a:ea typeface="+mn-ea"/>
                          <a:cs typeface="+mn-cs"/>
                        </a:rPr>
                        <a:t>Ms. Valérie </a:t>
                      </a:r>
                      <a:r>
                        <a:rPr lang="fr-FR" sz="1800" kern="1200" dirty="0" err="1">
                          <a:solidFill>
                            <a:schemeClr val="tx1"/>
                          </a:solidFill>
                          <a:effectLst/>
                          <a:latin typeface="+mn-lt"/>
                          <a:ea typeface="+mn-ea"/>
                          <a:cs typeface="+mn-cs"/>
                        </a:rPr>
                        <a:t>Demassieux</a:t>
                      </a:r>
                      <a:endParaRPr lang="fr-FR" sz="1800" kern="1200" dirty="0">
                        <a:solidFill>
                          <a:schemeClr val="tx1"/>
                        </a:solidFill>
                        <a:effectLst/>
                        <a:latin typeface="+mn-lt"/>
                        <a:ea typeface="+mn-ea"/>
                        <a:cs typeface="+mn-cs"/>
                      </a:endParaRPr>
                    </a:p>
                    <a:p>
                      <a:r>
                        <a:rPr lang="fr-FR" sz="1800" kern="1200" dirty="0">
                          <a:solidFill>
                            <a:schemeClr val="tx1"/>
                          </a:solidFill>
                          <a:effectLst/>
                          <a:latin typeface="+mn-lt"/>
                          <a:ea typeface="+mn-ea"/>
                          <a:cs typeface="+mn-cs"/>
                        </a:rPr>
                        <a:t>vdemassieux@ra.rockwell.com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Rockwell Automation &amp;</a:t>
                      </a:r>
                    </a:p>
                    <a:p>
                      <a:pPr marL="0" marR="0">
                        <a:spcBef>
                          <a:spcPts val="0"/>
                        </a:spcBef>
                        <a:spcAft>
                          <a:spcPts val="0"/>
                        </a:spcAft>
                      </a:pPr>
                      <a:r>
                        <a:rPr lang="en-US" sz="1600" dirty="0">
                          <a:effectLst/>
                          <a:latin typeface="Calibri" panose="020F0502020204030204" pitchFamily="34" charset="0"/>
                        </a:rPr>
                        <a:t>IEC SC65C Secretary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Attendance at Friday 60802  meeting to provide support on IEC organizational topics such as timeline, editorial guidance,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6</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 supports dot03 and dot18 groups</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supports dot01group</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Senior Program Manager</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Mike </a:t>
            </a:r>
            <a:r>
              <a:rPr lang="en-US" sz="1800" dirty="0" err="1"/>
              <a:t>Kipness</a:t>
            </a:r>
            <a:r>
              <a:rPr lang="en-US" sz="1800" dirty="0"/>
              <a:t>	role: assist Jodi, Christian and Christy </a:t>
            </a:r>
            <a:br>
              <a:rPr lang="en-US" sz="1800" dirty="0"/>
            </a:br>
            <a:r>
              <a:rPr lang="en-US" sz="1800" dirty="0"/>
              <a:t>	title: Operational Program Management Program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Ron Hotchkiss 	role: assist Jodi, Christian and Christy </a:t>
            </a:r>
            <a:br>
              <a:rPr lang="en-US" sz="1800" dirty="0"/>
            </a:br>
            <a:r>
              <a:rPr lang="en-US" sz="1800" dirty="0"/>
              <a:t>	title: Operational Program Management Program Manager</a:t>
            </a:r>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extLst>
                    <a:ext uri="{A12FA001-AC4F-418D-AE19-62706E023703}">
                      <ahyp:hlinkClr xmlns:ahyp="http://schemas.microsoft.com/office/drawing/2018/hyperlinkcolor" val="tx"/>
                    </a:ext>
                  </a:extLst>
                </a:hlinkClick>
              </a:rPr>
              <a:t>e.spiewak@ieee.org</a:t>
            </a:r>
            <a:r>
              <a:rPr lang="en-US" sz="1400" dirty="0"/>
              <a:t>), Ashley Moran, Program Manager, Operational Program Management (</a:t>
            </a:r>
            <a:r>
              <a:rPr lang="en-US" sz="1400" dirty="0">
                <a:hlinkClick r:id="rId3">
                  <a:extLst>
                    <a:ext uri="{A12FA001-AC4F-418D-AE19-62706E023703}">
                      <ahyp:hlinkClr xmlns:ahyp="http://schemas.microsoft.com/office/drawing/2018/hyperlinkcolor" val="tx"/>
                    </a:ext>
                  </a:extLst>
                </a:hlinkClick>
              </a:rPr>
              <a:t>a.f.moran@ieee.org</a:t>
            </a:r>
            <a:r>
              <a:rPr lang="en-US" sz="1400" dirty="0"/>
              <a:t>), Patricia </a:t>
            </a:r>
            <a:r>
              <a:rPr lang="en-US" sz="1400" dirty="0" err="1"/>
              <a:t>Roder</a:t>
            </a:r>
            <a:r>
              <a:rPr lang="en-US" sz="1400" dirty="0"/>
              <a:t>, Senior Program Manager, Operational Program Management (</a:t>
            </a:r>
            <a:r>
              <a:rPr lang="en-US" sz="1400" dirty="0">
                <a:hlinkClick r:id="rId4">
                  <a:extLst>
                    <a:ext uri="{A12FA001-AC4F-418D-AE19-62706E023703}">
                      <ahyp:hlinkClr xmlns:ahyp="http://schemas.microsoft.com/office/drawing/2018/hyperlinkcolor" val="tx"/>
                    </a:ext>
                  </a:extLst>
                </a:hlinkClick>
              </a:rPr>
              <a:t>p.roder@ieee.org</a:t>
            </a:r>
            <a:r>
              <a:rPr lang="en-US" sz="1400" dirty="0"/>
              <a:t>), Malia Zaman, Senior Program Manager, Operational Program Management (</a:t>
            </a:r>
            <a:r>
              <a:rPr lang="en-US" sz="1400" dirty="0">
                <a:hlinkClick r:id="rId5">
                  <a:extLst>
                    <a:ext uri="{A12FA001-AC4F-418D-AE19-62706E023703}">
                      <ahyp:hlinkClr xmlns:ahyp="http://schemas.microsoft.com/office/drawing/2018/hyperlinkcolor" val="tx"/>
                    </a:ext>
                  </a:extLst>
                </a:hlinkClick>
              </a:rPr>
              <a:t>m.zaman@ieee.org</a:t>
            </a:r>
            <a:r>
              <a:rPr lang="en-US" sz="1400" dirty="0"/>
              <a:t>), Jennifer </a:t>
            </a:r>
            <a:r>
              <a:rPr lang="en-US" sz="1400" dirty="0" err="1"/>
              <a:t>Santulli</a:t>
            </a:r>
            <a:r>
              <a:rPr lang="en-US" sz="1400" dirty="0"/>
              <a:t>, Program Manager, Operational Program Management (</a:t>
            </a:r>
            <a:r>
              <a:rPr lang="en-US" sz="1400" dirty="0">
                <a:hlinkClick r:id="rId6">
                  <a:extLst>
                    <a:ext uri="{A12FA001-AC4F-418D-AE19-62706E023703}">
                      <ahyp:hlinkClr xmlns:ahyp="http://schemas.microsoft.com/office/drawing/2018/hyperlinkcolor" val="tx"/>
                    </a:ext>
                  </a:extLst>
                </a:hlinkClick>
              </a:rPr>
              <a:t>j.santulli@ieee.org</a:t>
            </a:r>
            <a:r>
              <a:rPr lang="en-US" sz="1400" dirty="0"/>
              <a:t>), Tom Thompson, Program Manager, Operational Program Management (</a:t>
            </a:r>
            <a:r>
              <a:rPr lang="en-US" sz="1400" dirty="0">
                <a:hlinkClick r:id="rId7">
                  <a:extLst>
                    <a:ext uri="{A12FA001-AC4F-418D-AE19-62706E023703}">
                      <ahyp:hlinkClr xmlns:ahyp="http://schemas.microsoft.com/office/drawing/2018/hyperlinkcolor" val="tx"/>
                    </a:ext>
                  </a:extLst>
                </a:hlinkClick>
              </a:rPr>
              <a:t>thomas.thompson@ieee.org</a:t>
            </a:r>
            <a:r>
              <a:rPr lang="en-US" sz="1400" dirty="0"/>
              <a:t>), Vanessa </a:t>
            </a:r>
            <a:r>
              <a:rPr lang="en-US" sz="1400" dirty="0" err="1"/>
              <a:t>Lalitte</a:t>
            </a:r>
            <a:r>
              <a:rPr lang="en-US" sz="1400" dirty="0"/>
              <a:t> (v.lalitte@ieee.org), Program Coordinator, Operational Program Management, Mike </a:t>
            </a:r>
            <a:r>
              <a:rPr lang="en-US" sz="1400" dirty="0" err="1"/>
              <a:t>Kipness</a:t>
            </a:r>
            <a:r>
              <a:rPr lang="en-US" sz="1400" dirty="0"/>
              <a:t> (m.kipness@ieee.org), Program Manager, Operational Program Management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304800" y="1806515"/>
            <a:ext cx="11353800" cy="4114800"/>
          </a:xfrm>
        </p:spPr>
        <p:txBody>
          <a:bodyPr/>
          <a:lstStyle/>
          <a:p>
            <a:pPr marL="0" indent="0">
              <a:buNone/>
            </a:pPr>
            <a:r>
              <a:rPr lang="en-US" sz="1800" dirty="0"/>
              <a:t>I look forward to safe and productive mixed mode meetings for everyone this week.</a:t>
            </a:r>
          </a:p>
          <a:p>
            <a:pPr marL="0" indent="0">
              <a:buNone/>
            </a:pPr>
            <a:endParaRPr lang="en-US" sz="1800" dirty="0"/>
          </a:p>
          <a:p>
            <a:pPr marL="285750" lvl="1"/>
            <a:r>
              <a:rPr lang="en-US" sz="1800" dirty="0"/>
              <a:t>802 Chair is participating remotely due to conflicting IEEE </a:t>
            </a:r>
            <a:r>
              <a:rPr lang="en-US" sz="1800" dirty="0" err="1"/>
              <a:t>BoD</a:t>
            </a:r>
            <a:r>
              <a:rPr lang="en-US" sz="1800" dirty="0"/>
              <a:t> meeting series in Vancouver BC 15-21 November.</a:t>
            </a:r>
          </a:p>
          <a:p>
            <a:pPr marL="285750" lvl="1"/>
            <a:endParaRPr lang="en-US" sz="1800" dirty="0"/>
          </a:p>
          <a:p>
            <a:pPr marL="285750" lvl="1"/>
            <a:r>
              <a:rPr lang="en-US" sz="1800" b="1" dirty="0"/>
              <a:t>Opening EC meeting:</a:t>
            </a:r>
            <a:r>
              <a:rPr lang="en-US" sz="1800" dirty="0"/>
              <a:t> Monday 08:00-10:30 ICT (01:00-3:30 UCT, Sunday 20:00-22:20 ET) </a:t>
            </a:r>
            <a:br>
              <a:rPr lang="en-US" sz="1800" dirty="0"/>
            </a:br>
            <a:r>
              <a:rPr lang="en-US" sz="1800" dirty="0" err="1"/>
              <a:t>Nikolich</a:t>
            </a:r>
            <a:r>
              <a:rPr lang="en-US" sz="1800" dirty="0"/>
              <a:t> delegates the 1</a:t>
            </a:r>
            <a:r>
              <a:rPr lang="en-US" sz="1800" baseline="30000" dirty="0"/>
              <a:t>st</a:t>
            </a:r>
            <a:r>
              <a:rPr lang="en-US" sz="1800" dirty="0"/>
              <a:t> Vice Chair to Chair meeting since </a:t>
            </a:r>
            <a:r>
              <a:rPr lang="en-US" sz="1800" dirty="0" err="1"/>
              <a:t>Gilb</a:t>
            </a:r>
            <a:r>
              <a:rPr lang="en-US" sz="1800" dirty="0"/>
              <a:t> is attending in person*</a:t>
            </a:r>
          </a:p>
          <a:p>
            <a:pPr marL="285750" lvl="1"/>
            <a:endParaRPr lang="en-US" sz="1800" dirty="0"/>
          </a:p>
          <a:p>
            <a:pPr marL="285750" lvl="1"/>
            <a:r>
              <a:rPr lang="en-US" sz="1800" b="1" dirty="0"/>
              <a:t>Closing EC meeting: </a:t>
            </a:r>
            <a:r>
              <a:rPr lang="en-US" sz="1800" dirty="0"/>
              <a:t>Friday 13:00-18:00 ICT (06:00-11:00 UCT, 01:00-06:00 ET, Thursday 22:00-Friday 03:00 PT)</a:t>
            </a:r>
            <a:br>
              <a:rPr lang="en-US" sz="1800" dirty="0"/>
            </a:br>
            <a:r>
              <a:rPr lang="en-US" sz="1800" dirty="0" err="1"/>
              <a:t>Nikolich</a:t>
            </a:r>
            <a:r>
              <a:rPr lang="en-US" sz="1800" dirty="0"/>
              <a:t>, Glib and Marks will be participating remotely.  </a:t>
            </a:r>
            <a:br>
              <a:rPr lang="en-US" sz="1800" dirty="0"/>
            </a:br>
            <a:r>
              <a:rPr lang="en-US" sz="1800" dirty="0" err="1"/>
              <a:t>Nikolich</a:t>
            </a:r>
            <a:r>
              <a:rPr lang="en-US" sz="1800" dirty="0"/>
              <a:t> will preside over the meeting and delegate conduct of the meeting to </a:t>
            </a:r>
            <a:r>
              <a:rPr lang="en-US" sz="1800" dirty="0" err="1"/>
              <a:t>Rosdahl</a:t>
            </a:r>
            <a:r>
              <a:rPr lang="en-US" sz="1800" dirty="0"/>
              <a:t>, since he is attending in person.</a:t>
            </a:r>
            <a:br>
              <a:rPr lang="en-US" sz="1800" dirty="0"/>
            </a:br>
            <a:r>
              <a:rPr lang="en-US" sz="1800" dirty="0"/>
              <a:t>802.18 VC, Stuart Kerry, has been delegated to represent the 802.18 TAG at the Closing EC meeting</a:t>
            </a:r>
          </a:p>
          <a:p>
            <a:pPr lvl="1"/>
            <a:endParaRPr lang="en-US" sz="1800" dirty="0"/>
          </a:p>
          <a:p>
            <a:pPr marL="457200" lvl="1" indent="0">
              <a:buNone/>
            </a:pPr>
            <a:r>
              <a:rPr lang="en-US" sz="1200" dirty="0"/>
              <a:t>* (per LMSC P&amp;P 3.4.2.1  The responsibilities of the First or Vice-Chair shall include: a) Carrying out the Standards Committee Chair's duties if the Standards Committee Chair is temporarily unable to do so…_)</a:t>
            </a:r>
          </a:p>
          <a:p>
            <a:pPr lvl="1"/>
            <a:endParaRPr lang="en-US" sz="1800" dirty="0"/>
          </a:p>
          <a:p>
            <a:pPr lvl="1"/>
            <a:endParaRPr lang="en-US" sz="1800" dirty="0"/>
          </a:p>
          <a:p>
            <a:pPr lvl="1"/>
            <a:endParaRPr lang="en-US" sz="1800" dirty="0"/>
          </a:p>
          <a:p>
            <a:endParaRPr lang="en-US" sz="1800" dirty="0"/>
          </a:p>
          <a:p>
            <a:endParaRPr lang="en-US" sz="2000" dirty="0"/>
          </a:p>
          <a:p>
            <a:pPr marL="457200" lvl="1" indent="0">
              <a:buNone/>
            </a:pPr>
            <a:br>
              <a:rPr lang="en-US" sz="2000" dirty="0"/>
            </a:br>
            <a:br>
              <a:rPr lang="en-US" sz="2000" dirty="0"/>
            </a:br>
            <a:endParaRPr lang="en-US" sz="2000" dirty="0"/>
          </a:p>
          <a:p>
            <a:pPr lvl="1"/>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Interim EC meeting scheduled for 20:00-22:00 UTC 06 December (15:00-17:00 ET). </a:t>
            </a:r>
            <a:br>
              <a:rPr lang="en-US" sz="1800" dirty="0"/>
            </a:br>
            <a:r>
              <a:rPr lang="en-US" sz="1600" u="sng" dirty="0"/>
              <a:t>[Note this conflicts with the SA </a:t>
            </a:r>
            <a:r>
              <a:rPr lang="en-US" sz="1600" u="sng" dirty="0" err="1"/>
              <a:t>BoG</a:t>
            </a:r>
            <a:r>
              <a:rPr lang="en-US" sz="1600" u="sng" dirty="0"/>
              <a:t> meeting scheduled for 08:00-18:00 on the same day, we may want to reschedule our EC meeting]</a:t>
            </a:r>
            <a:endParaRPr lang="en-US" sz="1800" u="sng" dirty="0"/>
          </a:p>
          <a:p>
            <a:pPr marL="285750" lvl="1">
              <a:spcBef>
                <a:spcPts val="0"/>
              </a:spcBef>
              <a:spcAft>
                <a:spcPts val="1200"/>
              </a:spcAft>
              <a:buFont typeface="Arial" panose="020B0604020202020204" pitchFamily="34" charset="0"/>
              <a:buChar char="•"/>
            </a:pPr>
            <a:r>
              <a:rPr lang="en-US" sz="1800" dirty="0"/>
              <a:t>Reminder #3: </a:t>
            </a:r>
            <a:br>
              <a:rPr lang="en-US" sz="1800" dirty="0"/>
            </a:br>
            <a:r>
              <a:rPr lang="en-US" sz="1800" dirty="0"/>
              <a:t>closing EC consent agenda items due 06:00 UTC Wednesday 16 November 2022 (13:00 ICT)</a:t>
            </a:r>
            <a:br>
              <a:rPr lang="en-US" sz="1800" dirty="0"/>
            </a:br>
            <a:r>
              <a:rPr lang="en-US" sz="1800" dirty="0"/>
              <a:t>  -- 48 hours prior to the start of the closing EC meeting.  </a:t>
            </a:r>
            <a:br>
              <a:rPr lang="en-US" sz="1800" dirty="0"/>
            </a:br>
            <a:r>
              <a:rPr lang="en-US" sz="1800" dirty="0"/>
              <a:t>vote tallies in support of consent agenda items due 04:00 UTC Friday 18 November 2022 (11:00 ICT)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274244</TotalTime>
  <Words>2836</Words>
  <Application>Microsoft Office PowerPoint</Application>
  <PresentationFormat>Widescreen</PresentationFormat>
  <Paragraphs>318</Paragraphs>
  <Slides>28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Lucida Grande</vt:lpstr>
      <vt:lpstr>Times New Roman</vt:lpstr>
      <vt:lpstr>Default Design</vt:lpstr>
      <vt:lpstr>Office Theme</vt:lpstr>
      <vt:lpstr>IEEE 802 LMSC  131th Plenary Session (2nd mixed mode Plenary Session)  14 November 2022 to 18 November 2022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EC Action Item recap</vt:lpstr>
      <vt:lpstr>5.13 802 LMSC Leadership Workshop</vt:lpstr>
      <vt:lpstr>5.14 802 IEEE Milestone Project Status Update</vt:lpstr>
      <vt:lpstr>5.15 Mixed mode best practices and Future 802 meeting ad hoc updates</vt:lpstr>
      <vt:lpstr>11.0 Cross 802 Activities EC Meeting Schedule  (all times/days ICT)</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4131</cp:revision>
  <cp:lastPrinted>2022-03-04T19:16:52Z</cp:lastPrinted>
  <dcterms:created xsi:type="dcterms:W3CDTF">2002-03-10T15:43:16Z</dcterms:created>
  <dcterms:modified xsi:type="dcterms:W3CDTF">2022-11-14T02:54:53Z</dcterms:modified>
</cp:coreProperties>
</file>