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78" r:id="rId2"/>
    <p:sldId id="488" r:id="rId3"/>
    <p:sldId id="489" r:id="rId4"/>
    <p:sldId id="342" r:id="rId5"/>
    <p:sldId id="499" r:id="rId6"/>
    <p:sldId id="392" r:id="rId7"/>
    <p:sldId id="390" r:id="rId8"/>
    <p:sldId id="394" r:id="rId9"/>
    <p:sldId id="511" r:id="rId10"/>
    <p:sldId id="512" r:id="rId11"/>
    <p:sldId id="509" r:id="rId12"/>
    <p:sldId id="344" r:id="rId13"/>
    <p:sldId id="350" r:id="rId14"/>
    <p:sldId id="510" r:id="rId15"/>
    <p:sldId id="508" r:id="rId16"/>
    <p:sldId id="514" r:id="rId17"/>
    <p:sldId id="384" r:id="rId18"/>
    <p:sldId id="358" r:id="rId19"/>
    <p:sldId id="364" r:id="rId20"/>
    <p:sldId id="365" r:id="rId21"/>
    <p:sldId id="343" r:id="rId22"/>
    <p:sldId id="377" r:id="rId23"/>
    <p:sldId id="503" r:id="rId2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Sept 6 Telecon slides" id="{12A12E1B-8C3F-4A33-B548-A011E5170083}">
          <p14:sldIdLst>
            <p14:sldId id="342"/>
            <p14:sldId id="499"/>
            <p14:sldId id="392"/>
            <p14:sldId id="390"/>
            <p14:sldId id="394"/>
            <p14:sldId id="511"/>
            <p14:sldId id="512"/>
            <p14:sldId id="509"/>
            <p14:sldId id="344"/>
            <p14:sldId id="350"/>
            <p14:sldId id="510"/>
            <p14:sldId id="508"/>
            <p14:sldId id="514"/>
          </p14:sldIdLst>
        </p14:section>
        <p14:section name="Backup slides" id="{89B946F5-47D4-47BE-80B4-BBD366E37181}">
          <p14:sldIdLst>
            <p14:sldId id="384"/>
            <p14:sldId id="358"/>
            <p14:sldId id="364"/>
            <p14:sldId id="365"/>
            <p14:sldId id="343"/>
            <p14:sldId id="377"/>
            <p14:sldId id="5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1DF"/>
    <a:srgbClr val="33CCFF"/>
    <a:srgbClr val="0066FF"/>
    <a:srgbClr val="99FF99"/>
    <a:srgbClr val="69BE28"/>
    <a:srgbClr val="FFFF00"/>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F9577-A4B6-4EFE-B712-8BA78B073C6D}" v="7" dt="2022-09-08T12:45:19.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87859" autoAdjust="0"/>
  </p:normalViewPr>
  <p:slideViewPr>
    <p:cSldViewPr>
      <p:cViewPr varScale="1">
        <p:scale>
          <a:sx n="86" d="100"/>
          <a:sy n="86" d="100"/>
        </p:scale>
        <p:origin x="426" y="9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1BAF9577-A4B6-4EFE-B712-8BA78B073C6D}"/>
    <pc:docChg chg="undo custSel addSld delSld modSld modSection">
      <pc:chgData name="Jon Rosdahl" userId="2820f357-2dd4-4127-8713-e0bfde0fd756" providerId="ADAL" clId="{1BAF9577-A4B6-4EFE-B712-8BA78B073C6D}" dt="2022-09-08T12:45:05.844" v="425"/>
      <pc:docMkLst>
        <pc:docMk/>
      </pc:docMkLst>
      <pc:sldChg chg="modSp mod">
        <pc:chgData name="Jon Rosdahl" userId="2820f357-2dd4-4127-8713-e0bfde0fd756" providerId="ADAL" clId="{1BAF9577-A4B6-4EFE-B712-8BA78B073C6D}" dt="2022-09-08T12:45:05.844" v="425"/>
        <pc:sldMkLst>
          <pc:docMk/>
          <pc:sldMk cId="2306598344" sldId="344"/>
        </pc:sldMkLst>
        <pc:spChg chg="mod">
          <ac:chgData name="Jon Rosdahl" userId="2820f357-2dd4-4127-8713-e0bfde0fd756" providerId="ADAL" clId="{1BAF9577-A4B6-4EFE-B712-8BA78B073C6D}" dt="2022-09-08T12:45:05.844" v="425"/>
          <ac:spMkLst>
            <pc:docMk/>
            <pc:sldMk cId="2306598344" sldId="344"/>
            <ac:spMk id="3" creationId="{06C2C8B8-206C-4A99-8624-93A2C2F3839F}"/>
          </ac:spMkLst>
        </pc:spChg>
      </pc:sldChg>
      <pc:sldChg chg="modNotesTx">
        <pc:chgData name="Jon Rosdahl" userId="2820f357-2dd4-4127-8713-e0bfde0fd756" providerId="ADAL" clId="{1BAF9577-A4B6-4EFE-B712-8BA78B073C6D}" dt="2022-09-07T21:31:45.612" v="424" actId="313"/>
        <pc:sldMkLst>
          <pc:docMk/>
          <pc:sldMk cId="1625426209" sldId="364"/>
        </pc:sldMkLst>
      </pc:sldChg>
      <pc:sldChg chg="addSp delSp modSp mod">
        <pc:chgData name="Jon Rosdahl" userId="2820f357-2dd4-4127-8713-e0bfde0fd756" providerId="ADAL" clId="{1BAF9577-A4B6-4EFE-B712-8BA78B073C6D}" dt="2022-09-07T21:31:04.639" v="423" actId="15"/>
        <pc:sldMkLst>
          <pc:docMk/>
          <pc:sldMk cId="33290225" sldId="384"/>
        </pc:sldMkLst>
        <pc:spChg chg="mod">
          <ac:chgData name="Jon Rosdahl" userId="2820f357-2dd4-4127-8713-e0bfde0fd756" providerId="ADAL" clId="{1BAF9577-A4B6-4EFE-B712-8BA78B073C6D}" dt="2022-09-07T21:31:04.639" v="423" actId="15"/>
          <ac:spMkLst>
            <pc:docMk/>
            <pc:sldMk cId="33290225" sldId="384"/>
            <ac:spMk id="3" creationId="{632FD965-2A18-4BDE-88F9-A361CB39B9B8}"/>
          </ac:spMkLst>
        </pc:spChg>
        <pc:spChg chg="add del">
          <ac:chgData name="Jon Rosdahl" userId="2820f357-2dd4-4127-8713-e0bfde0fd756" providerId="ADAL" clId="{1BAF9577-A4B6-4EFE-B712-8BA78B073C6D}" dt="2022-09-07T21:30:31.517" v="374"/>
          <ac:spMkLst>
            <pc:docMk/>
            <pc:sldMk cId="33290225" sldId="384"/>
            <ac:spMk id="4" creationId="{A08E2F8F-4479-50E8-EEBB-CEE79865E626}"/>
          </ac:spMkLst>
        </pc:spChg>
      </pc:sldChg>
      <pc:sldChg chg="modNotesTx">
        <pc:chgData name="Jon Rosdahl" userId="2820f357-2dd4-4127-8713-e0bfde0fd756" providerId="ADAL" clId="{1BAF9577-A4B6-4EFE-B712-8BA78B073C6D}" dt="2022-09-07T21:28:00.966" v="350" actId="6549"/>
        <pc:sldMkLst>
          <pc:docMk/>
          <pc:sldMk cId="357376172" sldId="499"/>
        </pc:sldMkLst>
      </pc:sldChg>
      <pc:sldChg chg="modSp mod">
        <pc:chgData name="Jon Rosdahl" userId="2820f357-2dd4-4127-8713-e0bfde0fd756" providerId="ADAL" clId="{1BAF9577-A4B6-4EFE-B712-8BA78B073C6D}" dt="2022-09-06T19:35:32.442" v="188" actId="14100"/>
        <pc:sldMkLst>
          <pc:docMk/>
          <pc:sldMk cId="465309652" sldId="508"/>
        </pc:sldMkLst>
        <pc:spChg chg="mod">
          <ac:chgData name="Jon Rosdahl" userId="2820f357-2dd4-4127-8713-e0bfde0fd756" providerId="ADAL" clId="{1BAF9577-A4B6-4EFE-B712-8BA78B073C6D}" dt="2022-09-06T19:35:32.442" v="188" actId="14100"/>
          <ac:spMkLst>
            <pc:docMk/>
            <pc:sldMk cId="465309652" sldId="508"/>
            <ac:spMk id="3" creationId="{81C45766-66CC-B00A-BFC9-C2E8A3266E2D}"/>
          </ac:spMkLst>
        </pc:spChg>
        <pc:spChg chg="mod">
          <ac:chgData name="Jon Rosdahl" userId="2820f357-2dd4-4127-8713-e0bfde0fd756" providerId="ADAL" clId="{1BAF9577-A4B6-4EFE-B712-8BA78B073C6D}" dt="2022-09-06T19:34:08.851" v="59" actId="20577"/>
          <ac:spMkLst>
            <pc:docMk/>
            <pc:sldMk cId="465309652" sldId="508"/>
            <ac:spMk id="6" creationId="{1F8F98AC-D34A-A6D2-2833-3979B1286273}"/>
          </ac:spMkLst>
        </pc:spChg>
      </pc:sldChg>
      <pc:sldChg chg="modSp mod">
        <pc:chgData name="Jon Rosdahl" userId="2820f357-2dd4-4127-8713-e0bfde0fd756" providerId="ADAL" clId="{1BAF9577-A4B6-4EFE-B712-8BA78B073C6D}" dt="2022-09-06T19:30:46.936" v="47" actId="20577"/>
        <pc:sldMkLst>
          <pc:docMk/>
          <pc:sldMk cId="3299966124" sldId="510"/>
        </pc:sldMkLst>
        <pc:spChg chg="mod">
          <ac:chgData name="Jon Rosdahl" userId="2820f357-2dd4-4127-8713-e0bfde0fd756" providerId="ADAL" clId="{1BAF9577-A4B6-4EFE-B712-8BA78B073C6D}" dt="2022-09-06T19:30:46.936" v="47" actId="20577"/>
          <ac:spMkLst>
            <pc:docMk/>
            <pc:sldMk cId="3299966124" sldId="510"/>
            <ac:spMk id="3" creationId="{B52F691E-0C42-102C-C17F-9F13CC597FC7}"/>
          </ac:spMkLst>
        </pc:spChg>
      </pc:sldChg>
      <pc:sldChg chg="del">
        <pc:chgData name="Jon Rosdahl" userId="2820f357-2dd4-4127-8713-e0bfde0fd756" providerId="ADAL" clId="{1BAF9577-A4B6-4EFE-B712-8BA78B073C6D}" dt="2022-09-06T19:47:03.790" v="345" actId="47"/>
        <pc:sldMkLst>
          <pc:docMk/>
          <pc:sldMk cId="484438074" sldId="513"/>
        </pc:sldMkLst>
      </pc:sldChg>
      <pc:sldChg chg="modSp new mod">
        <pc:chgData name="Jon Rosdahl" userId="2820f357-2dd4-4127-8713-e0bfde0fd756" providerId="ADAL" clId="{1BAF9577-A4B6-4EFE-B712-8BA78B073C6D}" dt="2022-09-07T21:29:40.281" v="367" actId="20577"/>
        <pc:sldMkLst>
          <pc:docMk/>
          <pc:sldMk cId="1936792605" sldId="514"/>
        </pc:sldMkLst>
        <pc:spChg chg="mod">
          <ac:chgData name="Jon Rosdahl" userId="2820f357-2dd4-4127-8713-e0bfde0fd756" providerId="ADAL" clId="{1BAF9577-A4B6-4EFE-B712-8BA78B073C6D}" dt="2022-09-06T19:44:45.632" v="199" actId="20577"/>
          <ac:spMkLst>
            <pc:docMk/>
            <pc:sldMk cId="1936792605" sldId="514"/>
            <ac:spMk id="2" creationId="{9DCEB881-2821-9272-940B-CEE2766F487D}"/>
          </ac:spMkLst>
        </pc:spChg>
        <pc:spChg chg="mod">
          <ac:chgData name="Jon Rosdahl" userId="2820f357-2dd4-4127-8713-e0bfde0fd756" providerId="ADAL" clId="{1BAF9577-A4B6-4EFE-B712-8BA78B073C6D}" dt="2022-09-07T21:29:40.281" v="367" actId="20577"/>
          <ac:spMkLst>
            <pc:docMk/>
            <pc:sldMk cId="1936792605" sldId="514"/>
            <ac:spMk id="3" creationId="{34E070BB-2CDB-699D-B5C3-921D6925F0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ec-22-0185-01-00EC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July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ec-22-0185-01-00EC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atnews.org/2022/06/thailands-entry-require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doc: 802 ec-22-0185-01-00EC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July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doc: 802 ec-22-0185-01-00EC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a:p>
            <a:endParaRPr lang="en-US" dirty="0"/>
          </a:p>
          <a:p>
            <a:r>
              <a:rPr lang="en-US" dirty="0"/>
              <a:t>Here is the link with most up to date info: </a:t>
            </a:r>
            <a:br>
              <a:rPr lang="en-US" dirty="0"/>
            </a:br>
            <a:r>
              <a:rPr lang="en-US" sz="1800" dirty="0">
                <a:solidFill>
                  <a:srgbClr val="0000FF"/>
                </a:solidFill>
                <a:effectLst/>
                <a:latin typeface="Calibri" panose="020F0502020204030204" pitchFamily="34" charset="0"/>
                <a:hlinkClick r:id="rId3"/>
              </a:rPr>
              <a:t>https://www.tatnews.org/2022/06/thailands-entry-requirements/</a:t>
            </a:r>
            <a:endParaRPr lang="en-US" sz="1800" dirty="0">
              <a:effectLst/>
              <a:latin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5</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7</a:t>
            </a:fld>
            <a:endParaRPr lang="en-US"/>
          </a:p>
        </p:txBody>
      </p:sp>
    </p:spTree>
    <p:extLst>
      <p:ext uri="{BB962C8B-B14F-4D97-AF65-F5344CB8AC3E}">
        <p14:creationId xmlns:p14="http://schemas.microsoft.com/office/powerpoint/2010/main" val="139017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12</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July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doc: 802 ec-22-0185-01-00EC</a:t>
            </a:r>
          </a:p>
        </p:txBody>
      </p:sp>
    </p:spTree>
    <p:extLst>
      <p:ext uri="{BB962C8B-B14F-4D97-AF65-F5344CB8AC3E}">
        <p14:creationId xmlns:p14="http://schemas.microsoft.com/office/powerpoint/2010/main" val="125408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18</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Approx.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19</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$4000</a:t>
            </a:r>
          </a:p>
          <a:p>
            <a:r>
              <a:rPr lang="en-US" dirty="0"/>
              <a:t>Transfers = $250</a:t>
            </a:r>
          </a:p>
          <a:p>
            <a:r>
              <a:rPr lang="en-US" dirty="0"/>
              <a:t>Food = $325</a:t>
            </a:r>
          </a:p>
          <a:p>
            <a:r>
              <a:rPr lang="en-US" dirty="0"/>
              <a:t>Hotel = $550</a:t>
            </a:r>
          </a:p>
          <a:p>
            <a:r>
              <a:rPr lang="en-US" dirty="0"/>
              <a:t>Total </a:t>
            </a:r>
            <a:r>
              <a:rPr lang="en-US"/>
              <a:t>= $5500 </a:t>
            </a:r>
            <a:r>
              <a:rPr lang="en-US" dirty="0"/>
              <a:t>per person</a:t>
            </a:r>
          </a:p>
        </p:txBody>
      </p:sp>
      <p:sp>
        <p:nvSpPr>
          <p:cNvPr id="4" name="Date Placeholder 3"/>
          <p:cNvSpPr>
            <a:spLocks noGrp="1"/>
          </p:cNvSpPr>
          <p:nvPr>
            <p:ph type="dt" idx="1"/>
          </p:nvPr>
        </p:nvSpPr>
        <p:spPr/>
        <p:txBody>
          <a:bodyPr/>
          <a:lstStyle/>
          <a:p>
            <a:r>
              <a:rPr lang="en-US" altLang="en-US"/>
              <a:t>July 2022</a:t>
            </a:r>
          </a:p>
        </p:txBody>
      </p:sp>
      <p:sp>
        <p:nvSpPr>
          <p:cNvPr id="5" name="Footer Placeholder 4"/>
          <p:cNvSpPr>
            <a:spLocks noGrp="1"/>
          </p:cNvSpPr>
          <p:nvPr>
            <p:ph type="ftr" sz="quarter" idx="4"/>
          </p:nvPr>
        </p:nvSpPr>
        <p:spPr/>
        <p:txBody>
          <a:bodyPr/>
          <a:lstStyle/>
          <a:p>
            <a:r>
              <a:rPr lang="en-US" altLang="en-US"/>
              <a:t>doc: 802 ec-22-0185-01-00EC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20</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July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22</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doc: 802 ec-22-0185-01-00EC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79282" y="6590529"/>
            <a:ext cx="122110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bg1"/>
                </a:solidFill>
              </a:rPr>
              <a:t>2022 September IEEE 802 EC Telecon</a:t>
            </a:r>
          </a:p>
        </p:txBody>
      </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ec-22-0185-01-00EC</a:t>
            </a:r>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0" y="66040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September IEEE 802 EC Telecon</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ec-22-0185-01-00EC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j.php?MTID%3Dmeba81385a1b37e981d8ee392b3886f8d&amp;sa=D&amp;source=calendar&amp;ust=1662919366868305&amp;usg=AOvVaw1aWb4VF2nO_MZJsKIwMEjQ" TargetMode="External"/><Relationship Id="rId2" Type="http://schemas.openxmlformats.org/officeDocument/2006/relationships/hyperlink" Target="https://ieeesa.webex.com/ieeesa/j.php?MTID=meba81385a1b37e981d8ee392b3886f8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atnews.org/2022/06/thailands-entry-require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vent.me/0Vk4Q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image" Target="../media/image6.jp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5.jpg"/><Relationship Id="rId5" Type="http://schemas.openxmlformats.org/officeDocument/2006/relationships/image" Target="../media/image2.jpg"/><Relationship Id="rId15" Type="http://schemas.openxmlformats.org/officeDocument/2006/relationships/image" Target="../media/image9.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4.jp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ec/dcn/22/ec-22-0183-01-WCSG-2022-sept-ieee-802w-mixed-mode-interim-av-train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2022 September Telecon</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2CE9-4A56-F6AE-16DD-1A9A43A972D4}"/>
              </a:ext>
            </a:extLst>
          </p:cNvPr>
          <p:cNvSpPr>
            <a:spLocks noGrp="1"/>
          </p:cNvSpPr>
          <p:nvPr>
            <p:ph type="title"/>
          </p:nvPr>
        </p:nvSpPr>
        <p:spPr/>
        <p:txBody>
          <a:bodyPr/>
          <a:lstStyle/>
          <a:p>
            <a:r>
              <a:rPr lang="en-US" dirty="0"/>
              <a:t>a) iii. 802 EC Test Mixed-mode Telecon- Bangkok</a:t>
            </a:r>
          </a:p>
        </p:txBody>
      </p:sp>
      <p:sp>
        <p:nvSpPr>
          <p:cNvPr id="3" name="Content Placeholder 2">
            <a:extLst>
              <a:ext uri="{FF2B5EF4-FFF2-40B4-BE49-F238E27FC236}">
                <a16:creationId xmlns:a16="http://schemas.microsoft.com/office/drawing/2014/main" id="{D82E2E9C-C20D-2BCD-9C34-DB5DE32167C6}"/>
              </a:ext>
            </a:extLst>
          </p:cNvPr>
          <p:cNvSpPr>
            <a:spLocks noGrp="1"/>
          </p:cNvSpPr>
          <p:nvPr>
            <p:ph idx="1"/>
          </p:nvPr>
        </p:nvSpPr>
        <p:spPr/>
        <p:txBody>
          <a:bodyPr/>
          <a:lstStyle/>
          <a:p>
            <a:pPr marL="0" indent="0">
              <a:buNone/>
            </a:pPr>
            <a:r>
              <a:rPr lang="en-US" sz="1800" dirty="0"/>
              <a:t>Test Mixed-mode- 802 EC Site Visit - Bangkok</a:t>
            </a:r>
          </a:p>
          <a:p>
            <a:pPr marL="0" indent="0">
              <a:buNone/>
            </a:pPr>
            <a:r>
              <a:rPr lang="en-US" sz="1800" dirty="0"/>
              <a:t>Thursday, September 29⋅8:30 – 9:30pm</a:t>
            </a:r>
          </a:p>
          <a:p>
            <a:pPr marL="0" indent="0">
              <a:buNone/>
            </a:pPr>
            <a:r>
              <a:rPr lang="en-US" sz="1800" dirty="0">
                <a:hlinkClick r:id="rId2"/>
              </a:rPr>
              <a:t>https://ieeesa.webex.com/ieeesa/j.php?MTID=meba81385a1b37e981d8ee392b3886f8d</a:t>
            </a:r>
            <a:endParaRPr lang="en-US" sz="1800" dirty="0"/>
          </a:p>
          <a:p>
            <a:pPr marL="0" indent="0">
              <a:buNone/>
            </a:pPr>
            <a:endParaRPr lang="en-US" sz="1800" dirty="0"/>
          </a:p>
          <a:p>
            <a:pPr marL="0" indent="0">
              <a:buNone/>
            </a:pPr>
            <a:r>
              <a:rPr lang="en-US" sz="1800" dirty="0"/>
              <a:t>Simple test of Marriott Queen's Park Hotel Mixed-mode capabilities. </a:t>
            </a:r>
          </a:p>
          <a:p>
            <a:pPr marL="0" indent="0">
              <a:buNone/>
            </a:pPr>
            <a:r>
              <a:rPr lang="en-US" sz="1800" dirty="0"/>
              <a:t>Please join to test if you are available.</a:t>
            </a:r>
          </a:p>
          <a:p>
            <a:pPr marL="0" indent="0">
              <a:buNone/>
            </a:pPr>
            <a:endParaRPr lang="en-US" sz="1800" dirty="0"/>
          </a:p>
          <a:p>
            <a:pPr marL="0" indent="0">
              <a:buNone/>
            </a:pPr>
            <a:r>
              <a:rPr lang="en-US" sz="1800" dirty="0"/>
              <a:t> -~-~-~-~-~-~-~-~-~-~-~-~-~-~-~-~-~-~-~-~-~-~- </a:t>
            </a:r>
          </a:p>
          <a:p>
            <a:pPr marL="0" indent="0">
              <a:buNone/>
            </a:pPr>
            <a:r>
              <a:rPr lang="en-US" sz="1800" dirty="0"/>
              <a:t>JOIN WEBEX MEETING: </a:t>
            </a:r>
            <a:r>
              <a:rPr lang="en-US" sz="1800" dirty="0">
                <a:hlinkClick r:id="rId3"/>
              </a:rPr>
              <a:t>https://ieeesa.webex.com/ieeesa/j.php?MTID=meba81385a1b37e981d8ee392b3886f8d</a:t>
            </a:r>
            <a:r>
              <a:rPr lang="en-US" sz="1800" dirty="0"/>
              <a:t> </a:t>
            </a:r>
          </a:p>
          <a:p>
            <a:pPr marL="0" indent="0">
              <a:buNone/>
            </a:pPr>
            <a:r>
              <a:rPr lang="en-US" sz="1800" dirty="0"/>
              <a:t>Meeting number (access code): 2330 754 9881 </a:t>
            </a:r>
          </a:p>
          <a:p>
            <a:pPr marL="0" indent="0">
              <a:buNone/>
            </a:pPr>
            <a:r>
              <a:rPr lang="en-US" sz="1800" dirty="0"/>
              <a:t>Meeting password: test</a:t>
            </a:r>
          </a:p>
        </p:txBody>
      </p:sp>
    </p:spTree>
    <p:extLst>
      <p:ext uri="{BB962C8B-B14F-4D97-AF65-F5344CB8AC3E}">
        <p14:creationId xmlns:p14="http://schemas.microsoft.com/office/powerpoint/2010/main" val="192364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8286-C74B-72E3-8BA7-B6B890E28BE3}"/>
              </a:ext>
            </a:extLst>
          </p:cNvPr>
          <p:cNvSpPr>
            <a:spLocks noGrp="1"/>
          </p:cNvSpPr>
          <p:nvPr>
            <p:ph type="title"/>
          </p:nvPr>
        </p:nvSpPr>
        <p:spPr/>
        <p:txBody>
          <a:bodyPr/>
          <a:lstStyle/>
          <a:p>
            <a:r>
              <a:rPr lang="en-US" dirty="0"/>
              <a:t>a) iv. Tutorial #2: Granted</a:t>
            </a:r>
          </a:p>
        </p:txBody>
      </p:sp>
      <p:sp>
        <p:nvSpPr>
          <p:cNvPr id="3" name="Content Placeholder 2">
            <a:extLst>
              <a:ext uri="{FF2B5EF4-FFF2-40B4-BE49-F238E27FC236}">
                <a16:creationId xmlns:a16="http://schemas.microsoft.com/office/drawing/2014/main" id="{D4FB5442-7EEA-FF92-CDBF-B5A6343766C0}"/>
              </a:ext>
            </a:extLst>
          </p:cNvPr>
          <p:cNvSpPr>
            <a:spLocks noGrp="1"/>
          </p:cNvSpPr>
          <p:nvPr>
            <p:ph idx="1"/>
          </p:nvPr>
        </p:nvSpPr>
        <p:spPr/>
        <p:txBody>
          <a:bodyPr/>
          <a:lstStyle/>
          <a:p>
            <a:r>
              <a:rPr lang="en-US" altLang="en-US" sz="2000" dirty="0"/>
              <a:t>Tutorial #2 Slot Granted – “Wi-Fi Meets ML: Re-thinking Next-generation Wi-Fi Networks”</a:t>
            </a:r>
          </a:p>
          <a:p>
            <a:pPr lvl="1"/>
            <a:r>
              <a:rPr lang="en-US" altLang="en-US" sz="2000" dirty="0"/>
              <a:t>Sponsored by Dorothy Stanley, 802.11 Chair</a:t>
            </a:r>
          </a:p>
          <a:p>
            <a:pPr lvl="1"/>
            <a:r>
              <a:rPr lang="en-US" altLang="en-US" sz="2000" dirty="0"/>
              <a:t>Abstract: ABSTRACT:</a:t>
            </a:r>
          </a:p>
          <a:p>
            <a:pPr marL="857250" lvl="2" indent="0">
              <a:buNone/>
            </a:pPr>
            <a:r>
              <a:rPr lang="en-US" altLang="en-US" sz="2000" dirty="0"/>
              <a:t>This tutorial introduces the key Artificial Intelligence/Machine Learning (AI/ML) concepts that are essential to understanding the application of AI/ML, concisely presenting the basics of Supervised Learning, Unsupervised Learning, and Reinforcement Learning techniques. We also describe network architectural aspects to support ML, such as centralized and distributed model training and deployment. The second part of the tutorial describes representative use cases where AI/ML techniques are used to improve IEEE 802.11 performance, covering several examples in detail.  Finally, to end the tutorial, we discuss a list of open challenges to adopting AI/ML in IEEE 802.11</a:t>
            </a:r>
            <a:r>
              <a:rPr lang="en-US" altLang="en-US" sz="1800" dirty="0"/>
              <a:t>.</a:t>
            </a:r>
          </a:p>
          <a:p>
            <a:r>
              <a:rPr lang="en-US" sz="2000" dirty="0"/>
              <a:t>Allocated Slot: Tutorial #2 – November 14 at 7:30-8:50pm</a:t>
            </a:r>
          </a:p>
        </p:txBody>
      </p:sp>
    </p:spTree>
    <p:extLst>
      <p:ext uri="{BB962C8B-B14F-4D97-AF65-F5344CB8AC3E}">
        <p14:creationId xmlns:p14="http://schemas.microsoft.com/office/powerpoint/2010/main" val="61559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b) 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609600" y="1371600"/>
            <a:ext cx="10972800" cy="4648197"/>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rPr>
              <a:t>https://mentor.ieee.org/802-ec/dcn/22/ec-22-0003-00-00EC-future-802-plenary-venue-contract-status.xlsx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c) Other Future Sessions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pPr lvl="1"/>
            <a:r>
              <a:rPr lang="en-US" sz="2400" dirty="0"/>
              <a:t>TBC Negotiations on Madrid (2025 July) and Chicago (2026 March) on hold.</a:t>
            </a:r>
          </a:p>
          <a:p>
            <a:pPr lvl="1"/>
            <a:r>
              <a:rPr lang="en-US" sz="2400" dirty="0"/>
              <a:t>To avoid Penalties for July 2022, we agreed to negotiate for July 2026.</a:t>
            </a:r>
          </a:p>
          <a:p>
            <a:pPr lvl="2"/>
            <a:r>
              <a:rPr lang="en-US" dirty="0"/>
              <a:t>Need to confirm with 802 EC for approval.</a:t>
            </a:r>
          </a:p>
          <a:p>
            <a:endParaRPr lang="en-US" sz="2400" dirty="0"/>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F826-3182-2351-2A58-A4E384D3A0CF}"/>
              </a:ext>
            </a:extLst>
          </p:cNvPr>
          <p:cNvSpPr>
            <a:spLocks noGrp="1"/>
          </p:cNvSpPr>
          <p:nvPr>
            <p:ph type="title"/>
          </p:nvPr>
        </p:nvSpPr>
        <p:spPr/>
        <p:txBody>
          <a:bodyPr/>
          <a:lstStyle/>
          <a:p>
            <a:r>
              <a:rPr lang="en-US" dirty="0"/>
              <a:t>c) </a:t>
            </a:r>
            <a:r>
              <a:rPr lang="en-US" dirty="0" err="1"/>
              <a:t>i</a:t>
            </a:r>
            <a:r>
              <a:rPr lang="en-US" dirty="0"/>
              <a:t>. Motion – Approve 2026 July Plenary Venue</a:t>
            </a:r>
          </a:p>
        </p:txBody>
      </p:sp>
      <p:sp>
        <p:nvSpPr>
          <p:cNvPr id="3" name="Content Placeholder 2">
            <a:extLst>
              <a:ext uri="{FF2B5EF4-FFF2-40B4-BE49-F238E27FC236}">
                <a16:creationId xmlns:a16="http://schemas.microsoft.com/office/drawing/2014/main" id="{B52F691E-0C42-102C-C17F-9F13CC597FC7}"/>
              </a:ext>
            </a:extLst>
          </p:cNvPr>
          <p:cNvSpPr>
            <a:spLocks noGrp="1"/>
          </p:cNvSpPr>
          <p:nvPr>
            <p:ph idx="1"/>
          </p:nvPr>
        </p:nvSpPr>
        <p:spPr/>
        <p:txBody>
          <a:bodyPr/>
          <a:lstStyle/>
          <a:p>
            <a:r>
              <a:rPr lang="en-US" dirty="0"/>
              <a:t>Move to approve Sheraton Le Centre Montreal, Montreal, Canada as the venue location for the 2026 July 802 Plenary.</a:t>
            </a:r>
          </a:p>
          <a:p>
            <a:endParaRPr lang="en-US" dirty="0"/>
          </a:p>
          <a:p>
            <a:r>
              <a:rPr lang="en-US" dirty="0"/>
              <a:t>Moved: Rosdahl</a:t>
            </a:r>
          </a:p>
          <a:p>
            <a:r>
              <a:rPr lang="en-US" dirty="0"/>
              <a:t>2</a:t>
            </a:r>
            <a:r>
              <a:rPr lang="en-US" baseline="30000" dirty="0"/>
              <a:t>nd</a:t>
            </a:r>
            <a:r>
              <a:rPr lang="en-US" dirty="0"/>
              <a:t>: Powell</a:t>
            </a:r>
          </a:p>
          <a:p>
            <a:r>
              <a:rPr lang="en-US" dirty="0"/>
              <a:t>Results: Unanimous – motion passes</a:t>
            </a:r>
          </a:p>
        </p:txBody>
      </p:sp>
    </p:spTree>
    <p:extLst>
      <p:ext uri="{BB962C8B-B14F-4D97-AF65-F5344CB8AC3E}">
        <p14:creationId xmlns:p14="http://schemas.microsoft.com/office/powerpoint/2010/main" val="329996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127-E227-FF56-CFB5-85F4F0BE99E6}"/>
              </a:ext>
            </a:extLst>
          </p:cNvPr>
          <p:cNvSpPr>
            <a:spLocks noGrp="1"/>
          </p:cNvSpPr>
          <p:nvPr>
            <p:ph type="title"/>
          </p:nvPr>
        </p:nvSpPr>
        <p:spPr>
          <a:xfrm>
            <a:off x="609600" y="152401"/>
            <a:ext cx="10972800" cy="1189038"/>
          </a:xfrm>
        </p:spPr>
        <p:txBody>
          <a:bodyPr/>
          <a:lstStyle/>
          <a:p>
            <a:r>
              <a:rPr lang="en-US" sz="3200" dirty="0"/>
              <a:t>d) 2023 March Plenary – </a:t>
            </a:r>
            <a:br>
              <a:rPr lang="en-US" sz="3200" dirty="0"/>
            </a:br>
            <a:r>
              <a:rPr lang="en-US" sz="3200" strike="sngStrike" dirty="0">
                <a:solidFill>
                  <a:schemeClr val="bg1">
                    <a:lumMod val="50000"/>
                  </a:schemeClr>
                </a:solidFill>
              </a:rPr>
              <a:t>40th</a:t>
            </a:r>
            <a:r>
              <a:rPr lang="en-US" sz="3200" dirty="0"/>
              <a:t> </a:t>
            </a:r>
            <a:r>
              <a:rPr lang="en-US" sz="3200" b="1" u="sng" dirty="0">
                <a:solidFill>
                  <a:srgbClr val="FF0000"/>
                </a:solidFill>
              </a:rPr>
              <a:t>43rd</a:t>
            </a:r>
            <a:r>
              <a:rPr lang="en-US" sz="3200" dirty="0"/>
              <a:t> Anniversary Celebration</a:t>
            </a:r>
          </a:p>
        </p:txBody>
      </p:sp>
      <p:sp>
        <p:nvSpPr>
          <p:cNvPr id="3" name="Content Placeholder 2">
            <a:extLst>
              <a:ext uri="{FF2B5EF4-FFF2-40B4-BE49-F238E27FC236}">
                <a16:creationId xmlns:a16="http://schemas.microsoft.com/office/drawing/2014/main" id="{81C45766-66CC-B00A-BFC9-C2E8A3266E2D}"/>
              </a:ext>
            </a:extLst>
          </p:cNvPr>
          <p:cNvSpPr>
            <a:spLocks noGrp="1"/>
          </p:cNvSpPr>
          <p:nvPr>
            <p:ph idx="1"/>
          </p:nvPr>
        </p:nvSpPr>
        <p:spPr>
          <a:xfrm>
            <a:off x="609600" y="1341438"/>
            <a:ext cx="6400800" cy="5211762"/>
          </a:xfrm>
        </p:spPr>
        <p:txBody>
          <a:bodyPr/>
          <a:lstStyle/>
          <a:p>
            <a:r>
              <a:rPr lang="en-US" dirty="0"/>
              <a:t>Deposit for Atlanta Aquarium still being held.</a:t>
            </a:r>
          </a:p>
          <a:p>
            <a:r>
              <a:rPr lang="en-US" dirty="0"/>
              <a:t>496 Polo Shirts – In my garage</a:t>
            </a:r>
          </a:p>
          <a:p>
            <a:pPr lvl="1"/>
            <a:r>
              <a:rPr lang="en-US" dirty="0"/>
              <a:t>Plan to update logo </a:t>
            </a:r>
          </a:p>
          <a:p>
            <a:pPr lvl="1"/>
            <a:r>
              <a:rPr lang="en-US" dirty="0"/>
              <a:t>Add “Celebrating after Covid 2023”</a:t>
            </a:r>
          </a:p>
          <a:p>
            <a:pPr lvl="1"/>
            <a:r>
              <a:rPr lang="en-US" dirty="0"/>
              <a:t>Additional charge about $2,500</a:t>
            </a:r>
          </a:p>
          <a:p>
            <a:r>
              <a:rPr lang="en-US" dirty="0"/>
              <a:t>Other options:</a:t>
            </a:r>
          </a:p>
          <a:p>
            <a:pPr lvl="1"/>
            <a:r>
              <a:rPr lang="en-US" dirty="0"/>
              <a:t>Still Crushing it in 2023</a:t>
            </a:r>
          </a:p>
          <a:p>
            <a:pPr lvl="1"/>
            <a:r>
              <a:rPr lang="en-US" dirty="0"/>
              <a:t>Finally Celebrating in 2023</a:t>
            </a:r>
          </a:p>
        </p:txBody>
      </p:sp>
      <p:pic>
        <p:nvPicPr>
          <p:cNvPr id="5" name="Picture 4">
            <a:extLst>
              <a:ext uri="{FF2B5EF4-FFF2-40B4-BE49-F238E27FC236}">
                <a16:creationId xmlns:a16="http://schemas.microsoft.com/office/drawing/2014/main" id="{CC37D153-C454-8961-61C9-DBBDAA04472E}"/>
              </a:ext>
            </a:extLst>
          </p:cNvPr>
          <p:cNvPicPr>
            <a:picLocks noChangeAspect="1"/>
          </p:cNvPicPr>
          <p:nvPr/>
        </p:nvPicPr>
        <p:blipFill rotWithShape="1">
          <a:blip r:embed="rId2"/>
          <a:srcRect l="2671" t="3990" r="3400" b="4243"/>
          <a:stretch/>
        </p:blipFill>
        <p:spPr>
          <a:xfrm>
            <a:off x="7815532" y="1504890"/>
            <a:ext cx="3614468" cy="3295710"/>
          </a:xfrm>
          <a:prstGeom prst="rect">
            <a:avLst/>
          </a:prstGeom>
          <a:ln>
            <a:noFill/>
          </a:ln>
        </p:spPr>
      </p:pic>
      <p:sp>
        <p:nvSpPr>
          <p:cNvPr id="6" name="TextBox 5">
            <a:extLst>
              <a:ext uri="{FF2B5EF4-FFF2-40B4-BE49-F238E27FC236}">
                <a16:creationId xmlns:a16="http://schemas.microsoft.com/office/drawing/2014/main" id="{1F8F98AC-D34A-A6D2-2833-3979B1286273}"/>
              </a:ext>
            </a:extLst>
          </p:cNvPr>
          <p:cNvSpPr txBox="1"/>
          <p:nvPr/>
        </p:nvSpPr>
        <p:spPr>
          <a:xfrm>
            <a:off x="7734300" y="4763996"/>
            <a:ext cx="3848100" cy="400110"/>
          </a:xfrm>
          <a:prstGeom prst="rect">
            <a:avLst/>
          </a:prstGeom>
          <a:noFill/>
        </p:spPr>
        <p:txBody>
          <a:bodyPr wrap="square" rtlCol="0">
            <a:spAutoFit/>
          </a:bodyPr>
          <a:lstStyle/>
          <a:p>
            <a:pPr algn="ctr"/>
            <a:r>
              <a:rPr lang="en-US" sz="2000" b="1" dirty="0">
                <a:solidFill>
                  <a:srgbClr val="002060"/>
                </a:solidFill>
              </a:rPr>
              <a:t>Finally Celebrating in 2023</a:t>
            </a:r>
          </a:p>
        </p:txBody>
      </p:sp>
    </p:spTree>
    <p:extLst>
      <p:ext uri="{BB962C8B-B14F-4D97-AF65-F5344CB8AC3E}">
        <p14:creationId xmlns:p14="http://schemas.microsoft.com/office/powerpoint/2010/main" val="46530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B881-2821-9272-940B-CEE2766F487D}"/>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34E070BB-2CDB-699D-B5C3-921D6925F02B}"/>
              </a:ext>
            </a:extLst>
          </p:cNvPr>
          <p:cNvSpPr>
            <a:spLocks noGrp="1"/>
          </p:cNvSpPr>
          <p:nvPr>
            <p:ph idx="1"/>
          </p:nvPr>
        </p:nvSpPr>
        <p:spPr/>
        <p:txBody>
          <a:bodyPr/>
          <a:lstStyle/>
          <a:p>
            <a:r>
              <a:rPr lang="en-US" dirty="0"/>
              <a:t>Should we update the logo on the Polo Shirt.</a:t>
            </a:r>
          </a:p>
          <a:p>
            <a:pPr lvl="1"/>
            <a:r>
              <a:rPr lang="en-US" dirty="0"/>
              <a:t>1 – A) Celebrating after Covid 2023</a:t>
            </a:r>
          </a:p>
          <a:p>
            <a:pPr lvl="1"/>
            <a:r>
              <a:rPr lang="en-US" dirty="0"/>
              <a:t>4 – B) Still Crushing it in 2023</a:t>
            </a:r>
          </a:p>
          <a:p>
            <a:pPr lvl="1"/>
            <a:r>
              <a:rPr lang="en-US" dirty="0"/>
              <a:t>3 – C) Finally Celebrating in 2023</a:t>
            </a:r>
          </a:p>
          <a:p>
            <a:pPr lvl="1"/>
            <a:r>
              <a:rPr lang="en-US" dirty="0"/>
              <a:t>6 – D) Leave as is.</a:t>
            </a:r>
          </a:p>
          <a:p>
            <a:pPr lvl="1"/>
            <a:endParaRPr lang="en-US" dirty="0"/>
          </a:p>
          <a:p>
            <a:pPr lvl="1"/>
            <a:r>
              <a:rPr lang="en-US" dirty="0"/>
              <a:t>Result – just ship and distribute as is.</a:t>
            </a:r>
          </a:p>
          <a:p>
            <a:pPr lvl="1"/>
            <a:endParaRPr lang="en-US" dirty="0"/>
          </a:p>
        </p:txBody>
      </p:sp>
    </p:spTree>
    <p:extLst>
      <p:ext uri="{BB962C8B-B14F-4D97-AF65-F5344CB8AC3E}">
        <p14:creationId xmlns:p14="http://schemas.microsoft.com/office/powerpoint/2010/main" val="193679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r>
              <a:rPr lang="en-US" dirty="0"/>
              <a:t>Here is a link with most up to date info on entry requirements:</a:t>
            </a:r>
          </a:p>
          <a:p>
            <a:pPr marL="857250" lvl="2" indent="0">
              <a:buNone/>
            </a:pPr>
            <a:r>
              <a:rPr lang="en-US" dirty="0"/>
              <a:t>&gt;&gt; </a:t>
            </a:r>
            <a:r>
              <a:rPr lang="en-US" dirty="0">
                <a:hlinkClick r:id="rId2"/>
              </a:rPr>
              <a:t>https://www.tatnews.org/2022/06/thailands-entry-requirements/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Nov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18	  	    5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278		261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November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 Unanimous – Motion passes.</a:t>
            </a:r>
          </a:p>
        </p:txBody>
      </p:sp>
    </p:spTree>
    <p:extLst>
      <p:ext uri="{BB962C8B-B14F-4D97-AF65-F5344CB8AC3E}">
        <p14:creationId xmlns:p14="http://schemas.microsoft.com/office/powerpoint/2010/main" val="162542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Bangkok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not to exceed $5,500.</a:t>
            </a:r>
          </a:p>
          <a:p>
            <a:r>
              <a:rPr lang="en-US" sz="2400" dirty="0"/>
              <a:t>Move: Rosdahl</a:t>
            </a:r>
          </a:p>
          <a:p>
            <a:r>
              <a:rPr lang="en-US" sz="2400" dirty="0"/>
              <a:t>Second: Zimmerman</a:t>
            </a:r>
          </a:p>
          <a:p>
            <a:r>
              <a:rPr lang="en-US" sz="2400" dirty="0"/>
              <a:t>Results: unanimous- motion passes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July Future Mtgs </a:t>
            </a:r>
            <a:r>
              <a:rPr lang="en-US" dirty="0" err="1"/>
              <a:t>AdHoc</a:t>
            </a:r>
            <a:r>
              <a:rPr lang="en-US" dirty="0"/>
              <a:t> 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EC Telecon – September 6</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599536" y="1341438"/>
            <a:ext cx="10972800" cy="5211762"/>
          </a:xfrm>
        </p:spPr>
        <p:txBody>
          <a:bodyPr/>
          <a:lstStyle/>
          <a:p>
            <a:r>
              <a:rPr lang="en-US" altLang="en-US" sz="2800" dirty="0"/>
              <a:t>Agenda Item 3.01 - MI</a:t>
            </a:r>
          </a:p>
          <a:p>
            <a:pPr lvl="1"/>
            <a:r>
              <a:rPr lang="en-US" altLang="en-US" dirty="0"/>
              <a:t>Future Venue Update</a:t>
            </a:r>
          </a:p>
          <a:p>
            <a:pPr marL="1371600" lvl="2" indent="-514350">
              <a:buFont typeface="+mj-lt"/>
              <a:buAutoNum type="alphaLcParenR"/>
            </a:pPr>
            <a:r>
              <a:rPr lang="en-US" dirty="0"/>
              <a:t>Nov 2022 – Bangkok, Thailand</a:t>
            </a:r>
          </a:p>
          <a:p>
            <a:pPr marL="1828800" lvl="3" indent="-514350">
              <a:buFont typeface="+mj-lt"/>
              <a:buAutoNum type="romanLcPeriod"/>
            </a:pPr>
            <a:r>
              <a:rPr lang="en-US" altLang="en-US" dirty="0"/>
              <a:t>Registration Reminder</a:t>
            </a:r>
          </a:p>
          <a:p>
            <a:pPr marL="1828800" lvl="3" indent="-514350">
              <a:buFont typeface="+mj-lt"/>
              <a:buAutoNum type="romanLcPeriod"/>
            </a:pPr>
            <a:r>
              <a:rPr lang="en-US" altLang="en-US" dirty="0"/>
              <a:t>Things to know about November Plenary</a:t>
            </a:r>
          </a:p>
          <a:p>
            <a:pPr marL="1828800" lvl="3" indent="-514350">
              <a:buFont typeface="+mj-lt"/>
              <a:buAutoNum type="romanLcPeriod"/>
            </a:pPr>
            <a:r>
              <a:rPr lang="en-US" altLang="en-US" dirty="0"/>
              <a:t>Exec Site Visit Update</a:t>
            </a:r>
          </a:p>
          <a:p>
            <a:pPr marL="1828800" lvl="3" indent="-514350">
              <a:buFont typeface="+mj-lt"/>
              <a:buAutoNum type="romanLcPeriod"/>
            </a:pPr>
            <a:r>
              <a:rPr lang="en-US" altLang="en-US" dirty="0"/>
              <a:t>Tutorial #2 slot Granted – “Wi-Fi Meets ML: Re-thinking Next-generation Wi-Fi Networks”</a:t>
            </a:r>
          </a:p>
          <a:p>
            <a:pPr marL="1371600" lvl="2" indent="-514350">
              <a:buFont typeface="+mj-lt"/>
              <a:buAutoNum type="alphaLcParenR"/>
            </a:pPr>
            <a:r>
              <a:rPr lang="en-US" altLang="en-US" dirty="0"/>
              <a:t>Future Venue Contract Status</a:t>
            </a:r>
            <a:endParaRPr lang="en-US" dirty="0"/>
          </a:p>
          <a:p>
            <a:pPr marL="1371600" lvl="2" indent="-514350">
              <a:buFont typeface="+mj-lt"/>
              <a:buAutoNum type="alphaLcParenR"/>
            </a:pPr>
            <a:r>
              <a:rPr lang="en-US" dirty="0"/>
              <a:t>Other Future Sessions</a:t>
            </a:r>
          </a:p>
          <a:p>
            <a:pPr marL="1828800" lvl="3" indent="-514350">
              <a:buFont typeface="+mj-lt"/>
              <a:buAutoNum type="romanLcPeriod"/>
            </a:pPr>
            <a:r>
              <a:rPr lang="en-US" dirty="0"/>
              <a:t>Motion to approve 2026 July Venue</a:t>
            </a:r>
          </a:p>
          <a:p>
            <a:pPr marL="1371600" lvl="2" indent="-514350">
              <a:buFont typeface="+mj-lt"/>
              <a:buAutoNum type="alphaLcParenR"/>
            </a:pPr>
            <a:r>
              <a:rPr lang="en-US" dirty="0"/>
              <a:t>2023 March Plenary – </a:t>
            </a:r>
            <a:r>
              <a:rPr lang="en-US" strike="sngStrike" dirty="0"/>
              <a:t>40</a:t>
            </a:r>
            <a:r>
              <a:rPr lang="en-US" dirty="0"/>
              <a:t> </a:t>
            </a:r>
            <a:r>
              <a:rPr lang="en-US" b="1" u="sng" dirty="0">
                <a:solidFill>
                  <a:srgbClr val="FF0000"/>
                </a:solidFill>
              </a:rPr>
              <a:t>43rd</a:t>
            </a:r>
            <a:r>
              <a:rPr lang="en-US" dirty="0"/>
              <a:t> Anniversary Celebration</a:t>
            </a:r>
          </a:p>
          <a:p>
            <a:pPr marL="1828800" lvl="3" indent="-514350">
              <a:buFont typeface="+mj-lt"/>
              <a:buAutoNum type="romanLcPeriod"/>
            </a:pPr>
            <a:r>
              <a:rPr lang="en-US" dirty="0"/>
              <a:t>Motion to approve updating shirts.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a:xfrm>
            <a:off x="334432" y="1341438"/>
            <a:ext cx="11400367" cy="5211762"/>
          </a:xfrm>
        </p:spPr>
        <p:txBody>
          <a:bodyPr/>
          <a:lstStyle/>
          <a:p>
            <a:r>
              <a:rPr lang="en-US" sz="2400" b="1" dirty="0"/>
              <a:t>2022 Nov 13-18 – Marriott Marquis Queen’s Park, Bangkok, Thailand </a:t>
            </a:r>
            <a:r>
              <a:rPr lang="en-US" sz="2000" dirty="0"/>
              <a:t>rebooked from Nov 2020.</a:t>
            </a:r>
          </a:p>
          <a:p>
            <a:pPr lvl="1"/>
            <a:r>
              <a:rPr lang="en-US" sz="2000" dirty="0"/>
              <a:t>The November 2022 IEEE 802 Plenary is scheduled to take place in Bangkok, Thailand at the Marriott Marquis Queen's Park, located at 199 </a:t>
            </a:r>
            <a:r>
              <a:rPr lang="en-US" sz="2000" dirty="0" err="1"/>
              <a:t>Sukmvit</a:t>
            </a:r>
            <a:r>
              <a:rPr lang="en-US" sz="2000" dirty="0"/>
              <a:t> Soi 22 Klong Ton, Klong Toey.</a:t>
            </a:r>
            <a:br>
              <a:rPr lang="en-US" sz="2000" dirty="0"/>
            </a:br>
            <a:endParaRPr lang="en-US" sz="2000" dirty="0"/>
          </a:p>
          <a:p>
            <a:pPr>
              <a:buFont typeface="Wingdings" panose="05000000000000000000" pitchFamily="2" charset="2"/>
              <a:buChar char="§"/>
            </a:pPr>
            <a:r>
              <a:rPr lang="en-US" sz="2400" b="1" dirty="0"/>
              <a:t>Registration Fees and Deadlines:</a:t>
            </a:r>
          </a:p>
          <a:p>
            <a:pPr lvl="1">
              <a:buFont typeface="Arial" panose="020B0604020202020204" pitchFamily="34" charset="0"/>
              <a:buChar char="•"/>
            </a:pPr>
            <a:r>
              <a:rPr lang="en-US" sz="2000" dirty="0"/>
              <a:t>Early US$ 600.00 until September 16, 2022</a:t>
            </a:r>
          </a:p>
          <a:p>
            <a:pPr lvl="1">
              <a:buFont typeface="Arial" panose="020B0604020202020204" pitchFamily="34" charset="0"/>
              <a:buChar char="•"/>
            </a:pPr>
            <a:r>
              <a:rPr lang="en-US" sz="2000" dirty="0"/>
              <a:t>Standard US$ 800.00 Sept 17 until October 31, 2022</a:t>
            </a:r>
          </a:p>
          <a:p>
            <a:pPr lvl="1">
              <a:buFont typeface="Arial" panose="020B0604020202020204" pitchFamily="34" charset="0"/>
              <a:buChar char="•"/>
            </a:pPr>
            <a:r>
              <a:rPr lang="en-US" sz="2000" dirty="0"/>
              <a:t>Late/Onsite US$ 1000.00 after October 31, 2022</a:t>
            </a:r>
          </a:p>
          <a:p>
            <a:pPr lvl="2"/>
            <a:r>
              <a:rPr lang="en-US" sz="1800" dirty="0"/>
              <a:t>In-Person and Virtual participation will be available for this session.</a:t>
            </a:r>
            <a:br>
              <a:rPr lang="en-US" sz="1800" dirty="0"/>
            </a:br>
            <a:r>
              <a:rPr lang="en-US" sz="1800" dirty="0"/>
              <a:t>If you are required to change your registration type after registration please contact the Meeting Planner, Face to Face Events at </a:t>
            </a:r>
            <a:r>
              <a:rPr lang="en-US" sz="1800" dirty="0">
                <a:hlinkClick r:id="rId3"/>
              </a:rPr>
              <a:t>802info@facetoface-events.com </a:t>
            </a:r>
            <a:br>
              <a:rPr lang="en-US" sz="1800" dirty="0"/>
            </a:br>
            <a:endParaRPr lang="en-US" sz="1800" dirty="0"/>
          </a:p>
          <a:p>
            <a:r>
              <a:rPr lang="en-US" sz="2000" b="1" dirty="0"/>
              <a:t>Session Registration Website</a:t>
            </a:r>
            <a:br>
              <a:rPr lang="en-US" sz="2000" b="1" dirty="0"/>
            </a:br>
            <a:r>
              <a:rPr lang="en-US" sz="2000" b="1" dirty="0">
                <a:hlinkClick r:id="rId4"/>
              </a:rPr>
              <a:t>https://cvent.me/0Vk4Qq</a:t>
            </a:r>
            <a:endParaRPr lang="en-US" sz="2000" dirty="0"/>
          </a:p>
        </p:txBody>
      </p:sp>
    </p:spTree>
    <p:extLst>
      <p:ext uri="{BB962C8B-B14F-4D97-AF65-F5344CB8AC3E}">
        <p14:creationId xmlns:p14="http://schemas.microsoft.com/office/powerpoint/2010/main" val="35737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609600" y="1341438"/>
            <a:ext cx="10744200" cy="4754562"/>
          </a:xfrm>
        </p:spPr>
        <p:txBody>
          <a:bodyPr/>
          <a:lstStyle/>
          <a:p>
            <a:pPr marL="457200" indent="-457200">
              <a:buAutoNum type="arabicPeriod"/>
            </a:pPr>
            <a:r>
              <a:rPr lang="en-US" sz="2400" dirty="0"/>
              <a:t>One central laptop/computer per meeting connects at head table.</a:t>
            </a:r>
          </a:p>
          <a:p>
            <a:pPr marL="457200" indent="-457200">
              <a:buAutoNum type="arabicPeriod"/>
            </a:pPr>
            <a:r>
              <a:rPr lang="en-US" sz="2400" dirty="0"/>
              <a:t>Local speakers queue/speak only at microphone</a:t>
            </a:r>
          </a:p>
          <a:p>
            <a:pPr marL="457200" indent="-457200">
              <a:buAutoNum type="arabicPeriod"/>
            </a:pPr>
            <a:r>
              <a:rPr lang="en-US" sz="2400" dirty="0"/>
              <a:t>Presenters have chair (central laptop) share the presentation</a:t>
            </a:r>
          </a:p>
          <a:p>
            <a:pPr marL="457200" indent="-457200">
              <a:buAutoNum type="arabicPeriod"/>
            </a:pPr>
            <a:r>
              <a:rPr lang="en-US" sz="2400" dirty="0"/>
              <a:t>Local attendees when logged into WebEx </a:t>
            </a:r>
            <a:r>
              <a:rPr lang="en-US" sz="2400" dirty="0">
                <a:solidFill>
                  <a:srgbClr val="FF0000"/>
                </a:solidFill>
              </a:rPr>
              <a:t>SHALL</a:t>
            </a:r>
            <a:r>
              <a:rPr lang="en-US" sz="2400" dirty="0"/>
              <a:t> </a:t>
            </a:r>
            <a:r>
              <a:rPr lang="en-US" sz="2400" dirty="0">
                <a:solidFill>
                  <a:srgbClr val="C00000"/>
                </a:solidFill>
              </a:rPr>
              <a:t>NOT connect Audio.</a:t>
            </a:r>
          </a:p>
          <a:p>
            <a:pPr marL="457200" indent="-457200">
              <a:buAutoNum type="arabicPeriod"/>
            </a:pPr>
            <a:r>
              <a:rPr lang="en-US" sz="2400" dirty="0">
                <a:solidFill>
                  <a:schemeClr val="tx1"/>
                </a:solidFill>
              </a:rPr>
              <a:t>When Starting a meeting the host should do the following:</a:t>
            </a:r>
          </a:p>
          <a:p>
            <a:pPr marL="857250" lvl="1" indent="-457200">
              <a:buAutoNum type="arabicPeriod"/>
            </a:pPr>
            <a:r>
              <a:rPr lang="en-US" sz="2400" dirty="0">
                <a:solidFill>
                  <a:schemeClr val="tx1"/>
                </a:solidFill>
              </a:rPr>
              <a:t>Select “Meeting” -&gt; “Meeting Options” -&gt; [Disable] “Allow Participant to turn on Video”</a:t>
            </a:r>
          </a:p>
          <a:p>
            <a:pPr marL="857250" lvl="1" indent="-457200">
              <a:buAutoNum type="arabicPeriod"/>
            </a:pPr>
            <a:r>
              <a:rPr lang="en-US" sz="2400" dirty="0">
                <a:solidFill>
                  <a:schemeClr val="tx1"/>
                </a:solidFill>
              </a:rPr>
              <a:t>Select “Participant” -&gt; [Enable] “Mute on Entry”.</a:t>
            </a:r>
          </a:p>
          <a:p>
            <a:pPr marL="457200" indent="-457200">
              <a:buAutoNum type="arabicPeriod"/>
            </a:pPr>
            <a:r>
              <a:rPr lang="en-US" sz="2400" dirty="0">
                <a:solidFill>
                  <a:schemeClr val="tx1"/>
                </a:solidFill>
              </a:rPr>
              <a:t>For those Remote Attendees Connecting to Webex, Configure Webex Audio to use “Music Mode”.</a:t>
            </a:r>
          </a:p>
          <a:p>
            <a:pPr marL="457200" indent="-457200">
              <a:buAutoNum type="arabicPeriod"/>
            </a:pPr>
            <a:r>
              <a:rPr lang="en-US" sz="2400" dirty="0"/>
              <a:t>See Training slides: </a:t>
            </a:r>
            <a:r>
              <a:rPr lang="en-US" sz="2400" dirty="0">
                <a:hlinkClick r:id="rId2"/>
              </a:rPr>
              <a:t>802 EC-22/183r1</a:t>
            </a:r>
            <a:r>
              <a:rPr lang="en-US" sz="2400" dirty="0"/>
              <a:t>: </a:t>
            </a:r>
            <a:endParaRPr lang="en-US" sz="2400" dirty="0">
              <a:solidFill>
                <a:schemeClr val="tx1"/>
              </a:solidFill>
            </a:endParaRPr>
          </a:p>
        </p:txBody>
      </p:sp>
    </p:spTree>
    <p:extLst>
      <p:ext uri="{BB962C8B-B14F-4D97-AF65-F5344CB8AC3E}">
        <p14:creationId xmlns:p14="http://schemas.microsoft.com/office/powerpoint/2010/main" val="36067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113-92D4-EFEF-B1A1-D9A49DC7F2AB}"/>
              </a:ext>
            </a:extLst>
          </p:cNvPr>
          <p:cNvSpPr>
            <a:spLocks noGrp="1"/>
          </p:cNvSpPr>
          <p:nvPr>
            <p:ph type="title"/>
          </p:nvPr>
        </p:nvSpPr>
        <p:spPr/>
        <p:txBody>
          <a:bodyPr/>
          <a:lstStyle/>
          <a:p>
            <a:r>
              <a:rPr lang="en-US" dirty="0"/>
              <a:t>a) iii. Exec Sec Bangkok Site Visit Status</a:t>
            </a:r>
          </a:p>
        </p:txBody>
      </p:sp>
      <p:sp>
        <p:nvSpPr>
          <p:cNvPr id="3" name="Content Placeholder 2">
            <a:extLst>
              <a:ext uri="{FF2B5EF4-FFF2-40B4-BE49-F238E27FC236}">
                <a16:creationId xmlns:a16="http://schemas.microsoft.com/office/drawing/2014/main" id="{DE53F635-D915-F90E-94D5-09FADECE6252}"/>
              </a:ext>
            </a:extLst>
          </p:cNvPr>
          <p:cNvSpPr>
            <a:spLocks noGrp="1"/>
          </p:cNvSpPr>
          <p:nvPr>
            <p:ph idx="1"/>
          </p:nvPr>
        </p:nvSpPr>
        <p:spPr>
          <a:xfrm>
            <a:off x="334433" y="1341438"/>
            <a:ext cx="10972800" cy="4983162"/>
          </a:xfrm>
        </p:spPr>
        <p:txBody>
          <a:bodyPr/>
          <a:lstStyle/>
          <a:p>
            <a:r>
              <a:rPr lang="en-US" sz="2000" dirty="0"/>
              <a:t>Purchased airline ticket – under $4k.</a:t>
            </a:r>
          </a:p>
          <a:p>
            <a:r>
              <a:rPr lang="en-US" sz="2000" dirty="0"/>
              <a:t>Site visit meet with hotel Sept 28- 29</a:t>
            </a:r>
          </a:p>
          <a:p>
            <a:r>
              <a:rPr lang="en-US" sz="2000" dirty="0"/>
              <a:t>Meeting with Tourist board, DNC, Oct 1 </a:t>
            </a:r>
          </a:p>
          <a:p>
            <a:r>
              <a:rPr lang="en-US" sz="2000" dirty="0"/>
              <a:t>Travel Sept 27-Oct 3</a:t>
            </a:r>
          </a:p>
          <a:p>
            <a:r>
              <a:rPr lang="en-US" sz="2000" dirty="0"/>
              <a:t>Scheduled test of Mixed mode</a:t>
            </a:r>
          </a:p>
          <a:p>
            <a:pPr lvl="1">
              <a:spcAft>
                <a:spcPts val="0"/>
              </a:spcAft>
            </a:pPr>
            <a:r>
              <a:rPr lang="en-US" sz="2000" b="1" u="sng" dirty="0">
                <a:effectLst/>
                <a:latin typeface="Times New Roman" panose="02020603050405020304" pitchFamily="18" charset="0"/>
              </a:rPr>
              <a:t>Friday, September 30, 2022:</a:t>
            </a:r>
            <a:endParaRPr lang="en-US" sz="2000" dirty="0">
              <a:effectLst/>
              <a:latin typeface="Times New Roman" panose="02020603050405020304" pitchFamily="18" charset="0"/>
            </a:endParaRPr>
          </a:p>
          <a:p>
            <a:pPr marL="800100" lvl="2" indent="0">
              <a:spcAft>
                <a:spcPts val="0"/>
              </a:spcAft>
              <a:buNone/>
            </a:pPr>
            <a:r>
              <a:rPr lang="en-US" sz="2000" dirty="0">
                <a:effectLst/>
                <a:latin typeface="Times New Roman" panose="02020603050405020304" pitchFamily="18" charset="0"/>
              </a:rPr>
              <a:t>1.  8:30am - 9:15am: Hotel to set-up a mock meeting room to try the AV on-site/hybrid arrangements</a:t>
            </a:r>
          </a:p>
          <a:p>
            <a:pPr marL="800100" lvl="2" indent="0">
              <a:spcAft>
                <a:spcPts val="0"/>
              </a:spcAft>
              <a:buNone/>
            </a:pPr>
            <a:r>
              <a:rPr lang="en-US" sz="2000" dirty="0">
                <a:effectLst/>
                <a:latin typeface="Times New Roman" panose="02020603050405020304" pitchFamily="18" charset="0"/>
              </a:rPr>
              <a:t>- more details to follow</a:t>
            </a:r>
          </a:p>
          <a:p>
            <a:pPr marL="800100" lvl="2" indent="0">
              <a:spcAft>
                <a:spcPts val="0"/>
              </a:spcAft>
              <a:buNone/>
            </a:pPr>
            <a:r>
              <a:rPr lang="en-US" sz="2000" dirty="0">
                <a:effectLst/>
                <a:latin typeface="Times New Roman" panose="02020603050405020304" pitchFamily="18" charset="0"/>
              </a:rPr>
              <a:t>2.  9:15 -10:15am: IEEE 802 to host a 30-60 minute with IEEE 802EC in USA.</a:t>
            </a:r>
          </a:p>
          <a:p>
            <a:pPr marL="800100" lvl="2" indent="0">
              <a:spcAft>
                <a:spcPts val="0"/>
              </a:spcAft>
              <a:buNone/>
            </a:pPr>
            <a:r>
              <a:rPr lang="en-US" sz="2000" dirty="0">
                <a:effectLst/>
                <a:latin typeface="Times New Roman" panose="02020603050405020304" pitchFamily="18" charset="0"/>
              </a:rPr>
              <a:t>- will need access to hotel network</a:t>
            </a:r>
          </a:p>
          <a:p>
            <a:pPr marL="800100" lvl="2" indent="0">
              <a:spcAft>
                <a:spcPts val="0"/>
              </a:spcAft>
              <a:buNone/>
            </a:pPr>
            <a:r>
              <a:rPr lang="en-US" sz="2000" dirty="0">
                <a:effectLst/>
                <a:latin typeface="Times New Roman" panose="02020603050405020304" pitchFamily="18" charset="0"/>
              </a:rPr>
              <a:t>*Mixed-Mode Meeting will be held on Thursday, Sept. 29 at 9:30am Bangkok Time and 7:30pm PT (USA)</a:t>
            </a:r>
          </a:p>
          <a:p>
            <a:pPr marL="0" indent="0">
              <a:spcAft>
                <a:spcPts val="0"/>
              </a:spcAft>
              <a:buNone/>
            </a:pPr>
            <a:br>
              <a:rPr lang="en-US" sz="2000" dirty="0">
                <a:effectLst/>
                <a:latin typeface="Times New Roman" panose="02020603050405020304" pitchFamily="18" charset="0"/>
              </a:rPr>
            </a:br>
            <a:endParaRPr lang="en-US" sz="2000" dirty="0">
              <a:effectLst/>
              <a:latin typeface="Times New Roman" panose="02020603050405020304" pitchFamily="18" charset="0"/>
            </a:endParaRPr>
          </a:p>
          <a:p>
            <a:endParaRPr lang="en-US" sz="2000" dirty="0"/>
          </a:p>
        </p:txBody>
      </p:sp>
    </p:spTree>
    <p:extLst>
      <p:ext uri="{BB962C8B-B14F-4D97-AF65-F5344CB8AC3E}">
        <p14:creationId xmlns:p14="http://schemas.microsoft.com/office/powerpoint/2010/main" val="2297243226"/>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27057</TotalTime>
  <Words>2645</Words>
  <Application>Microsoft Office PowerPoint</Application>
  <PresentationFormat>Widescreen</PresentationFormat>
  <Paragraphs>285</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Verdana</vt:lpstr>
      <vt:lpstr>Wingdings</vt:lpstr>
      <vt:lpstr>Title slide</vt:lpstr>
      <vt:lpstr>Executive Secretary Agenda Items  2022 September Telecon</vt:lpstr>
      <vt:lpstr>Event Conduct and Safety Statement </vt:lpstr>
      <vt:lpstr>Event Conduct and Safety Statement</vt:lpstr>
      <vt:lpstr>IEEE 802 EC Telecon – September 6</vt:lpstr>
      <vt:lpstr>2022 Nov 13-18 – Marriott Marquis Queen’s Park, Bangkok, Thailand</vt:lpstr>
      <vt:lpstr>PowerPoint Presentation</vt:lpstr>
      <vt:lpstr>Sample IEEE Room Drawing</vt:lpstr>
      <vt:lpstr>Suggested best practices</vt:lpstr>
      <vt:lpstr>a) iii. Exec Sec Bangkok Site Visit Status</vt:lpstr>
      <vt:lpstr>a) iii. 802 EC Test Mixed-mode Telecon- Bangkok</vt:lpstr>
      <vt:lpstr>a) iv. Tutorial #2: Granted</vt:lpstr>
      <vt:lpstr>b) Future Venue Contract Status</vt:lpstr>
      <vt:lpstr>c) Other Future Sessions</vt:lpstr>
      <vt:lpstr>c) i. Motion – Approve 2026 July Plenary Venue</vt:lpstr>
      <vt:lpstr>d) 2023 March Plenary –  40th 43rd Anniversary Celebration</vt:lpstr>
      <vt:lpstr>Straw Poll</vt:lpstr>
      <vt:lpstr>Nov 2022 – Bangkok, Thailand</vt:lpstr>
      <vt:lpstr>Straw Poll for 2022 Nov - 1</vt:lpstr>
      <vt:lpstr>2022 November Mixed Mode Plenary Fee Motion </vt:lpstr>
      <vt:lpstr>Motion to Approve Bangkok Exec Site Visit</vt:lpstr>
      <vt:lpstr>8.04 Monthly IEEE 802 EC Telecons</vt:lpstr>
      <vt:lpstr>8.05 Call for Tutorials for Nov 2022</vt:lpstr>
      <vt:lpstr>July Future Mtgs AdHoc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September Telecon</dc:title>
  <dc:subject>2022 September IEEE 802 EC Telecon</dc:subject>
  <dc:creator>Jon Rosdahl</dc:creator>
  <cp:keywords>September Telecon</cp:keywords>
  <dc:description>Jon Rosdahl, Qualcomm</dc:description>
  <cp:lastModifiedBy>Jon Rosdahl</cp:lastModifiedBy>
  <cp:revision>16</cp:revision>
  <dcterms:created xsi:type="dcterms:W3CDTF">2021-09-07T16:57:28Z</dcterms:created>
  <dcterms:modified xsi:type="dcterms:W3CDTF">2022-09-08T12:45:26Z</dcterms:modified>
  <cp:category>September 2022</cp:category>
</cp:coreProperties>
</file>