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5"/>
  </p:notesMasterIdLst>
  <p:handoutMasterIdLst>
    <p:handoutMasterId r:id="rId26"/>
  </p:handoutMasterIdLst>
  <p:sldIdLst>
    <p:sldId id="278" r:id="rId2"/>
    <p:sldId id="488" r:id="rId3"/>
    <p:sldId id="489" r:id="rId4"/>
    <p:sldId id="342" r:id="rId5"/>
    <p:sldId id="499" r:id="rId6"/>
    <p:sldId id="392" r:id="rId7"/>
    <p:sldId id="390" r:id="rId8"/>
    <p:sldId id="394" r:id="rId9"/>
    <p:sldId id="511" r:id="rId10"/>
    <p:sldId id="512" r:id="rId11"/>
    <p:sldId id="509" r:id="rId12"/>
    <p:sldId id="344" r:id="rId13"/>
    <p:sldId id="350" r:id="rId14"/>
    <p:sldId id="510" r:id="rId15"/>
    <p:sldId id="508" r:id="rId16"/>
    <p:sldId id="513" r:id="rId17"/>
    <p:sldId id="384" r:id="rId18"/>
    <p:sldId id="358" r:id="rId19"/>
    <p:sldId id="364" r:id="rId20"/>
    <p:sldId id="365" r:id="rId21"/>
    <p:sldId id="343" r:id="rId22"/>
    <p:sldId id="377" r:id="rId23"/>
    <p:sldId id="503" r:id="rId2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3B8FA370-D2B0-46B1-AFF6-599C114D0677}">
          <p14:sldIdLst>
            <p14:sldId id="278"/>
            <p14:sldId id="488"/>
            <p14:sldId id="489"/>
          </p14:sldIdLst>
        </p14:section>
        <p14:section name="Sept 6 Telecon slides" id="{12A12E1B-8C3F-4A33-B548-A011E5170083}">
          <p14:sldIdLst>
            <p14:sldId id="342"/>
            <p14:sldId id="499"/>
            <p14:sldId id="392"/>
            <p14:sldId id="390"/>
            <p14:sldId id="394"/>
            <p14:sldId id="511"/>
            <p14:sldId id="512"/>
            <p14:sldId id="509"/>
            <p14:sldId id="344"/>
            <p14:sldId id="350"/>
            <p14:sldId id="510"/>
            <p14:sldId id="508"/>
            <p14:sldId id="513"/>
          </p14:sldIdLst>
        </p14:section>
        <p14:section name="Backup slides" id="{89B946F5-47D4-47BE-80B4-BBD366E37181}">
          <p14:sldIdLst>
            <p14:sldId id="384"/>
            <p14:sldId id="358"/>
            <p14:sldId id="364"/>
            <p14:sldId id="365"/>
            <p14:sldId id="343"/>
            <p14:sldId id="377"/>
            <p14:sldId id="5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1DF"/>
    <a:srgbClr val="33CCFF"/>
    <a:srgbClr val="0066FF"/>
    <a:srgbClr val="99FF99"/>
    <a:srgbClr val="69BE28"/>
    <a:srgbClr val="FFFF00"/>
    <a:srgbClr val="FFCC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C64AD-53CD-44A4-9BCD-D67641876B92}" v="39" dt="2022-09-06T18:36:06.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3" autoAdjust="0"/>
    <p:restoredTop sz="78584" autoAdjust="0"/>
  </p:normalViewPr>
  <p:slideViewPr>
    <p:cSldViewPr>
      <p:cViewPr varScale="1">
        <p:scale>
          <a:sx n="56" d="100"/>
          <a:sy n="56" d="100"/>
        </p:scale>
        <p:origin x="780" y="4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620C64AD-53CD-44A4-9BCD-D67641876B92}"/>
    <pc:docChg chg="undo custSel addSld delSld modSld sldOrd modMainMaster delSection modSection">
      <pc:chgData name="Jon Rosdahl" userId="2820f357-2dd4-4127-8713-e0bfde0fd756" providerId="ADAL" clId="{620C64AD-53CD-44A4-9BCD-D67641876B92}" dt="2022-09-06T18:36:32.052" v="2126" actId="20577"/>
      <pc:docMkLst>
        <pc:docMk/>
      </pc:docMkLst>
      <pc:sldChg chg="del">
        <pc:chgData name="Jon Rosdahl" userId="2820f357-2dd4-4127-8713-e0bfde0fd756" providerId="ADAL" clId="{620C64AD-53CD-44A4-9BCD-D67641876B92}" dt="2022-09-05T21:09:56.095" v="128" actId="47"/>
        <pc:sldMkLst>
          <pc:docMk/>
          <pc:sldMk cId="0" sldId="256"/>
        </pc:sldMkLst>
      </pc:sldChg>
      <pc:sldChg chg="del">
        <pc:chgData name="Jon Rosdahl" userId="2820f357-2dd4-4127-8713-e0bfde0fd756" providerId="ADAL" clId="{620C64AD-53CD-44A4-9BCD-D67641876B92}" dt="2022-09-05T21:14:09.099" v="245" actId="47"/>
        <pc:sldMkLst>
          <pc:docMk/>
          <pc:sldMk cId="0" sldId="257"/>
        </pc:sldMkLst>
      </pc:sldChg>
      <pc:sldChg chg="del">
        <pc:chgData name="Jon Rosdahl" userId="2820f357-2dd4-4127-8713-e0bfde0fd756" providerId="ADAL" clId="{620C64AD-53CD-44A4-9BCD-D67641876B92}" dt="2022-09-05T21:09:58.189" v="129" actId="47"/>
        <pc:sldMkLst>
          <pc:docMk/>
          <pc:sldMk cId="0" sldId="258"/>
        </pc:sldMkLst>
      </pc:sldChg>
      <pc:sldChg chg="del">
        <pc:chgData name="Jon Rosdahl" userId="2820f357-2dd4-4127-8713-e0bfde0fd756" providerId="ADAL" clId="{620C64AD-53CD-44A4-9BCD-D67641876B92}" dt="2022-09-05T21:09:58.992" v="130" actId="47"/>
        <pc:sldMkLst>
          <pc:docMk/>
          <pc:sldMk cId="0" sldId="259"/>
        </pc:sldMkLst>
      </pc:sldChg>
      <pc:sldChg chg="del">
        <pc:chgData name="Jon Rosdahl" userId="2820f357-2dd4-4127-8713-e0bfde0fd756" providerId="ADAL" clId="{620C64AD-53CD-44A4-9BCD-D67641876B92}" dt="2022-09-05T21:10:01.447" v="132" actId="47"/>
        <pc:sldMkLst>
          <pc:docMk/>
          <pc:sldMk cId="0" sldId="260"/>
        </pc:sldMkLst>
      </pc:sldChg>
      <pc:sldChg chg="del">
        <pc:chgData name="Jon Rosdahl" userId="2820f357-2dd4-4127-8713-e0bfde0fd756" providerId="ADAL" clId="{620C64AD-53CD-44A4-9BCD-D67641876B92}" dt="2022-09-05T21:13:59.185" v="241" actId="47"/>
        <pc:sldMkLst>
          <pc:docMk/>
          <pc:sldMk cId="0" sldId="261"/>
        </pc:sldMkLst>
      </pc:sldChg>
      <pc:sldChg chg="del">
        <pc:chgData name="Jon Rosdahl" userId="2820f357-2dd4-4127-8713-e0bfde0fd756" providerId="ADAL" clId="{620C64AD-53CD-44A4-9BCD-D67641876B92}" dt="2022-09-05T21:14:01.826" v="242" actId="47"/>
        <pc:sldMkLst>
          <pc:docMk/>
          <pc:sldMk cId="0" sldId="262"/>
        </pc:sldMkLst>
      </pc:sldChg>
      <pc:sldChg chg="del">
        <pc:chgData name="Jon Rosdahl" userId="2820f357-2dd4-4127-8713-e0bfde0fd756" providerId="ADAL" clId="{620C64AD-53CD-44A4-9BCD-D67641876B92}" dt="2022-09-05T21:14:03.265" v="243" actId="47"/>
        <pc:sldMkLst>
          <pc:docMk/>
          <pc:sldMk cId="0" sldId="263"/>
        </pc:sldMkLst>
      </pc:sldChg>
      <pc:sldChg chg="del">
        <pc:chgData name="Jon Rosdahl" userId="2820f357-2dd4-4127-8713-e0bfde0fd756" providerId="ADAL" clId="{620C64AD-53CD-44A4-9BCD-D67641876B92}" dt="2022-09-05T21:14:06.809" v="244" actId="47"/>
        <pc:sldMkLst>
          <pc:docMk/>
          <pc:sldMk cId="0" sldId="264"/>
        </pc:sldMkLst>
      </pc:sldChg>
      <pc:sldChg chg="del">
        <pc:chgData name="Jon Rosdahl" userId="2820f357-2dd4-4127-8713-e0bfde0fd756" providerId="ADAL" clId="{620C64AD-53CD-44A4-9BCD-D67641876B92}" dt="2022-09-05T21:10:00.429" v="131" actId="47"/>
        <pc:sldMkLst>
          <pc:docMk/>
          <pc:sldMk cId="0" sldId="265"/>
        </pc:sldMkLst>
      </pc:sldChg>
      <pc:sldChg chg="modSp mod">
        <pc:chgData name="Jon Rosdahl" userId="2820f357-2dd4-4127-8713-e0bfde0fd756" providerId="ADAL" clId="{620C64AD-53CD-44A4-9BCD-D67641876B92}" dt="2022-09-05T21:04:14.554" v="6" actId="20577"/>
        <pc:sldMkLst>
          <pc:docMk/>
          <pc:sldMk cId="0" sldId="278"/>
        </pc:sldMkLst>
        <pc:spChg chg="mod">
          <ac:chgData name="Jon Rosdahl" userId="2820f357-2dd4-4127-8713-e0bfde0fd756" providerId="ADAL" clId="{620C64AD-53CD-44A4-9BCD-D67641876B92}" dt="2022-09-05T21:04:14.554" v="6" actId="20577"/>
          <ac:spMkLst>
            <pc:docMk/>
            <pc:sldMk cId="0" sldId="278"/>
            <ac:spMk id="111620" creationId="{53B2155B-CFEF-47E6-921E-45594A6364EC}"/>
          </ac:spMkLst>
        </pc:spChg>
      </pc:sldChg>
      <pc:sldChg chg="modSp mod">
        <pc:chgData name="Jon Rosdahl" userId="2820f357-2dd4-4127-8713-e0bfde0fd756" providerId="ADAL" clId="{620C64AD-53CD-44A4-9BCD-D67641876B92}" dt="2022-09-06T18:36:06.744" v="2120" actId="14100"/>
        <pc:sldMkLst>
          <pc:docMk/>
          <pc:sldMk cId="0" sldId="342"/>
        </pc:sldMkLst>
        <pc:spChg chg="mod">
          <ac:chgData name="Jon Rosdahl" userId="2820f357-2dd4-4127-8713-e0bfde0fd756" providerId="ADAL" clId="{620C64AD-53CD-44A4-9BCD-D67641876B92}" dt="2022-09-05T21:08:37.544" v="77" actId="6549"/>
          <ac:spMkLst>
            <pc:docMk/>
            <pc:sldMk cId="0" sldId="342"/>
            <ac:spMk id="273413" creationId="{F9A6CCE4-BC0A-4194-9F6C-63D8359E4152}"/>
          </ac:spMkLst>
        </pc:spChg>
        <pc:spChg chg="mod">
          <ac:chgData name="Jon Rosdahl" userId="2820f357-2dd4-4127-8713-e0bfde0fd756" providerId="ADAL" clId="{620C64AD-53CD-44A4-9BCD-D67641876B92}" dt="2022-09-06T18:36:06.744" v="2120" actId="14100"/>
          <ac:spMkLst>
            <pc:docMk/>
            <pc:sldMk cId="0" sldId="342"/>
            <ac:spMk id="273414" creationId="{A8DD74F1-78FD-43C5-92B7-9C87A242921B}"/>
          </ac:spMkLst>
        </pc:spChg>
      </pc:sldChg>
      <pc:sldChg chg="modSp mod">
        <pc:chgData name="Jon Rosdahl" userId="2820f357-2dd4-4127-8713-e0bfde0fd756" providerId="ADAL" clId="{620C64AD-53CD-44A4-9BCD-D67641876B92}" dt="2022-09-06T18:09:24.305" v="1663" actId="6549"/>
        <pc:sldMkLst>
          <pc:docMk/>
          <pc:sldMk cId="2306598344" sldId="344"/>
        </pc:sldMkLst>
        <pc:spChg chg="mod">
          <ac:chgData name="Jon Rosdahl" userId="2820f357-2dd4-4127-8713-e0bfde0fd756" providerId="ADAL" clId="{620C64AD-53CD-44A4-9BCD-D67641876B92}" dt="2022-09-06T18:09:24.305" v="1663" actId="6549"/>
          <ac:spMkLst>
            <pc:docMk/>
            <pc:sldMk cId="2306598344" sldId="344"/>
            <ac:spMk id="2" creationId="{04124CE6-4087-496B-88B7-AB7F112E60F9}"/>
          </ac:spMkLst>
        </pc:spChg>
        <pc:spChg chg="mod">
          <ac:chgData name="Jon Rosdahl" userId="2820f357-2dd4-4127-8713-e0bfde0fd756" providerId="ADAL" clId="{620C64AD-53CD-44A4-9BCD-D67641876B92}" dt="2022-09-06T14:02:43.137" v="1021" actId="20577"/>
          <ac:spMkLst>
            <pc:docMk/>
            <pc:sldMk cId="2306598344" sldId="344"/>
            <ac:spMk id="3" creationId="{06C2C8B8-206C-4A99-8624-93A2C2F3839F}"/>
          </ac:spMkLst>
        </pc:spChg>
      </pc:sldChg>
      <pc:sldChg chg="modSp mod">
        <pc:chgData name="Jon Rosdahl" userId="2820f357-2dd4-4127-8713-e0bfde0fd756" providerId="ADAL" clId="{620C64AD-53CD-44A4-9BCD-D67641876B92}" dt="2022-09-06T18:12:46.315" v="1669" actId="20577"/>
        <pc:sldMkLst>
          <pc:docMk/>
          <pc:sldMk cId="2843269439" sldId="350"/>
        </pc:sldMkLst>
        <pc:spChg chg="mod">
          <ac:chgData name="Jon Rosdahl" userId="2820f357-2dd4-4127-8713-e0bfde0fd756" providerId="ADAL" clId="{620C64AD-53CD-44A4-9BCD-D67641876B92}" dt="2022-09-06T18:12:46.315" v="1669" actId="20577"/>
          <ac:spMkLst>
            <pc:docMk/>
            <pc:sldMk cId="2843269439" sldId="350"/>
            <ac:spMk id="2" creationId="{826B286A-735B-4EAB-B47B-955D713EC1B9}"/>
          </ac:spMkLst>
        </pc:spChg>
        <pc:spChg chg="mod">
          <ac:chgData name="Jon Rosdahl" userId="2820f357-2dd4-4127-8713-e0bfde0fd756" providerId="ADAL" clId="{620C64AD-53CD-44A4-9BCD-D67641876B92}" dt="2022-09-05T21:27:46.574" v="598" actId="20577"/>
          <ac:spMkLst>
            <pc:docMk/>
            <pc:sldMk cId="2843269439" sldId="350"/>
            <ac:spMk id="3" creationId="{F9657F8A-5834-4BD7-8DBC-9537F96B52F6}"/>
          </ac:spMkLst>
        </pc:spChg>
      </pc:sldChg>
      <pc:sldChg chg="del">
        <pc:chgData name="Jon Rosdahl" userId="2820f357-2dd4-4127-8713-e0bfde0fd756" providerId="ADAL" clId="{620C64AD-53CD-44A4-9BCD-D67641876B92}" dt="2022-09-05T21:14:41.625" v="247" actId="47"/>
        <pc:sldMkLst>
          <pc:docMk/>
          <pc:sldMk cId="302269111" sldId="353"/>
        </pc:sldMkLst>
      </pc:sldChg>
      <pc:sldChg chg="del">
        <pc:chgData name="Jon Rosdahl" userId="2820f357-2dd4-4127-8713-e0bfde0fd756" providerId="ADAL" clId="{620C64AD-53CD-44A4-9BCD-D67641876B92}" dt="2022-09-06T13:41:12.120" v="889" actId="47"/>
        <pc:sldMkLst>
          <pc:docMk/>
          <pc:sldMk cId="4063178888" sldId="354"/>
        </pc:sldMkLst>
      </pc:sldChg>
      <pc:sldChg chg="del">
        <pc:chgData name="Jon Rosdahl" userId="2820f357-2dd4-4127-8713-e0bfde0fd756" providerId="ADAL" clId="{620C64AD-53CD-44A4-9BCD-D67641876B92}" dt="2022-09-06T13:41:52.765" v="892" actId="47"/>
        <pc:sldMkLst>
          <pc:docMk/>
          <pc:sldMk cId="3930213174" sldId="361"/>
        </pc:sldMkLst>
      </pc:sldChg>
      <pc:sldChg chg="modSp mod">
        <pc:chgData name="Jon Rosdahl" userId="2820f357-2dd4-4127-8713-e0bfde0fd756" providerId="ADAL" clId="{620C64AD-53CD-44A4-9BCD-D67641876B92}" dt="2022-09-06T13:46:48.282" v="932" actId="20577"/>
        <pc:sldMkLst>
          <pc:docMk/>
          <pc:sldMk cId="1248015820" sldId="365"/>
        </pc:sldMkLst>
        <pc:spChg chg="mod">
          <ac:chgData name="Jon Rosdahl" userId="2820f357-2dd4-4127-8713-e0bfde0fd756" providerId="ADAL" clId="{620C64AD-53CD-44A4-9BCD-D67641876B92}" dt="2022-09-06T13:46:48.282" v="932" actId="20577"/>
          <ac:spMkLst>
            <pc:docMk/>
            <pc:sldMk cId="1248015820" sldId="365"/>
            <ac:spMk id="2" creationId="{24B5569D-217E-4F8A-B7B2-16A9F53B9E46}"/>
          </ac:spMkLst>
        </pc:spChg>
      </pc:sldChg>
      <pc:sldChg chg="del">
        <pc:chgData name="Jon Rosdahl" userId="2820f357-2dd4-4127-8713-e0bfde0fd756" providerId="ADAL" clId="{620C64AD-53CD-44A4-9BCD-D67641876B92}" dt="2022-09-06T13:42:42.342" v="896" actId="47"/>
        <pc:sldMkLst>
          <pc:docMk/>
          <pc:sldMk cId="445168374" sldId="367"/>
        </pc:sldMkLst>
      </pc:sldChg>
      <pc:sldChg chg="del">
        <pc:chgData name="Jon Rosdahl" userId="2820f357-2dd4-4127-8713-e0bfde0fd756" providerId="ADAL" clId="{620C64AD-53CD-44A4-9BCD-D67641876B92}" dt="2022-09-06T13:43:04.623" v="897" actId="47"/>
        <pc:sldMkLst>
          <pc:docMk/>
          <pc:sldMk cId="30510218" sldId="380"/>
        </pc:sldMkLst>
      </pc:sldChg>
      <pc:sldChg chg="del">
        <pc:chgData name="Jon Rosdahl" userId="2820f357-2dd4-4127-8713-e0bfde0fd756" providerId="ADAL" clId="{620C64AD-53CD-44A4-9BCD-D67641876B92}" dt="2022-09-06T13:42:31.245" v="894" actId="47"/>
        <pc:sldMkLst>
          <pc:docMk/>
          <pc:sldMk cId="315317690" sldId="387"/>
        </pc:sldMkLst>
      </pc:sldChg>
      <pc:sldChg chg="del">
        <pc:chgData name="Jon Rosdahl" userId="2820f357-2dd4-4127-8713-e0bfde0fd756" providerId="ADAL" clId="{620C64AD-53CD-44A4-9BCD-D67641876B92}" dt="2022-09-05T21:14:12.786" v="246" actId="47"/>
        <pc:sldMkLst>
          <pc:docMk/>
          <pc:sldMk cId="387982561" sldId="388"/>
        </pc:sldMkLst>
      </pc:sldChg>
      <pc:sldChg chg="delSp modSp mod">
        <pc:chgData name="Jon Rosdahl" userId="2820f357-2dd4-4127-8713-e0bfde0fd756" providerId="ADAL" clId="{620C64AD-53CD-44A4-9BCD-D67641876B92}" dt="2022-09-05T21:21:00.606" v="363" actId="20577"/>
        <pc:sldMkLst>
          <pc:docMk/>
          <pc:sldMk cId="3606741644" sldId="394"/>
        </pc:sldMkLst>
        <pc:spChg chg="mod">
          <ac:chgData name="Jon Rosdahl" userId="2820f357-2dd4-4127-8713-e0bfde0fd756" providerId="ADAL" clId="{620C64AD-53CD-44A4-9BCD-D67641876B92}" dt="2022-09-05T21:21:00.606" v="363" actId="20577"/>
          <ac:spMkLst>
            <pc:docMk/>
            <pc:sldMk cId="3606741644" sldId="394"/>
            <ac:spMk id="3" creationId="{C83516C3-34E9-9304-2311-F921019D41A2}"/>
          </ac:spMkLst>
        </pc:spChg>
        <pc:spChg chg="del">
          <ac:chgData name="Jon Rosdahl" userId="2820f357-2dd4-4127-8713-e0bfde0fd756" providerId="ADAL" clId="{620C64AD-53CD-44A4-9BCD-D67641876B92}" dt="2022-09-05T21:13:09.801" v="240" actId="478"/>
          <ac:spMkLst>
            <pc:docMk/>
            <pc:sldMk cId="3606741644" sldId="394"/>
            <ac:spMk id="5" creationId="{0C57813D-FE5D-7B78-52EB-B3CF7E3513C4}"/>
          </ac:spMkLst>
        </pc:spChg>
      </pc:sldChg>
      <pc:sldChg chg="del">
        <pc:chgData name="Jon Rosdahl" userId="2820f357-2dd4-4127-8713-e0bfde0fd756" providerId="ADAL" clId="{620C64AD-53CD-44A4-9BCD-D67641876B92}" dt="2022-09-05T21:28:02.787" v="600" actId="47"/>
        <pc:sldMkLst>
          <pc:docMk/>
          <pc:sldMk cId="2180411671" sldId="404"/>
        </pc:sldMkLst>
      </pc:sldChg>
      <pc:sldChg chg="del">
        <pc:chgData name="Jon Rosdahl" userId="2820f357-2dd4-4127-8713-e0bfde0fd756" providerId="ADAL" clId="{620C64AD-53CD-44A4-9BCD-D67641876B92}" dt="2022-09-05T21:28:22.439" v="602" actId="47"/>
        <pc:sldMkLst>
          <pc:docMk/>
          <pc:sldMk cId="1303961553" sldId="405"/>
        </pc:sldMkLst>
      </pc:sldChg>
      <pc:sldChg chg="del">
        <pc:chgData name="Jon Rosdahl" userId="2820f357-2dd4-4127-8713-e0bfde0fd756" providerId="ADAL" clId="{620C64AD-53CD-44A4-9BCD-D67641876B92}" dt="2022-09-05T21:28:01.131" v="599" actId="47"/>
        <pc:sldMkLst>
          <pc:docMk/>
          <pc:sldMk cId="1347016404" sldId="422"/>
        </pc:sldMkLst>
      </pc:sldChg>
      <pc:sldChg chg="del">
        <pc:chgData name="Jon Rosdahl" userId="2820f357-2dd4-4127-8713-e0bfde0fd756" providerId="ADAL" clId="{620C64AD-53CD-44A4-9BCD-D67641876B92}" dt="2022-09-05T21:10:05.088" v="133" actId="47"/>
        <pc:sldMkLst>
          <pc:docMk/>
          <pc:sldMk cId="2112281857" sldId="498"/>
        </pc:sldMkLst>
      </pc:sldChg>
      <pc:sldChg chg="modSp mod ord">
        <pc:chgData name="Jon Rosdahl" userId="2820f357-2dd4-4127-8713-e0bfde0fd756" providerId="ADAL" clId="{620C64AD-53CD-44A4-9BCD-D67641876B92}" dt="2022-09-05T21:20:13.460" v="324" actId="403"/>
        <pc:sldMkLst>
          <pc:docMk/>
          <pc:sldMk cId="357376172" sldId="499"/>
        </pc:sldMkLst>
        <pc:spChg chg="mod">
          <ac:chgData name="Jon Rosdahl" userId="2820f357-2dd4-4127-8713-e0bfde0fd756" providerId="ADAL" clId="{620C64AD-53CD-44A4-9BCD-D67641876B92}" dt="2022-09-05T21:20:13.460" v="324" actId="403"/>
          <ac:spMkLst>
            <pc:docMk/>
            <pc:sldMk cId="357376172" sldId="499"/>
            <ac:spMk id="3" creationId="{360E52E6-777D-0F5D-79A6-D485B1EAE955}"/>
          </ac:spMkLst>
        </pc:spChg>
      </pc:sldChg>
      <pc:sldChg chg="del">
        <pc:chgData name="Jon Rosdahl" userId="2820f357-2dd4-4127-8713-e0bfde0fd756" providerId="ADAL" clId="{620C64AD-53CD-44A4-9BCD-D67641876B92}" dt="2022-09-05T21:28:25.628" v="603" actId="47"/>
        <pc:sldMkLst>
          <pc:docMk/>
          <pc:sldMk cId="2504578925" sldId="500"/>
        </pc:sldMkLst>
      </pc:sldChg>
      <pc:sldChg chg="del">
        <pc:chgData name="Jon Rosdahl" userId="2820f357-2dd4-4127-8713-e0bfde0fd756" providerId="ADAL" clId="{620C64AD-53CD-44A4-9BCD-D67641876B92}" dt="2022-09-06T13:41:13.998" v="890" actId="47"/>
        <pc:sldMkLst>
          <pc:docMk/>
          <pc:sldMk cId="3535047406" sldId="501"/>
        </pc:sldMkLst>
      </pc:sldChg>
      <pc:sldChg chg="del">
        <pc:chgData name="Jon Rosdahl" userId="2820f357-2dd4-4127-8713-e0bfde0fd756" providerId="ADAL" clId="{620C64AD-53CD-44A4-9BCD-D67641876B92}" dt="2022-09-05T21:28:14.462" v="601" actId="47"/>
        <pc:sldMkLst>
          <pc:docMk/>
          <pc:sldMk cId="518087464" sldId="502"/>
        </pc:sldMkLst>
      </pc:sldChg>
      <pc:sldChg chg="modSp mod ord">
        <pc:chgData name="Jon Rosdahl" userId="2820f357-2dd4-4127-8713-e0bfde0fd756" providerId="ADAL" clId="{620C64AD-53CD-44A4-9BCD-D67641876B92}" dt="2022-09-06T13:46:15.910" v="923"/>
        <pc:sldMkLst>
          <pc:docMk/>
          <pc:sldMk cId="3341178893" sldId="503"/>
        </pc:sldMkLst>
        <pc:spChg chg="mod">
          <ac:chgData name="Jon Rosdahl" userId="2820f357-2dd4-4127-8713-e0bfde0fd756" providerId="ADAL" clId="{620C64AD-53CD-44A4-9BCD-D67641876B92}" dt="2022-09-06T13:46:03.890" v="921" actId="20577"/>
          <ac:spMkLst>
            <pc:docMk/>
            <pc:sldMk cId="3341178893" sldId="503"/>
            <ac:spMk id="2" creationId="{0E9C3357-DC43-AD74-067E-BC60FDA9E820}"/>
          </ac:spMkLst>
        </pc:spChg>
      </pc:sldChg>
      <pc:sldChg chg="del">
        <pc:chgData name="Jon Rosdahl" userId="2820f357-2dd4-4127-8713-e0bfde0fd756" providerId="ADAL" clId="{620C64AD-53CD-44A4-9BCD-D67641876B92}" dt="2022-09-06T13:41:04.827" v="888" actId="47"/>
        <pc:sldMkLst>
          <pc:docMk/>
          <pc:sldMk cId="1601882704" sldId="504"/>
        </pc:sldMkLst>
      </pc:sldChg>
      <pc:sldChg chg="del">
        <pc:chgData name="Jon Rosdahl" userId="2820f357-2dd4-4127-8713-e0bfde0fd756" providerId="ADAL" clId="{620C64AD-53CD-44A4-9BCD-D67641876B92}" dt="2022-09-06T13:41:54.647" v="893" actId="47"/>
        <pc:sldMkLst>
          <pc:docMk/>
          <pc:sldMk cId="842108682" sldId="505"/>
        </pc:sldMkLst>
      </pc:sldChg>
      <pc:sldChg chg="del">
        <pc:chgData name="Jon Rosdahl" userId="2820f357-2dd4-4127-8713-e0bfde0fd756" providerId="ADAL" clId="{620C64AD-53CD-44A4-9BCD-D67641876B92}" dt="2022-09-06T13:42:39.470" v="895" actId="47"/>
        <pc:sldMkLst>
          <pc:docMk/>
          <pc:sldMk cId="3004092026" sldId="506"/>
        </pc:sldMkLst>
      </pc:sldChg>
      <pc:sldChg chg="del">
        <pc:chgData name="Jon Rosdahl" userId="2820f357-2dd4-4127-8713-e0bfde0fd756" providerId="ADAL" clId="{620C64AD-53CD-44A4-9BCD-D67641876B92}" dt="2022-09-06T13:41:23.863" v="891" actId="47"/>
        <pc:sldMkLst>
          <pc:docMk/>
          <pc:sldMk cId="3695576567" sldId="507"/>
        </pc:sldMkLst>
      </pc:sldChg>
      <pc:sldChg chg="addSp modSp new mod">
        <pc:chgData name="Jon Rosdahl" userId="2820f357-2dd4-4127-8713-e0bfde0fd756" providerId="ADAL" clId="{620C64AD-53CD-44A4-9BCD-D67641876B92}" dt="2022-09-06T18:33:12.781" v="1910" actId="20577"/>
        <pc:sldMkLst>
          <pc:docMk/>
          <pc:sldMk cId="465309652" sldId="508"/>
        </pc:sldMkLst>
        <pc:spChg chg="mod">
          <ac:chgData name="Jon Rosdahl" userId="2820f357-2dd4-4127-8713-e0bfde0fd756" providerId="ADAL" clId="{620C64AD-53CD-44A4-9BCD-D67641876B92}" dt="2022-09-06T18:15:48.522" v="1821" actId="6549"/>
          <ac:spMkLst>
            <pc:docMk/>
            <pc:sldMk cId="465309652" sldId="508"/>
            <ac:spMk id="2" creationId="{50F9D127-E227-FF56-CFB5-85F4F0BE99E6}"/>
          </ac:spMkLst>
        </pc:spChg>
        <pc:spChg chg="mod">
          <ac:chgData name="Jon Rosdahl" userId="2820f357-2dd4-4127-8713-e0bfde0fd756" providerId="ADAL" clId="{620C64AD-53CD-44A4-9BCD-D67641876B92}" dt="2022-09-06T18:33:12.781" v="1910" actId="20577"/>
          <ac:spMkLst>
            <pc:docMk/>
            <pc:sldMk cId="465309652" sldId="508"/>
            <ac:spMk id="3" creationId="{81C45766-66CC-B00A-BFC9-C2E8A3266E2D}"/>
          </ac:spMkLst>
        </pc:spChg>
        <pc:spChg chg="add mod ord">
          <ac:chgData name="Jon Rosdahl" userId="2820f357-2dd4-4127-8713-e0bfde0fd756" providerId="ADAL" clId="{620C64AD-53CD-44A4-9BCD-D67641876B92}" dt="2022-09-06T18:30:55.789" v="1875" actId="1076"/>
          <ac:spMkLst>
            <pc:docMk/>
            <pc:sldMk cId="465309652" sldId="508"/>
            <ac:spMk id="6" creationId="{1F8F98AC-D34A-A6D2-2833-3979B1286273}"/>
          </ac:spMkLst>
        </pc:spChg>
        <pc:picChg chg="add mod modCrop">
          <ac:chgData name="Jon Rosdahl" userId="2820f357-2dd4-4127-8713-e0bfde0fd756" providerId="ADAL" clId="{620C64AD-53CD-44A4-9BCD-D67641876B92}" dt="2022-09-06T18:30:27.509" v="1873" actId="732"/>
          <ac:picMkLst>
            <pc:docMk/>
            <pc:sldMk cId="465309652" sldId="508"/>
            <ac:picMk id="5" creationId="{CC37D153-C454-8961-61C9-DBBDAA04472E}"/>
          </ac:picMkLst>
        </pc:picChg>
      </pc:sldChg>
      <pc:sldChg chg="modSp new mod">
        <pc:chgData name="Jon Rosdahl" userId="2820f357-2dd4-4127-8713-e0bfde0fd756" providerId="ADAL" clId="{620C64AD-53CD-44A4-9BCD-D67641876B92}" dt="2022-09-06T18:08:54.889" v="1656" actId="20577"/>
        <pc:sldMkLst>
          <pc:docMk/>
          <pc:sldMk cId="615593011" sldId="509"/>
        </pc:sldMkLst>
        <pc:spChg chg="mod">
          <ac:chgData name="Jon Rosdahl" userId="2820f357-2dd4-4127-8713-e0bfde0fd756" providerId="ADAL" clId="{620C64AD-53CD-44A4-9BCD-D67641876B92}" dt="2022-09-06T18:08:54.889" v="1656" actId="20577"/>
          <ac:spMkLst>
            <pc:docMk/>
            <pc:sldMk cId="615593011" sldId="509"/>
            <ac:spMk id="2" creationId="{A0348286-C74B-72E3-8BA7-B6B890E28BE3}"/>
          </ac:spMkLst>
        </pc:spChg>
        <pc:spChg chg="mod">
          <ac:chgData name="Jon Rosdahl" userId="2820f357-2dd4-4127-8713-e0bfde0fd756" providerId="ADAL" clId="{620C64AD-53CD-44A4-9BCD-D67641876B92}" dt="2022-09-06T15:23:12.568" v="1259" actId="20577"/>
          <ac:spMkLst>
            <pc:docMk/>
            <pc:sldMk cId="615593011" sldId="509"/>
            <ac:spMk id="3" creationId="{D4FB5442-7EEA-FF92-CDBF-B5A6343766C0}"/>
          </ac:spMkLst>
        </pc:spChg>
      </pc:sldChg>
      <pc:sldChg chg="modSp new mod">
        <pc:chgData name="Jon Rosdahl" userId="2820f357-2dd4-4127-8713-e0bfde0fd756" providerId="ADAL" clId="{620C64AD-53CD-44A4-9BCD-D67641876B92}" dt="2022-09-06T18:14:08.137" v="1818" actId="20577"/>
        <pc:sldMkLst>
          <pc:docMk/>
          <pc:sldMk cId="3299966124" sldId="510"/>
        </pc:sldMkLst>
        <pc:spChg chg="mod">
          <ac:chgData name="Jon Rosdahl" userId="2820f357-2dd4-4127-8713-e0bfde0fd756" providerId="ADAL" clId="{620C64AD-53CD-44A4-9BCD-D67641876B92}" dt="2022-09-06T18:13:06.274" v="1675" actId="20577"/>
          <ac:spMkLst>
            <pc:docMk/>
            <pc:sldMk cId="3299966124" sldId="510"/>
            <ac:spMk id="2" creationId="{D416F826-3182-2351-2A58-A4E384D3A0CF}"/>
          </ac:spMkLst>
        </pc:spChg>
        <pc:spChg chg="mod">
          <ac:chgData name="Jon Rosdahl" userId="2820f357-2dd4-4127-8713-e0bfde0fd756" providerId="ADAL" clId="{620C64AD-53CD-44A4-9BCD-D67641876B92}" dt="2022-09-06T18:14:08.137" v="1818" actId="20577"/>
          <ac:spMkLst>
            <pc:docMk/>
            <pc:sldMk cId="3299966124" sldId="510"/>
            <ac:spMk id="3" creationId="{B52F691E-0C42-102C-C17F-9F13CC597FC7}"/>
          </ac:spMkLst>
        </pc:spChg>
      </pc:sldChg>
      <pc:sldChg chg="modSp new mod">
        <pc:chgData name="Jon Rosdahl" userId="2820f357-2dd4-4127-8713-e0bfde0fd756" providerId="ADAL" clId="{620C64AD-53CD-44A4-9BCD-D67641876B92}" dt="2022-09-06T18:09:04.873" v="1659" actId="20577"/>
        <pc:sldMkLst>
          <pc:docMk/>
          <pc:sldMk cId="2297243226" sldId="511"/>
        </pc:sldMkLst>
        <pc:spChg chg="mod">
          <ac:chgData name="Jon Rosdahl" userId="2820f357-2dd4-4127-8713-e0bfde0fd756" providerId="ADAL" clId="{620C64AD-53CD-44A4-9BCD-D67641876B92}" dt="2022-09-06T18:09:04.873" v="1659" actId="20577"/>
          <ac:spMkLst>
            <pc:docMk/>
            <pc:sldMk cId="2297243226" sldId="511"/>
            <ac:spMk id="2" creationId="{69817113-92D4-EFEF-B1A1-D9A49DC7F2AB}"/>
          </ac:spMkLst>
        </pc:spChg>
        <pc:spChg chg="mod">
          <ac:chgData name="Jon Rosdahl" userId="2820f357-2dd4-4127-8713-e0bfde0fd756" providerId="ADAL" clId="{620C64AD-53CD-44A4-9BCD-D67641876B92}" dt="2022-09-06T18:07:56.957" v="1644" actId="14100"/>
          <ac:spMkLst>
            <pc:docMk/>
            <pc:sldMk cId="2297243226" sldId="511"/>
            <ac:spMk id="3" creationId="{DE53F635-D915-F90E-94D5-09FADECE6252}"/>
          </ac:spMkLst>
        </pc:spChg>
      </pc:sldChg>
      <pc:sldChg chg="modSp new mod">
        <pc:chgData name="Jon Rosdahl" userId="2820f357-2dd4-4127-8713-e0bfde0fd756" providerId="ADAL" clId="{620C64AD-53CD-44A4-9BCD-D67641876B92}" dt="2022-09-06T18:09:12.681" v="1660"/>
        <pc:sldMkLst>
          <pc:docMk/>
          <pc:sldMk cId="1923646719" sldId="512"/>
        </pc:sldMkLst>
        <pc:spChg chg="mod">
          <ac:chgData name="Jon Rosdahl" userId="2820f357-2dd4-4127-8713-e0bfde0fd756" providerId="ADAL" clId="{620C64AD-53CD-44A4-9BCD-D67641876B92}" dt="2022-09-06T18:09:12.681" v="1660"/>
          <ac:spMkLst>
            <pc:docMk/>
            <pc:sldMk cId="1923646719" sldId="512"/>
            <ac:spMk id="2" creationId="{CAF62CE9-4A56-F6AE-16DD-1A9A43A972D4}"/>
          </ac:spMkLst>
        </pc:spChg>
        <pc:spChg chg="mod">
          <ac:chgData name="Jon Rosdahl" userId="2820f357-2dd4-4127-8713-e0bfde0fd756" providerId="ADAL" clId="{620C64AD-53CD-44A4-9BCD-D67641876B92}" dt="2022-09-06T18:05:21.329" v="1488" actId="20577"/>
          <ac:spMkLst>
            <pc:docMk/>
            <pc:sldMk cId="1923646719" sldId="512"/>
            <ac:spMk id="3" creationId="{D82E2E9C-C20D-2BCD-9C34-DB5DE32167C6}"/>
          </ac:spMkLst>
        </pc:spChg>
      </pc:sldChg>
      <pc:sldChg chg="modSp new mod">
        <pc:chgData name="Jon Rosdahl" userId="2820f357-2dd4-4127-8713-e0bfde0fd756" providerId="ADAL" clId="{620C64AD-53CD-44A4-9BCD-D67641876B92}" dt="2022-09-06T18:36:32.052" v="2126" actId="20577"/>
        <pc:sldMkLst>
          <pc:docMk/>
          <pc:sldMk cId="484438074" sldId="513"/>
        </pc:sldMkLst>
        <pc:spChg chg="mod">
          <ac:chgData name="Jon Rosdahl" userId="2820f357-2dd4-4127-8713-e0bfde0fd756" providerId="ADAL" clId="{620C64AD-53CD-44A4-9BCD-D67641876B92}" dt="2022-09-06T18:36:32.052" v="2126" actId="20577"/>
          <ac:spMkLst>
            <pc:docMk/>
            <pc:sldMk cId="484438074" sldId="513"/>
            <ac:spMk id="2" creationId="{19C97209-304E-CAE7-1150-53316ABC15ED}"/>
          </ac:spMkLst>
        </pc:spChg>
        <pc:spChg chg="mod">
          <ac:chgData name="Jon Rosdahl" userId="2820f357-2dd4-4127-8713-e0bfde0fd756" providerId="ADAL" clId="{620C64AD-53CD-44A4-9BCD-D67641876B92}" dt="2022-09-06T18:34:10.555" v="2080" actId="20577"/>
          <ac:spMkLst>
            <pc:docMk/>
            <pc:sldMk cId="484438074" sldId="513"/>
            <ac:spMk id="3" creationId="{17191390-624F-0C19-0E46-B8D3321A13BB}"/>
          </ac:spMkLst>
        </pc:spChg>
      </pc:sldChg>
      <pc:sldMasterChg chg="modSp mod modSldLayout">
        <pc:chgData name="Jon Rosdahl" userId="2820f357-2dd4-4127-8713-e0bfde0fd756" providerId="ADAL" clId="{620C64AD-53CD-44A4-9BCD-D67641876B92}" dt="2022-09-05T21:06:12.386" v="41" actId="404"/>
        <pc:sldMasterMkLst>
          <pc:docMk/>
          <pc:sldMasterMk cId="0" sldId="2147483657"/>
        </pc:sldMasterMkLst>
        <pc:spChg chg="mod">
          <ac:chgData name="Jon Rosdahl" userId="2820f357-2dd4-4127-8713-e0bfde0fd756" providerId="ADAL" clId="{620C64AD-53CD-44A4-9BCD-D67641876B92}" dt="2022-09-05T21:04:39.861" v="8" actId="6549"/>
          <ac:spMkLst>
            <pc:docMk/>
            <pc:sldMasterMk cId="0" sldId="2147483657"/>
            <ac:spMk id="2" creationId="{92B304B0-FF60-41DC-9681-6067E5CBFFEE}"/>
          </ac:spMkLst>
        </pc:spChg>
        <pc:spChg chg="mod">
          <ac:chgData name="Jon Rosdahl" userId="2820f357-2dd4-4127-8713-e0bfde0fd756" providerId="ADAL" clId="{620C64AD-53CD-44A4-9BCD-D67641876B92}" dt="2022-09-05T21:04:59.268" v="34" actId="6549"/>
          <ac:spMkLst>
            <pc:docMk/>
            <pc:sldMasterMk cId="0" sldId="2147483657"/>
            <ac:spMk id="329737" creationId="{B6922251-FEB2-42BE-A274-06E32B974A01}"/>
          </ac:spMkLst>
        </pc:spChg>
        <pc:sldLayoutChg chg="modSp mod">
          <pc:chgData name="Jon Rosdahl" userId="2820f357-2dd4-4127-8713-e0bfde0fd756" providerId="ADAL" clId="{620C64AD-53CD-44A4-9BCD-D67641876B92}" dt="2022-09-05T21:06:12.386" v="41" actId="404"/>
          <pc:sldLayoutMkLst>
            <pc:docMk/>
            <pc:sldMasterMk cId="0" sldId="2147483657"/>
            <pc:sldLayoutMk cId="0" sldId="2147483658"/>
          </pc:sldLayoutMkLst>
          <pc:spChg chg="mod ord">
            <ac:chgData name="Jon Rosdahl" userId="2820f357-2dd4-4127-8713-e0bfde0fd756" providerId="ADAL" clId="{620C64AD-53CD-44A4-9BCD-D67641876B92}" dt="2022-09-05T21:06:12.386" v="41" actId="404"/>
            <ac:spMkLst>
              <pc:docMk/>
              <pc:sldMasterMk cId="0" sldId="2147483657"/>
              <pc:sldLayoutMk cId="0" sldId="2147483658"/>
              <ac:spMk id="16" creationId="{0A5D7486-18AF-07D7-6273-284FC1C6A540}"/>
            </ac:spMkLst>
          </pc:spChg>
          <pc:spChg chg="mod">
            <ac:chgData name="Jon Rosdahl" userId="2820f357-2dd4-4127-8713-e0bfde0fd756" providerId="ADAL" clId="{620C64AD-53CD-44A4-9BCD-D67641876B92}" dt="2022-09-05T21:05:53.960" v="38" actId="1076"/>
            <ac:spMkLst>
              <pc:docMk/>
              <pc:sldMasterMk cId="0" sldId="2147483657"/>
              <pc:sldLayoutMk cId="0" sldId="2147483658"/>
              <ac:spMk id="17" creationId="{4EA710C5-820F-1B53-9A19-AFEADCCAEFF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July 2022</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doc: 802 ec-22-0185-00-00EC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July 2022</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doc: 802 ec-22-0185-00-00EC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July 2022</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doc: 802 ec-22-0185-00-00EC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July 2022</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doc: 802 ec-22-0185-00-00EC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$400+$100+$100 = $600</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doc: 802 ec-22-0185-00-00EC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5</a:t>
            </a:fld>
            <a:endParaRPr lang="en-US" altLang="en-US"/>
          </a:p>
        </p:txBody>
      </p:sp>
    </p:spTree>
    <p:extLst>
      <p:ext uri="{BB962C8B-B14F-4D97-AF65-F5344CB8AC3E}">
        <p14:creationId xmlns:p14="http://schemas.microsoft.com/office/powerpoint/2010/main" val="215589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Slide Number Placeholder 3"/>
          <p:cNvSpPr>
            <a:spLocks noGrp="1"/>
          </p:cNvSpPr>
          <p:nvPr>
            <p:ph type="sldNum" sz="quarter" idx="5"/>
          </p:nvPr>
        </p:nvSpPr>
        <p:spPr/>
        <p:txBody>
          <a:bodyPr/>
          <a:lstStyle/>
          <a:p>
            <a:fld id="{E32846D2-3651-49E0-A439-C48330E6BDDE}" type="slidenum">
              <a:rPr lang="en-US" smtClean="0"/>
              <a:t>7</a:t>
            </a:fld>
            <a:endParaRPr lang="en-US"/>
          </a:p>
        </p:txBody>
      </p:sp>
    </p:spTree>
    <p:extLst>
      <p:ext uri="{BB962C8B-B14F-4D97-AF65-F5344CB8AC3E}">
        <p14:creationId xmlns:p14="http://schemas.microsoft.com/office/powerpoint/2010/main" val="139017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12</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July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doc: 802 ec-22-0185-00-00EC</a:t>
            </a:r>
          </a:p>
        </p:txBody>
      </p:sp>
    </p:spTree>
    <p:extLst>
      <p:ext uri="{BB962C8B-B14F-4D97-AF65-F5344CB8AC3E}">
        <p14:creationId xmlns:p14="http://schemas.microsoft.com/office/powerpoint/2010/main" val="125408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Minimum Attendance for Viable Meeting:</a:t>
            </a:r>
          </a:p>
          <a:p>
            <a:r>
              <a:rPr lang="en-US" dirty="0"/>
              <a:t>WG Chairs reported 2020-11-20:</a:t>
            </a:r>
          </a:p>
          <a:p>
            <a:r>
              <a:rPr lang="en-US" dirty="0"/>
              <a:t>802.1	90</a:t>
            </a:r>
          </a:p>
          <a:p>
            <a:r>
              <a:rPr lang="en-US" dirty="0"/>
              <a:t>802.3	150	</a:t>
            </a:r>
          </a:p>
          <a:p>
            <a:r>
              <a:rPr lang="en-US" dirty="0"/>
              <a:t>802.11	175</a:t>
            </a:r>
          </a:p>
          <a:p>
            <a:r>
              <a:rPr lang="en-US" dirty="0"/>
              <a:t>802.15	45</a:t>
            </a:r>
          </a:p>
          <a:p>
            <a:r>
              <a:rPr lang="en-US" dirty="0"/>
              <a:t>802.18	20</a:t>
            </a:r>
          </a:p>
          <a:p>
            <a:r>
              <a:rPr lang="en-US" dirty="0"/>
              <a:t>802.19	10</a:t>
            </a:r>
          </a:p>
          <a:p>
            <a:r>
              <a:rPr lang="en-US" dirty="0"/>
              <a:t>802.24	 7</a:t>
            </a:r>
          </a:p>
          <a:p>
            <a:r>
              <a:rPr lang="en-US" dirty="0"/>
              <a:t>Total: 	497</a:t>
            </a:r>
          </a:p>
          <a:p>
            <a:endParaRPr lang="en-US" dirty="0"/>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doc: 802 ec-22-0185-00-00EC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18</a:t>
            </a:fld>
            <a:endParaRPr lang="en-US" altLang="en-US"/>
          </a:p>
        </p:txBody>
      </p:sp>
    </p:spTree>
    <p:extLst>
      <p:ext uri="{BB962C8B-B14F-4D97-AF65-F5344CB8AC3E}">
        <p14:creationId xmlns:p14="http://schemas.microsoft.com/office/powerpoint/2010/main" val="596930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Room Rate </a:t>
            </a:r>
            <a:r>
              <a:rPr lang="en-US" dirty="0" err="1"/>
              <a:t>Approx</a:t>
            </a:r>
            <a:r>
              <a:rPr lang="en-US" dirty="0"/>
              <a:t> us$160 ++</a:t>
            </a:r>
          </a:p>
          <a:p>
            <a:r>
              <a:rPr lang="en-US" dirty="0"/>
              <a:t>Expected registration opens August 1, 2022</a:t>
            </a:r>
            <a:br>
              <a:rPr lang="en-US" dirty="0"/>
            </a:br>
            <a:r>
              <a:rPr lang="en-US" dirty="0"/>
              <a:t>Attritions cost would be about $60K for lack of 500 nights.</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doc: 802 ec-22-0185-00-00EC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19</a:t>
            </a:fld>
            <a:endParaRPr lang="en-US" altLang="en-US"/>
          </a:p>
        </p:txBody>
      </p:sp>
    </p:spTree>
    <p:extLst>
      <p:ext uri="{BB962C8B-B14F-4D97-AF65-F5344CB8AC3E}">
        <p14:creationId xmlns:p14="http://schemas.microsoft.com/office/powerpoint/2010/main" val="269414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Airfare = $4000</a:t>
            </a:r>
          </a:p>
          <a:p>
            <a:r>
              <a:rPr lang="en-US" dirty="0"/>
              <a:t>Transfers = $250</a:t>
            </a:r>
          </a:p>
          <a:p>
            <a:r>
              <a:rPr lang="en-US" dirty="0"/>
              <a:t>Food = $325</a:t>
            </a:r>
          </a:p>
          <a:p>
            <a:r>
              <a:rPr lang="en-US" dirty="0"/>
              <a:t>Hotel = $550</a:t>
            </a:r>
          </a:p>
          <a:p>
            <a:r>
              <a:rPr lang="en-US" dirty="0"/>
              <a:t>Total </a:t>
            </a:r>
            <a:r>
              <a:rPr lang="en-US"/>
              <a:t>= $5500 </a:t>
            </a:r>
            <a:r>
              <a:rPr lang="en-US" dirty="0"/>
              <a:t>per person</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doc: 802 ec-22-0185-00-00EC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20</a:t>
            </a:fld>
            <a:endParaRPr lang="en-US" altLang="en-US"/>
          </a:p>
        </p:txBody>
      </p:sp>
    </p:spTree>
    <p:extLst>
      <p:ext uri="{BB962C8B-B14F-4D97-AF65-F5344CB8AC3E}">
        <p14:creationId xmlns:p14="http://schemas.microsoft.com/office/powerpoint/2010/main" val="359127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p:txBody>
      </p:sp>
      <p:sp>
        <p:nvSpPr>
          <p:cNvPr id="5" name="Date Placeholder 4"/>
          <p:cNvSpPr>
            <a:spLocks noGrp="1"/>
          </p:cNvSpPr>
          <p:nvPr>
            <p:ph type="dt" idx="1"/>
          </p:nvPr>
        </p:nvSpPr>
        <p:spPr/>
        <p:txBody>
          <a:bodyPr/>
          <a:lstStyle/>
          <a:p>
            <a:r>
              <a:rPr lang="en-US" altLang="en-US"/>
              <a:t>July 2022</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22</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doc: 802 ec-22-0185-00-00EC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2" y="6597650"/>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17" name="Text Box 9">
            <a:extLst>
              <a:ext uri="{FF2B5EF4-FFF2-40B4-BE49-F238E27FC236}">
                <a16:creationId xmlns:a16="http://schemas.microsoft.com/office/drawing/2014/main" id="{4EA710C5-820F-1B53-9A19-AFEADCCAEFF6}"/>
              </a:ext>
            </a:extLst>
          </p:cNvPr>
          <p:cNvSpPr txBox="1">
            <a:spLocks noChangeArrowheads="1"/>
          </p:cNvSpPr>
          <p:nvPr userDrawn="1"/>
        </p:nvSpPr>
        <p:spPr bwMode="auto">
          <a:xfrm>
            <a:off x="79282" y="6590529"/>
            <a:ext cx="122110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bg1"/>
                </a:solidFill>
              </a:rPr>
              <a:t>2022 September IEEE 802 EC Telecon</a:t>
            </a:r>
          </a:p>
        </p:txBody>
      </p:sp>
      <p:sp>
        <p:nvSpPr>
          <p:cNvPr id="16" name="TextBox 15">
            <a:extLst>
              <a:ext uri="{FF2B5EF4-FFF2-40B4-BE49-F238E27FC236}">
                <a16:creationId xmlns:a16="http://schemas.microsoft.com/office/drawing/2014/main" id="{0A5D7486-18AF-07D7-6273-284FC1C6A540}"/>
              </a:ext>
            </a:extLst>
          </p:cNvPr>
          <p:cNvSpPr txBox="1"/>
          <p:nvPr userDrawn="1"/>
        </p:nvSpPr>
        <p:spPr>
          <a:xfrm>
            <a:off x="0" y="6604000"/>
            <a:ext cx="3048000" cy="246221"/>
          </a:xfrm>
          <a:prstGeom prst="rect">
            <a:avLst/>
          </a:prstGeom>
          <a:noFill/>
        </p:spPr>
        <p:txBody>
          <a:bodyPr wrap="square" rtlCol="0">
            <a:spAutoFit/>
          </a:bodyPr>
          <a:lstStyle/>
          <a:p>
            <a:r>
              <a:rPr lang="en-US" sz="1000" b="1" i="0" dirty="0">
                <a:solidFill>
                  <a:srgbClr val="000000"/>
                </a:solidFill>
                <a:effectLst/>
                <a:latin typeface="Verdana" panose="020B0604030504040204" pitchFamily="34" charset="0"/>
              </a:rPr>
              <a:t>doc: 802 ec-22-0185-00-00EC</a:t>
            </a:r>
            <a:endParaRPr lang="en-US" sz="11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0" y="6604000"/>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2022 September IEEE 802 EC Telecon</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46221"/>
          </a:xfrm>
          <a:prstGeom prst="rect">
            <a:avLst/>
          </a:prstGeom>
          <a:noFill/>
        </p:spPr>
        <p:txBody>
          <a:bodyPr wrap="square" rtlCol="0">
            <a:spAutoFit/>
          </a:bodyPr>
          <a:lstStyle/>
          <a:p>
            <a:r>
              <a:rPr lang="en-US" sz="1000" b="1" i="0" dirty="0">
                <a:solidFill>
                  <a:srgbClr val="000000"/>
                </a:solidFill>
                <a:effectLst/>
                <a:latin typeface="Verdana" panose="020B0604030504040204" pitchFamily="34" charset="0"/>
              </a:rPr>
              <a:t>doc: 802 ec-22-0185-00-00EC</a:t>
            </a:r>
            <a:endParaRPr lang="en-US" sz="1100" dirty="0"/>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q=https://ieeesa.webex.com/ieeesa/j.php?MTID%3Dmeba81385a1b37e981d8ee392b3886f8d&amp;sa=D&amp;source=calendar&amp;ust=1662919366868305&amp;usg=AOvVaw1aWb4VF2nO_MZJsKIwMEjQ" TargetMode="External"/><Relationship Id="rId2" Type="http://schemas.openxmlformats.org/officeDocument/2006/relationships/hyperlink" Target="https://ieeesa.webex.com/ieeesa/j.php?MTID=meba81385a1b37e981d8ee392b3886f8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eee802.org/802_tutorials/802_Tutorial_Request_Form.do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vent.me/0Vk4Q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freepngimg.com/png/3501-microphone-png-image" TargetMode="External"/><Relationship Id="rId13"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3.png"/><Relationship Id="rId12" Type="http://schemas.openxmlformats.org/officeDocument/2006/relationships/image" Target="../media/image6.jpg"/><Relationship Id="rId17"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androidpctv.com/yg620-fullhd-projector-price/" TargetMode="External"/><Relationship Id="rId11" Type="http://schemas.openxmlformats.org/officeDocument/2006/relationships/image" Target="../media/image5.jpg"/><Relationship Id="rId5" Type="http://schemas.openxmlformats.org/officeDocument/2006/relationships/image" Target="../media/image2.jpg"/><Relationship Id="rId15" Type="http://schemas.openxmlformats.org/officeDocument/2006/relationships/image" Target="../media/image9.jpeg"/><Relationship Id="rId10" Type="http://schemas.openxmlformats.org/officeDocument/2006/relationships/hyperlink" Target="https://commons.wikimedia.org/wiki/File:French_power_strip.jpg" TargetMode="External"/><Relationship Id="rId4" Type="http://schemas.openxmlformats.org/officeDocument/2006/relationships/hyperlink" Target="https://www.bluecinetech.co.uk/projector-screens/" TargetMode="External"/><Relationship Id="rId9" Type="http://schemas.openxmlformats.org/officeDocument/2006/relationships/image" Target="../media/image4.jp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ec/dcn/22/ec-22-0183-01-WCSG-2022-sept-ieee-802w-mixed-mode-interim-av-training.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altLang="en-US" dirty="0"/>
              <a:t>Executive Secretary Agenda Items </a:t>
            </a:r>
            <a:br>
              <a:rPr lang="en-US" altLang="en-US" dirty="0"/>
            </a:br>
            <a:r>
              <a:rPr lang="en-US" altLang="en-US" dirty="0"/>
              <a:t>2022 September Telecon</a:t>
            </a:r>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2CE9-4A56-F6AE-16DD-1A9A43A972D4}"/>
              </a:ext>
            </a:extLst>
          </p:cNvPr>
          <p:cNvSpPr>
            <a:spLocks noGrp="1"/>
          </p:cNvSpPr>
          <p:nvPr>
            <p:ph type="title"/>
          </p:nvPr>
        </p:nvSpPr>
        <p:spPr/>
        <p:txBody>
          <a:bodyPr/>
          <a:lstStyle/>
          <a:p>
            <a:r>
              <a:rPr lang="en-US" dirty="0"/>
              <a:t>a) iii. 802 EC Test Mixed-mode Telecon- Bangkok</a:t>
            </a:r>
          </a:p>
        </p:txBody>
      </p:sp>
      <p:sp>
        <p:nvSpPr>
          <p:cNvPr id="3" name="Content Placeholder 2">
            <a:extLst>
              <a:ext uri="{FF2B5EF4-FFF2-40B4-BE49-F238E27FC236}">
                <a16:creationId xmlns:a16="http://schemas.microsoft.com/office/drawing/2014/main" id="{D82E2E9C-C20D-2BCD-9C34-DB5DE32167C6}"/>
              </a:ext>
            </a:extLst>
          </p:cNvPr>
          <p:cNvSpPr>
            <a:spLocks noGrp="1"/>
          </p:cNvSpPr>
          <p:nvPr>
            <p:ph idx="1"/>
          </p:nvPr>
        </p:nvSpPr>
        <p:spPr/>
        <p:txBody>
          <a:bodyPr/>
          <a:lstStyle/>
          <a:p>
            <a:pPr marL="0" indent="0">
              <a:buNone/>
            </a:pPr>
            <a:r>
              <a:rPr lang="en-US" sz="1800" dirty="0"/>
              <a:t>Test Mixed-mode- 802 EC Site Visit - Bangkok</a:t>
            </a:r>
          </a:p>
          <a:p>
            <a:pPr marL="0" indent="0">
              <a:buNone/>
            </a:pPr>
            <a:r>
              <a:rPr lang="en-US" sz="1800" dirty="0"/>
              <a:t>Thursday, September 29⋅8:30 – 9:30pm</a:t>
            </a:r>
          </a:p>
          <a:p>
            <a:pPr marL="0" indent="0">
              <a:buNone/>
            </a:pPr>
            <a:r>
              <a:rPr lang="en-US" sz="1800" dirty="0">
                <a:hlinkClick r:id="rId2"/>
              </a:rPr>
              <a:t>https://ieeesa.webex.com/ieeesa/j.php?MTID=meba81385a1b37e981d8ee392b3886f8d</a:t>
            </a:r>
            <a:endParaRPr lang="en-US" sz="1800" dirty="0"/>
          </a:p>
          <a:p>
            <a:pPr marL="0" indent="0">
              <a:buNone/>
            </a:pPr>
            <a:endParaRPr lang="en-US" sz="1800" dirty="0"/>
          </a:p>
          <a:p>
            <a:pPr marL="0" indent="0">
              <a:buNone/>
            </a:pPr>
            <a:r>
              <a:rPr lang="en-US" sz="1800" dirty="0"/>
              <a:t>Simple test of Marriott Queen's Park Hotel Mixed-mode capabilities. </a:t>
            </a:r>
          </a:p>
          <a:p>
            <a:pPr marL="0" indent="0">
              <a:buNone/>
            </a:pPr>
            <a:r>
              <a:rPr lang="en-US" sz="1800" dirty="0"/>
              <a:t>Please join to test if you are available.</a:t>
            </a:r>
          </a:p>
          <a:p>
            <a:pPr marL="0" indent="0">
              <a:buNone/>
            </a:pPr>
            <a:endParaRPr lang="en-US" sz="1800" dirty="0"/>
          </a:p>
          <a:p>
            <a:pPr marL="0" indent="0">
              <a:buNone/>
            </a:pPr>
            <a:r>
              <a:rPr lang="en-US" sz="1800" dirty="0"/>
              <a:t> -~-~-~-~-~-~-~-~-~-~-~-~-~-~-~-~-~-~-~-~-~-~- </a:t>
            </a:r>
          </a:p>
          <a:p>
            <a:pPr marL="0" indent="0">
              <a:buNone/>
            </a:pPr>
            <a:r>
              <a:rPr lang="en-US" sz="1800" dirty="0"/>
              <a:t>JOIN WEBEX MEETING: </a:t>
            </a:r>
            <a:r>
              <a:rPr lang="en-US" sz="1800" dirty="0">
                <a:hlinkClick r:id="rId3"/>
              </a:rPr>
              <a:t>https://ieeesa.webex.com/ieeesa/j.php?MTID=meba81385a1b37e981d8ee392b3886f8d</a:t>
            </a:r>
            <a:r>
              <a:rPr lang="en-US" sz="1800" dirty="0"/>
              <a:t> </a:t>
            </a:r>
          </a:p>
          <a:p>
            <a:pPr marL="0" indent="0">
              <a:buNone/>
            </a:pPr>
            <a:r>
              <a:rPr lang="en-US" sz="1800" dirty="0"/>
              <a:t>Meeting number (access code): 2330 754 9881 </a:t>
            </a:r>
          </a:p>
          <a:p>
            <a:pPr marL="0" indent="0">
              <a:buNone/>
            </a:pPr>
            <a:r>
              <a:rPr lang="en-US" sz="1800" dirty="0"/>
              <a:t>Meeting password: test</a:t>
            </a:r>
          </a:p>
        </p:txBody>
      </p:sp>
    </p:spTree>
    <p:extLst>
      <p:ext uri="{BB962C8B-B14F-4D97-AF65-F5344CB8AC3E}">
        <p14:creationId xmlns:p14="http://schemas.microsoft.com/office/powerpoint/2010/main" val="192364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8286-C74B-72E3-8BA7-B6B890E28BE3}"/>
              </a:ext>
            </a:extLst>
          </p:cNvPr>
          <p:cNvSpPr>
            <a:spLocks noGrp="1"/>
          </p:cNvSpPr>
          <p:nvPr>
            <p:ph type="title"/>
          </p:nvPr>
        </p:nvSpPr>
        <p:spPr/>
        <p:txBody>
          <a:bodyPr/>
          <a:lstStyle/>
          <a:p>
            <a:r>
              <a:rPr lang="en-US" dirty="0"/>
              <a:t>a) iv. Tutorial #2: Granted</a:t>
            </a:r>
          </a:p>
        </p:txBody>
      </p:sp>
      <p:sp>
        <p:nvSpPr>
          <p:cNvPr id="3" name="Content Placeholder 2">
            <a:extLst>
              <a:ext uri="{FF2B5EF4-FFF2-40B4-BE49-F238E27FC236}">
                <a16:creationId xmlns:a16="http://schemas.microsoft.com/office/drawing/2014/main" id="{D4FB5442-7EEA-FF92-CDBF-B5A6343766C0}"/>
              </a:ext>
            </a:extLst>
          </p:cNvPr>
          <p:cNvSpPr>
            <a:spLocks noGrp="1"/>
          </p:cNvSpPr>
          <p:nvPr>
            <p:ph idx="1"/>
          </p:nvPr>
        </p:nvSpPr>
        <p:spPr/>
        <p:txBody>
          <a:bodyPr/>
          <a:lstStyle/>
          <a:p>
            <a:r>
              <a:rPr lang="en-US" altLang="en-US" sz="2000" dirty="0"/>
              <a:t>Tutorial #2 Slot Granted – “Wi-Fi Meets ML: Re-thinking Next-generation Wi-Fi Networks”</a:t>
            </a:r>
          </a:p>
          <a:p>
            <a:pPr lvl="1"/>
            <a:r>
              <a:rPr lang="en-US" altLang="en-US" sz="2000" dirty="0"/>
              <a:t>Sponsored by Dorothy Stanley, 802.11 Chair</a:t>
            </a:r>
          </a:p>
          <a:p>
            <a:pPr lvl="1"/>
            <a:r>
              <a:rPr lang="en-US" altLang="en-US" sz="2000" dirty="0"/>
              <a:t>Abstract: ABSTRACT:</a:t>
            </a:r>
          </a:p>
          <a:p>
            <a:pPr marL="857250" lvl="2" indent="0">
              <a:buNone/>
            </a:pPr>
            <a:r>
              <a:rPr lang="en-US" altLang="en-US" sz="2000" dirty="0"/>
              <a:t>This tutorial introduces the key Artificial Intelligence/Machine Learning (AI/ML) concepts that are essential to understanding the application of AI/ML, concisely presenting the basics of Supervised Learning, Unsupervised Learning, and Reinforcement Learning techniques. We also describe network architectural aspects to support ML, such as centralized and distributed model training and deployment. The second part of the tutorial describes representative use cases where AI/ML techniques are used to improve IEEE 802.11 performance, covering several examples in detail.  Finally, to end the tutorial, we discuss a list of open challenges to adopting AI/ML in IEEE 802.11</a:t>
            </a:r>
            <a:r>
              <a:rPr lang="en-US" altLang="en-US" sz="1800" dirty="0"/>
              <a:t>.</a:t>
            </a:r>
          </a:p>
          <a:p>
            <a:r>
              <a:rPr lang="en-US" sz="2000" dirty="0"/>
              <a:t>Allocated Slot: Tutorial #2 – November 14 at 7:30-8:50pm</a:t>
            </a:r>
          </a:p>
        </p:txBody>
      </p:sp>
    </p:spTree>
    <p:extLst>
      <p:ext uri="{BB962C8B-B14F-4D97-AF65-F5344CB8AC3E}">
        <p14:creationId xmlns:p14="http://schemas.microsoft.com/office/powerpoint/2010/main" val="61559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b) 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609600" y="1371600"/>
            <a:ext cx="10972800" cy="4648197"/>
          </a:xfrm>
        </p:spPr>
        <p:txBody>
          <a:bodyPr/>
          <a:lstStyle/>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TBC - 2025 – July 13-18 –Marriott Madrid Auditorium, Madrid, Spain (July 2021)</a:t>
            </a:r>
          </a:p>
          <a:p>
            <a:r>
              <a:rPr lang="en-US" sz="1600" dirty="0">
                <a:highlight>
                  <a:srgbClr val="99FF99"/>
                </a:highlight>
              </a:rPr>
              <a:t>2025 – Nov 9-24 –</a:t>
            </a:r>
          </a:p>
          <a:p>
            <a:r>
              <a:rPr lang="en-US" sz="1600" dirty="0">
                <a:highlight>
                  <a:srgbClr val="33CCFF"/>
                </a:highlight>
              </a:rPr>
              <a:t>TBC - 2026 March 8-13 - Hyatt Regency Chicago, Chicago, IL, United States (March 2024) (Rebook for Denver)</a:t>
            </a:r>
          </a:p>
          <a:p>
            <a:r>
              <a:rPr lang="en-US" sz="1600" dirty="0">
                <a:highlight>
                  <a:srgbClr val="2FB1DF"/>
                </a:highlight>
              </a:rPr>
              <a:t>TBC - 2026 – July 12-17 – Sheraton Le Centre Montreal, Montreal, Quebec, Canada (July 2022 penalty offset)</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p:txBody>
      </p:sp>
    </p:spTree>
    <p:extLst>
      <p:ext uri="{BB962C8B-B14F-4D97-AF65-F5344CB8AC3E}">
        <p14:creationId xmlns:p14="http://schemas.microsoft.com/office/powerpoint/2010/main" val="230659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286A-735B-4EAB-B47B-955D713EC1B9}"/>
              </a:ext>
            </a:extLst>
          </p:cNvPr>
          <p:cNvSpPr>
            <a:spLocks noGrp="1"/>
          </p:cNvSpPr>
          <p:nvPr>
            <p:ph type="title"/>
          </p:nvPr>
        </p:nvSpPr>
        <p:spPr/>
        <p:txBody>
          <a:bodyPr/>
          <a:lstStyle/>
          <a:p>
            <a:r>
              <a:rPr lang="en-US" dirty="0"/>
              <a:t>c) Other Future Sessions</a:t>
            </a:r>
          </a:p>
        </p:txBody>
      </p:sp>
      <p:sp>
        <p:nvSpPr>
          <p:cNvPr id="3" name="Content Placeholder 2">
            <a:extLst>
              <a:ext uri="{FF2B5EF4-FFF2-40B4-BE49-F238E27FC236}">
                <a16:creationId xmlns:a16="http://schemas.microsoft.com/office/drawing/2014/main" id="{F9657F8A-5834-4BD7-8DBC-9537F96B52F6}"/>
              </a:ext>
            </a:extLst>
          </p:cNvPr>
          <p:cNvSpPr>
            <a:spLocks noGrp="1"/>
          </p:cNvSpPr>
          <p:nvPr>
            <p:ph idx="1"/>
          </p:nvPr>
        </p:nvSpPr>
        <p:spPr>
          <a:xfrm>
            <a:off x="609600" y="1341440"/>
            <a:ext cx="11049000" cy="5111749"/>
          </a:xfrm>
        </p:spPr>
        <p:txBody>
          <a:bodyPr/>
          <a:lstStyle/>
          <a:p>
            <a:r>
              <a:rPr lang="en-US" sz="2400" dirty="0"/>
              <a:t>All potential New Future Venues not already approved are on hold.</a:t>
            </a:r>
          </a:p>
          <a:p>
            <a:pPr lvl="1"/>
            <a:r>
              <a:rPr lang="en-US" sz="2400" dirty="0"/>
              <a:t>TBC Negotiations on Madrid (2025 July) and Chicago (2026 March) on hold.</a:t>
            </a:r>
          </a:p>
          <a:p>
            <a:pPr lvl="1"/>
            <a:r>
              <a:rPr lang="en-US" sz="2400" dirty="0"/>
              <a:t>To avoid Penalties for July 2022, we agreed to negotiate for July 2026.</a:t>
            </a:r>
          </a:p>
          <a:p>
            <a:pPr lvl="2"/>
            <a:r>
              <a:rPr lang="en-US" dirty="0"/>
              <a:t>Need to confirm with 802 EC for approval.</a:t>
            </a:r>
          </a:p>
          <a:p>
            <a:endParaRPr lang="en-US" sz="2400" dirty="0"/>
          </a:p>
          <a:p>
            <a:endParaRPr lang="en-US" sz="2400" dirty="0"/>
          </a:p>
        </p:txBody>
      </p:sp>
    </p:spTree>
    <p:extLst>
      <p:ext uri="{BB962C8B-B14F-4D97-AF65-F5344CB8AC3E}">
        <p14:creationId xmlns:p14="http://schemas.microsoft.com/office/powerpoint/2010/main" val="284326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F826-3182-2351-2A58-A4E384D3A0CF}"/>
              </a:ext>
            </a:extLst>
          </p:cNvPr>
          <p:cNvSpPr>
            <a:spLocks noGrp="1"/>
          </p:cNvSpPr>
          <p:nvPr>
            <p:ph type="title"/>
          </p:nvPr>
        </p:nvSpPr>
        <p:spPr/>
        <p:txBody>
          <a:bodyPr/>
          <a:lstStyle/>
          <a:p>
            <a:r>
              <a:rPr lang="en-US" dirty="0"/>
              <a:t>c) </a:t>
            </a:r>
            <a:r>
              <a:rPr lang="en-US" dirty="0" err="1"/>
              <a:t>i</a:t>
            </a:r>
            <a:r>
              <a:rPr lang="en-US" dirty="0"/>
              <a:t>. Motion – Approve 2026 July Plenary Venue</a:t>
            </a:r>
          </a:p>
        </p:txBody>
      </p:sp>
      <p:sp>
        <p:nvSpPr>
          <p:cNvPr id="3" name="Content Placeholder 2">
            <a:extLst>
              <a:ext uri="{FF2B5EF4-FFF2-40B4-BE49-F238E27FC236}">
                <a16:creationId xmlns:a16="http://schemas.microsoft.com/office/drawing/2014/main" id="{B52F691E-0C42-102C-C17F-9F13CC597FC7}"/>
              </a:ext>
            </a:extLst>
          </p:cNvPr>
          <p:cNvSpPr>
            <a:spLocks noGrp="1"/>
          </p:cNvSpPr>
          <p:nvPr>
            <p:ph idx="1"/>
          </p:nvPr>
        </p:nvSpPr>
        <p:spPr/>
        <p:txBody>
          <a:bodyPr/>
          <a:lstStyle/>
          <a:p>
            <a:r>
              <a:rPr lang="en-US" dirty="0"/>
              <a:t>Move to approve Sheraton Le Centre Montreal, Montreal, Canada as the venue location for the 2026 July 802 Plenary.</a:t>
            </a:r>
          </a:p>
          <a:p>
            <a:endParaRPr lang="en-US" dirty="0"/>
          </a:p>
          <a:p>
            <a:r>
              <a:rPr lang="en-US" dirty="0"/>
              <a:t>Moved: Rosdahl</a:t>
            </a:r>
          </a:p>
          <a:p>
            <a:r>
              <a:rPr lang="en-US" dirty="0"/>
              <a:t>2</a:t>
            </a:r>
            <a:r>
              <a:rPr lang="en-US" baseline="30000" dirty="0"/>
              <a:t>nd</a:t>
            </a:r>
            <a:r>
              <a:rPr lang="en-US" dirty="0"/>
              <a:t>: </a:t>
            </a:r>
          </a:p>
          <a:p>
            <a:r>
              <a:rPr lang="en-US" dirty="0"/>
              <a:t>Results:</a:t>
            </a:r>
          </a:p>
        </p:txBody>
      </p:sp>
    </p:spTree>
    <p:extLst>
      <p:ext uri="{BB962C8B-B14F-4D97-AF65-F5344CB8AC3E}">
        <p14:creationId xmlns:p14="http://schemas.microsoft.com/office/powerpoint/2010/main" val="3299966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D127-E227-FF56-CFB5-85F4F0BE99E6}"/>
              </a:ext>
            </a:extLst>
          </p:cNvPr>
          <p:cNvSpPr>
            <a:spLocks noGrp="1"/>
          </p:cNvSpPr>
          <p:nvPr>
            <p:ph type="title"/>
          </p:nvPr>
        </p:nvSpPr>
        <p:spPr>
          <a:xfrm>
            <a:off x="609600" y="152401"/>
            <a:ext cx="10972800" cy="1189038"/>
          </a:xfrm>
        </p:spPr>
        <p:txBody>
          <a:bodyPr/>
          <a:lstStyle/>
          <a:p>
            <a:r>
              <a:rPr lang="en-US" sz="3200" dirty="0"/>
              <a:t>d) 2023 March Plenary – </a:t>
            </a:r>
            <a:br>
              <a:rPr lang="en-US" sz="3200" dirty="0"/>
            </a:br>
            <a:r>
              <a:rPr lang="en-US" sz="3200" strike="sngStrike" dirty="0">
                <a:solidFill>
                  <a:schemeClr val="bg1">
                    <a:lumMod val="50000"/>
                  </a:schemeClr>
                </a:solidFill>
              </a:rPr>
              <a:t>40th</a:t>
            </a:r>
            <a:r>
              <a:rPr lang="en-US" sz="3200" dirty="0"/>
              <a:t> </a:t>
            </a:r>
            <a:r>
              <a:rPr lang="en-US" sz="3200" b="1" u="sng" dirty="0">
                <a:solidFill>
                  <a:srgbClr val="FF0000"/>
                </a:solidFill>
              </a:rPr>
              <a:t>43rd</a:t>
            </a:r>
            <a:r>
              <a:rPr lang="en-US" sz="3200" dirty="0"/>
              <a:t> Anniversary Celebration</a:t>
            </a:r>
          </a:p>
        </p:txBody>
      </p:sp>
      <p:sp>
        <p:nvSpPr>
          <p:cNvPr id="3" name="Content Placeholder 2">
            <a:extLst>
              <a:ext uri="{FF2B5EF4-FFF2-40B4-BE49-F238E27FC236}">
                <a16:creationId xmlns:a16="http://schemas.microsoft.com/office/drawing/2014/main" id="{81C45766-66CC-B00A-BFC9-C2E8A3266E2D}"/>
              </a:ext>
            </a:extLst>
          </p:cNvPr>
          <p:cNvSpPr>
            <a:spLocks noGrp="1"/>
          </p:cNvSpPr>
          <p:nvPr>
            <p:ph idx="1"/>
          </p:nvPr>
        </p:nvSpPr>
        <p:spPr>
          <a:xfrm>
            <a:off x="609600" y="1341439"/>
            <a:ext cx="6553200" cy="4525962"/>
          </a:xfrm>
        </p:spPr>
        <p:txBody>
          <a:bodyPr/>
          <a:lstStyle/>
          <a:p>
            <a:r>
              <a:rPr lang="en-US" dirty="0"/>
              <a:t>Deposit for Atlanta Aquarium still being held.</a:t>
            </a:r>
          </a:p>
          <a:p>
            <a:r>
              <a:rPr lang="en-US" dirty="0"/>
              <a:t>496 Polo Shirts – In my garage</a:t>
            </a:r>
          </a:p>
          <a:p>
            <a:pPr lvl="1"/>
            <a:r>
              <a:rPr lang="en-US" dirty="0"/>
              <a:t>Plan to update logo </a:t>
            </a:r>
          </a:p>
          <a:p>
            <a:pPr lvl="1"/>
            <a:r>
              <a:rPr lang="en-US" dirty="0"/>
              <a:t>Add “Celebrating after Covid 2023”</a:t>
            </a:r>
          </a:p>
          <a:p>
            <a:pPr lvl="1"/>
            <a:r>
              <a:rPr lang="en-US" dirty="0"/>
              <a:t>Additional charge about $2,500</a:t>
            </a:r>
          </a:p>
          <a:p>
            <a:pPr lvl="1"/>
            <a:endParaRPr lang="en-US" dirty="0"/>
          </a:p>
          <a:p>
            <a:endParaRPr lang="en-US" dirty="0"/>
          </a:p>
        </p:txBody>
      </p:sp>
      <p:pic>
        <p:nvPicPr>
          <p:cNvPr id="5" name="Picture 4">
            <a:extLst>
              <a:ext uri="{FF2B5EF4-FFF2-40B4-BE49-F238E27FC236}">
                <a16:creationId xmlns:a16="http://schemas.microsoft.com/office/drawing/2014/main" id="{CC37D153-C454-8961-61C9-DBBDAA04472E}"/>
              </a:ext>
            </a:extLst>
          </p:cNvPr>
          <p:cNvPicPr>
            <a:picLocks noChangeAspect="1"/>
          </p:cNvPicPr>
          <p:nvPr/>
        </p:nvPicPr>
        <p:blipFill rotWithShape="1">
          <a:blip r:embed="rId2"/>
          <a:srcRect l="2671" t="3990" r="3400" b="4243"/>
          <a:stretch/>
        </p:blipFill>
        <p:spPr>
          <a:xfrm>
            <a:off x="7815532" y="1504890"/>
            <a:ext cx="3614468" cy="3295710"/>
          </a:xfrm>
          <a:prstGeom prst="rect">
            <a:avLst/>
          </a:prstGeom>
          <a:ln>
            <a:noFill/>
          </a:ln>
        </p:spPr>
      </p:pic>
      <p:sp>
        <p:nvSpPr>
          <p:cNvPr id="6" name="TextBox 5">
            <a:extLst>
              <a:ext uri="{FF2B5EF4-FFF2-40B4-BE49-F238E27FC236}">
                <a16:creationId xmlns:a16="http://schemas.microsoft.com/office/drawing/2014/main" id="{1F8F98AC-D34A-A6D2-2833-3979B1286273}"/>
              </a:ext>
            </a:extLst>
          </p:cNvPr>
          <p:cNvSpPr txBox="1"/>
          <p:nvPr/>
        </p:nvSpPr>
        <p:spPr>
          <a:xfrm>
            <a:off x="7734300" y="4763996"/>
            <a:ext cx="3848100" cy="400110"/>
          </a:xfrm>
          <a:prstGeom prst="rect">
            <a:avLst/>
          </a:prstGeom>
          <a:noFill/>
        </p:spPr>
        <p:txBody>
          <a:bodyPr wrap="square" rtlCol="0">
            <a:spAutoFit/>
          </a:bodyPr>
          <a:lstStyle/>
          <a:p>
            <a:pPr algn="ctr"/>
            <a:r>
              <a:rPr lang="en-US" sz="2000" dirty="0"/>
              <a:t>Celebrating after Covid 2023</a:t>
            </a:r>
          </a:p>
        </p:txBody>
      </p:sp>
    </p:spTree>
    <p:extLst>
      <p:ext uri="{BB962C8B-B14F-4D97-AF65-F5344CB8AC3E}">
        <p14:creationId xmlns:p14="http://schemas.microsoft.com/office/powerpoint/2010/main" val="46530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7209-304E-CAE7-1150-53316ABC15ED}"/>
              </a:ext>
            </a:extLst>
          </p:cNvPr>
          <p:cNvSpPr>
            <a:spLocks noGrp="1"/>
          </p:cNvSpPr>
          <p:nvPr>
            <p:ph type="title"/>
          </p:nvPr>
        </p:nvSpPr>
        <p:spPr/>
        <p:txBody>
          <a:bodyPr/>
          <a:lstStyle/>
          <a:p>
            <a:r>
              <a:rPr lang="en-US" dirty="0"/>
              <a:t>d) </a:t>
            </a:r>
            <a:r>
              <a:rPr lang="en-US" dirty="0" err="1"/>
              <a:t>i</a:t>
            </a:r>
            <a:r>
              <a:rPr lang="en-US" dirty="0"/>
              <a:t>. Motion to approve updating Anniversary Shirts</a:t>
            </a:r>
          </a:p>
        </p:txBody>
      </p:sp>
      <p:sp>
        <p:nvSpPr>
          <p:cNvPr id="3" name="Content Placeholder 2">
            <a:extLst>
              <a:ext uri="{FF2B5EF4-FFF2-40B4-BE49-F238E27FC236}">
                <a16:creationId xmlns:a16="http://schemas.microsoft.com/office/drawing/2014/main" id="{17191390-624F-0C19-0E46-B8D3321A13BB}"/>
              </a:ext>
            </a:extLst>
          </p:cNvPr>
          <p:cNvSpPr>
            <a:spLocks noGrp="1"/>
          </p:cNvSpPr>
          <p:nvPr>
            <p:ph idx="1"/>
          </p:nvPr>
        </p:nvSpPr>
        <p:spPr/>
        <p:txBody>
          <a:bodyPr/>
          <a:lstStyle/>
          <a:p>
            <a:r>
              <a:rPr lang="en-US" dirty="0"/>
              <a:t>Move to approve updating the Anniversary shirts at a cost not to exceed $6 per shirt.</a:t>
            </a:r>
          </a:p>
          <a:p>
            <a:endParaRPr lang="en-US" dirty="0"/>
          </a:p>
          <a:p>
            <a:r>
              <a:rPr lang="en-US" dirty="0"/>
              <a:t>Move: Rosdahl</a:t>
            </a:r>
          </a:p>
          <a:p>
            <a:r>
              <a:rPr lang="en-US" dirty="0"/>
              <a:t>2</a:t>
            </a:r>
            <a:r>
              <a:rPr lang="en-US" baseline="30000" dirty="0"/>
              <a:t>nd</a:t>
            </a:r>
            <a:r>
              <a:rPr lang="en-US" dirty="0"/>
              <a:t>: </a:t>
            </a:r>
          </a:p>
          <a:p>
            <a:r>
              <a:rPr lang="en-US" dirty="0"/>
              <a:t>Results.</a:t>
            </a:r>
          </a:p>
        </p:txBody>
      </p:sp>
    </p:spTree>
    <p:extLst>
      <p:ext uri="{BB962C8B-B14F-4D97-AF65-F5344CB8AC3E}">
        <p14:creationId xmlns:p14="http://schemas.microsoft.com/office/powerpoint/2010/main" val="484438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2B20-E977-4B0B-9A06-F955DE573E07}"/>
              </a:ext>
            </a:extLst>
          </p:cNvPr>
          <p:cNvSpPr>
            <a:spLocks noGrp="1"/>
          </p:cNvSpPr>
          <p:nvPr>
            <p:ph type="title"/>
          </p:nvPr>
        </p:nvSpPr>
        <p:spPr/>
        <p:txBody>
          <a:bodyPr/>
          <a:lstStyle/>
          <a:p>
            <a:r>
              <a:rPr lang="en-US" dirty="0"/>
              <a:t>Nov 2022 – Bangkok, Thailand</a:t>
            </a:r>
          </a:p>
        </p:txBody>
      </p:sp>
      <p:sp>
        <p:nvSpPr>
          <p:cNvPr id="3" name="Content Placeholder 2">
            <a:extLst>
              <a:ext uri="{FF2B5EF4-FFF2-40B4-BE49-F238E27FC236}">
                <a16:creationId xmlns:a16="http://schemas.microsoft.com/office/drawing/2014/main" id="{632FD965-2A18-4BDE-88F9-A361CB39B9B8}"/>
              </a:ext>
            </a:extLst>
          </p:cNvPr>
          <p:cNvSpPr>
            <a:spLocks noGrp="1"/>
          </p:cNvSpPr>
          <p:nvPr>
            <p:ph idx="1"/>
          </p:nvPr>
        </p:nvSpPr>
        <p:spPr/>
        <p:txBody>
          <a:bodyPr/>
          <a:lstStyle/>
          <a:p>
            <a:r>
              <a:rPr lang="en-US" dirty="0"/>
              <a:t>2022 November </a:t>
            </a:r>
          </a:p>
          <a:p>
            <a:pPr lvl="1"/>
            <a:r>
              <a:rPr lang="en-US" dirty="0"/>
              <a:t>Booked prior to Covid-19 Pandemic</a:t>
            </a:r>
          </a:p>
          <a:p>
            <a:pPr lvl="1"/>
            <a:r>
              <a:rPr lang="en-US" dirty="0"/>
              <a:t>2020 Nov instance rebooked to 2022 Nov.</a:t>
            </a:r>
          </a:p>
          <a:p>
            <a:pPr lvl="1"/>
            <a:r>
              <a:rPr lang="en-US" dirty="0"/>
              <a:t>Currently working on Logistic details.</a:t>
            </a:r>
          </a:p>
          <a:p>
            <a:pPr lvl="2"/>
            <a:r>
              <a:rPr lang="en-US" dirty="0"/>
              <a:t>Have shared A/V requirements with hotel and vendors.</a:t>
            </a:r>
          </a:p>
          <a:p>
            <a:pPr lvl="2"/>
            <a:r>
              <a:rPr lang="en-US" dirty="0"/>
              <a:t>Site visit to gather specific</a:t>
            </a:r>
          </a:p>
          <a:p>
            <a:pPr lvl="1"/>
            <a:r>
              <a:rPr lang="en-US" dirty="0"/>
              <a:t>Target Registration open on August 1 (pending Hotel Reg Link)</a:t>
            </a:r>
          </a:p>
          <a:p>
            <a:pPr lvl="1"/>
            <a:endParaRPr lang="en-US" dirty="0"/>
          </a:p>
          <a:p>
            <a:pPr lvl="1"/>
            <a:endParaRPr lang="en-US" dirty="0"/>
          </a:p>
          <a:p>
            <a:endParaRPr lang="en-US" dirty="0"/>
          </a:p>
        </p:txBody>
      </p:sp>
    </p:spTree>
    <p:extLst>
      <p:ext uri="{BB962C8B-B14F-4D97-AF65-F5344CB8AC3E}">
        <p14:creationId xmlns:p14="http://schemas.microsoft.com/office/powerpoint/2010/main" val="3329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71AA-38D0-4010-8C09-DA2982B39DF7}"/>
              </a:ext>
            </a:extLst>
          </p:cNvPr>
          <p:cNvSpPr>
            <a:spLocks noGrp="1"/>
          </p:cNvSpPr>
          <p:nvPr>
            <p:ph type="title"/>
          </p:nvPr>
        </p:nvSpPr>
        <p:spPr/>
        <p:txBody>
          <a:bodyPr/>
          <a:lstStyle/>
          <a:p>
            <a:r>
              <a:rPr lang="en-US" dirty="0"/>
              <a:t>Straw Poll for 2022 Nov - 1</a:t>
            </a:r>
          </a:p>
        </p:txBody>
      </p:sp>
      <p:sp>
        <p:nvSpPr>
          <p:cNvPr id="3" name="Content Placeholder 2">
            <a:extLst>
              <a:ext uri="{FF2B5EF4-FFF2-40B4-BE49-F238E27FC236}">
                <a16:creationId xmlns:a16="http://schemas.microsoft.com/office/drawing/2014/main" id="{BC86539C-A47B-4496-8F6C-68136BCFE6C3}"/>
              </a:ext>
            </a:extLst>
          </p:cNvPr>
          <p:cNvSpPr>
            <a:spLocks noGrp="1"/>
          </p:cNvSpPr>
          <p:nvPr>
            <p:ph idx="1"/>
          </p:nvPr>
        </p:nvSpPr>
        <p:spPr>
          <a:xfrm>
            <a:off x="1774828" y="1196976"/>
            <a:ext cx="8054975" cy="5256212"/>
          </a:xfrm>
        </p:spPr>
        <p:txBody>
          <a:bodyPr>
            <a:normAutofit/>
          </a:bodyPr>
          <a:lstStyle/>
          <a:p>
            <a:r>
              <a:rPr lang="en-US" sz="2400" dirty="0"/>
              <a:t>1. If the 2022 Nov Plenary Session is held in Bangkok, Thailand as an in-person only session, will you attend?</a:t>
            </a:r>
          </a:p>
          <a:p>
            <a:r>
              <a:rPr lang="en-US" sz="2400" dirty="0"/>
              <a:t>	         Yes		No		Minimum Viable</a:t>
            </a:r>
          </a:p>
          <a:p>
            <a:r>
              <a:rPr lang="en-US" sz="2400" dirty="0"/>
              <a:t>802.1	 36		  22			  </a:t>
            </a:r>
            <a:r>
              <a:rPr lang="en-US" sz="2400" dirty="0">
                <a:solidFill>
                  <a:srgbClr val="C00000"/>
                </a:solidFill>
              </a:rPr>
              <a:t>90</a:t>
            </a:r>
          </a:p>
          <a:p>
            <a:r>
              <a:rPr lang="en-US" sz="2400" dirty="0"/>
              <a:t>802.3	 89		136			</a:t>
            </a:r>
            <a:r>
              <a:rPr lang="en-US" sz="2400" dirty="0">
                <a:solidFill>
                  <a:srgbClr val="C00000"/>
                </a:solidFill>
              </a:rPr>
              <a:t>150</a:t>
            </a:r>
          </a:p>
          <a:p>
            <a:r>
              <a:rPr lang="en-US" sz="2400" dirty="0"/>
              <a:t>802.11	 83 		  58  			</a:t>
            </a:r>
            <a:r>
              <a:rPr lang="en-US" sz="2400" dirty="0">
                <a:solidFill>
                  <a:srgbClr val="C00000"/>
                </a:solidFill>
              </a:rPr>
              <a:t>175</a:t>
            </a:r>
          </a:p>
          <a:p>
            <a:r>
              <a:rPr lang="en-US" sz="2400" dirty="0"/>
              <a:t>802.15	 33		  29 			  </a:t>
            </a:r>
            <a:r>
              <a:rPr lang="en-US" sz="2400" dirty="0">
                <a:solidFill>
                  <a:srgbClr val="C00000"/>
                </a:solidFill>
              </a:rPr>
              <a:t>45</a:t>
            </a:r>
          </a:p>
          <a:p>
            <a:r>
              <a:rPr lang="en-US" sz="2400" dirty="0"/>
              <a:t>802.18	  18	  	    5			  </a:t>
            </a:r>
            <a:r>
              <a:rPr lang="en-US" sz="2400" dirty="0">
                <a:solidFill>
                  <a:srgbClr val="C00000"/>
                </a:solidFill>
              </a:rPr>
              <a:t>20</a:t>
            </a:r>
          </a:p>
          <a:p>
            <a:r>
              <a:rPr lang="en-US" sz="2400" dirty="0"/>
              <a:t>802.19	  19		  11  			  </a:t>
            </a:r>
            <a:r>
              <a:rPr lang="en-US" sz="2400" dirty="0">
                <a:solidFill>
                  <a:srgbClr val="FF0000"/>
                </a:solidFill>
              </a:rPr>
              <a:t>10</a:t>
            </a:r>
          </a:p>
          <a:p>
            <a:r>
              <a:rPr lang="en-US" sz="2400" dirty="0"/>
              <a:t>802.24						    </a:t>
            </a:r>
            <a:r>
              <a:rPr lang="en-US" sz="2400" dirty="0">
                <a:solidFill>
                  <a:srgbClr val="C00000"/>
                </a:solidFill>
              </a:rPr>
              <a:t>7</a:t>
            </a:r>
          </a:p>
          <a:p>
            <a:endParaRPr lang="en-US" sz="2400" dirty="0"/>
          </a:p>
          <a:p>
            <a:r>
              <a:rPr lang="en-US" sz="2400" dirty="0"/>
              <a:t>Totals	278		261			</a:t>
            </a:r>
            <a:r>
              <a:rPr lang="en-US" sz="2400" b="1" dirty="0">
                <a:solidFill>
                  <a:srgbClr val="FF0000"/>
                </a:solidFill>
              </a:rPr>
              <a:t>497</a:t>
            </a:r>
          </a:p>
        </p:txBody>
      </p:sp>
    </p:spTree>
    <p:extLst>
      <p:ext uri="{BB962C8B-B14F-4D97-AF65-F5344CB8AC3E}">
        <p14:creationId xmlns:p14="http://schemas.microsoft.com/office/powerpoint/2010/main" val="3327692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FF3F-93C5-496B-80C9-8193ACA82B69}"/>
              </a:ext>
            </a:extLst>
          </p:cNvPr>
          <p:cNvSpPr>
            <a:spLocks noGrp="1"/>
          </p:cNvSpPr>
          <p:nvPr>
            <p:ph type="title"/>
          </p:nvPr>
        </p:nvSpPr>
        <p:spPr/>
        <p:txBody>
          <a:bodyPr/>
          <a:lstStyle/>
          <a:p>
            <a:r>
              <a:rPr lang="en-US" sz="2800" dirty="0"/>
              <a:t>2022 November Mixed Mode Plenary Fee Motion </a:t>
            </a:r>
          </a:p>
        </p:txBody>
      </p:sp>
      <p:sp>
        <p:nvSpPr>
          <p:cNvPr id="3" name="Content Placeholder 2">
            <a:extLst>
              <a:ext uri="{FF2B5EF4-FFF2-40B4-BE49-F238E27FC236}">
                <a16:creationId xmlns:a16="http://schemas.microsoft.com/office/drawing/2014/main" id="{525B05BD-7D76-4BA9-823D-345110519248}"/>
              </a:ext>
            </a:extLst>
          </p:cNvPr>
          <p:cNvSpPr>
            <a:spLocks noGrp="1"/>
          </p:cNvSpPr>
          <p:nvPr>
            <p:ph idx="1"/>
          </p:nvPr>
        </p:nvSpPr>
        <p:spPr>
          <a:xfrm>
            <a:off x="334433" y="1341437"/>
            <a:ext cx="10972800" cy="5111749"/>
          </a:xfrm>
        </p:spPr>
        <p:txBody>
          <a:bodyPr>
            <a:normAutofit/>
          </a:bodyPr>
          <a:lstStyle/>
          <a:p>
            <a:r>
              <a:rPr lang="en-US" sz="2000" dirty="0"/>
              <a:t>Motion to approve fees/dates for 2022 Nov IEEE 802 Mixed Mode Plenary for either in person or remote attendance: </a:t>
            </a:r>
          </a:p>
          <a:p>
            <a:pPr lvl="1"/>
            <a:r>
              <a:rPr lang="en-US" sz="2000" dirty="0"/>
              <a:t>$600 until Friday, Sept 16, 2022  </a:t>
            </a:r>
          </a:p>
          <a:p>
            <a:pPr lvl="1"/>
            <a:r>
              <a:rPr lang="en-US" sz="2000" dirty="0"/>
              <a:t>$800 through Friday, Oct 31, 2022 </a:t>
            </a:r>
          </a:p>
          <a:p>
            <a:pPr lvl="1"/>
            <a:r>
              <a:rPr lang="en-US" sz="2000" dirty="0"/>
              <a:t>$1000 after Friday, Oct 31, 2022 </a:t>
            </a:r>
          </a:p>
          <a:p>
            <a:pPr lvl="1"/>
            <a:r>
              <a:rPr lang="en-US" sz="2000" dirty="0"/>
              <a:t>Cancellation Policy:</a:t>
            </a:r>
          </a:p>
          <a:p>
            <a:pPr lvl="2"/>
            <a:r>
              <a:rPr lang="en-US" sz="1800" dirty="0"/>
              <a:t>fully refundable until September 16</a:t>
            </a:r>
          </a:p>
          <a:p>
            <a:pPr lvl="2"/>
            <a:r>
              <a:rPr lang="en-US" sz="1800" dirty="0"/>
              <a:t>refundable with $150 cancellation fee after September 16 until October 31, 2022</a:t>
            </a:r>
          </a:p>
          <a:p>
            <a:pPr lvl="2"/>
            <a:r>
              <a:rPr lang="en-US" sz="1800" dirty="0"/>
              <a:t>non-refundable after October 31, 2022</a:t>
            </a:r>
          </a:p>
          <a:p>
            <a:r>
              <a:rPr lang="en-US" sz="2000" dirty="0"/>
              <a:t>Moved: Rosdahl</a:t>
            </a:r>
          </a:p>
          <a:p>
            <a:r>
              <a:rPr lang="en-US" sz="2000" dirty="0"/>
              <a:t>2</a:t>
            </a:r>
            <a:r>
              <a:rPr lang="en-US" sz="2000" baseline="30000" dirty="0"/>
              <a:t>nd</a:t>
            </a:r>
            <a:r>
              <a:rPr lang="en-US" sz="2000" dirty="0"/>
              <a:t>: Zimmerman</a:t>
            </a:r>
          </a:p>
          <a:p>
            <a:r>
              <a:rPr lang="en-US" sz="2000" dirty="0"/>
              <a:t>Results: Unanimous – Motion passes.</a:t>
            </a:r>
          </a:p>
        </p:txBody>
      </p:sp>
    </p:spTree>
    <p:extLst>
      <p:ext uri="{BB962C8B-B14F-4D97-AF65-F5344CB8AC3E}">
        <p14:creationId xmlns:p14="http://schemas.microsoft.com/office/powerpoint/2010/main" val="162542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569D-217E-4F8A-B7B2-16A9F53B9E46}"/>
              </a:ext>
            </a:extLst>
          </p:cNvPr>
          <p:cNvSpPr>
            <a:spLocks noGrp="1"/>
          </p:cNvSpPr>
          <p:nvPr>
            <p:ph type="title"/>
          </p:nvPr>
        </p:nvSpPr>
        <p:spPr/>
        <p:txBody>
          <a:bodyPr/>
          <a:lstStyle/>
          <a:p>
            <a:r>
              <a:rPr lang="en-US" sz="3200" dirty="0"/>
              <a:t>Motion to Approve Bangkok Exec Site Visit</a:t>
            </a:r>
          </a:p>
        </p:txBody>
      </p:sp>
      <p:sp>
        <p:nvSpPr>
          <p:cNvPr id="3" name="Content Placeholder 2">
            <a:extLst>
              <a:ext uri="{FF2B5EF4-FFF2-40B4-BE49-F238E27FC236}">
                <a16:creationId xmlns:a16="http://schemas.microsoft.com/office/drawing/2014/main" id="{4C45BFD7-8CF1-4EB5-8BF7-81C3C0B9BC6E}"/>
              </a:ext>
            </a:extLst>
          </p:cNvPr>
          <p:cNvSpPr>
            <a:spLocks noGrp="1"/>
          </p:cNvSpPr>
          <p:nvPr>
            <p:ph idx="1"/>
          </p:nvPr>
        </p:nvSpPr>
        <p:spPr>
          <a:xfrm>
            <a:off x="1066800" y="1341438"/>
            <a:ext cx="9982200" cy="4983162"/>
          </a:xfrm>
        </p:spPr>
        <p:txBody>
          <a:bodyPr/>
          <a:lstStyle/>
          <a:p>
            <a:r>
              <a:rPr lang="en-US" sz="2400" dirty="0"/>
              <a:t>Site Visits are included in the SOW for the Meeting Planner and Network Service Providers, the IEEE 802 Executive Secretary is requesting approval to attend potential Site visit 3Qtr (3 days/2 nights).</a:t>
            </a:r>
          </a:p>
          <a:p>
            <a:r>
              <a:rPr lang="en-US" sz="2400" dirty="0"/>
              <a:t>Move to approve Bangkok, Thailand Site Visit for IEEE 802 Executive Secretary not to exceed $5,500.</a:t>
            </a:r>
          </a:p>
          <a:p>
            <a:r>
              <a:rPr lang="en-US" sz="2400" dirty="0"/>
              <a:t>Move: Rosdahl</a:t>
            </a:r>
          </a:p>
          <a:p>
            <a:r>
              <a:rPr lang="en-US" sz="2400" dirty="0"/>
              <a:t>Second: Zimmerman</a:t>
            </a:r>
          </a:p>
          <a:p>
            <a:r>
              <a:rPr lang="en-US" sz="2400" dirty="0"/>
              <a:t>Results: unanimous- motion passes</a:t>
            </a:r>
          </a:p>
          <a:p>
            <a:endParaRPr lang="en-US" sz="2400" dirty="0"/>
          </a:p>
        </p:txBody>
      </p:sp>
    </p:spTree>
    <p:extLst>
      <p:ext uri="{BB962C8B-B14F-4D97-AF65-F5344CB8AC3E}">
        <p14:creationId xmlns:p14="http://schemas.microsoft.com/office/powerpoint/2010/main" val="1248015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EC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1066800" y="1341438"/>
            <a:ext cx="9982199" cy="4983162"/>
          </a:xfrm>
        </p:spPr>
        <p:txBody>
          <a:bodyPr/>
          <a:lstStyle/>
          <a:p>
            <a:pPr marL="0" indent="0">
              <a:buNone/>
            </a:pPr>
            <a:r>
              <a:rPr lang="en-US" sz="2400" dirty="0"/>
              <a:t>Announcement of 802 EC Interim Telecon </a:t>
            </a:r>
          </a:p>
          <a:p>
            <a:r>
              <a:rPr lang="en-US" sz="2400" dirty="0"/>
              <a:t>     Tuesday 02 Aug 2022, 19:00-21:00 UTC</a:t>
            </a:r>
          </a:p>
          <a:p>
            <a:r>
              <a:rPr lang="en-US" sz="2400" dirty="0"/>
              <a:t>     Tuesday 06 Sept 2022, 19:00-21:00 UTC</a:t>
            </a:r>
          </a:p>
          <a:p>
            <a:r>
              <a:rPr lang="en-US" sz="2400" dirty="0"/>
              <a:t>     Tuesday 04 Oct 2022, 19:00-21:00 UTC</a:t>
            </a:r>
          </a:p>
          <a:p>
            <a:r>
              <a:rPr lang="en-US" sz="2400" dirty="0"/>
              <a:t>Call Time: 3:00 PM - 5:00 PM Tuesday, (UTC-04:00) Eastern Time (US &amp; Canada)</a:t>
            </a:r>
          </a:p>
          <a:p>
            <a:r>
              <a:rPr lang="en-US" sz="2400" dirty="0"/>
              <a:t>Recurrence: Occurs the first Tuesday of every month effective 05 Aug  2022 to 04 Oct 2022 from 7:00 PM to 9:00 PM, (UTC+00:00) Monrovia, Reykjavik time zone.</a:t>
            </a:r>
          </a:p>
          <a:p>
            <a:pPr marL="0" indent="0">
              <a:buNone/>
            </a:pPr>
            <a:r>
              <a:rPr lang="en-US" sz="2400" dirty="0"/>
              <a:t> </a:t>
            </a:r>
          </a:p>
          <a:p>
            <a:r>
              <a:rPr lang="en-US" sz="2400" dirty="0"/>
              <a:t>New Calls to be Scheduled during 2022 Nov IEEE 802 EC Closing Plenary meeting.</a:t>
            </a:r>
            <a:br>
              <a:rPr lang="en-US" sz="2400" dirty="0"/>
            </a:b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Nov 2022</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774828" y="1341441"/>
            <a:ext cx="8435975" cy="5111749"/>
          </a:xfrm>
        </p:spPr>
        <p:txBody>
          <a:bodyPr/>
          <a:lstStyle/>
          <a:p>
            <a:pPr>
              <a:buFont typeface="Arial" panose="020B0604020202020204" pitchFamily="34" charset="0"/>
              <a:buChar char="•"/>
            </a:pPr>
            <a:r>
              <a:rPr lang="en-US" sz="2000" kern="0" dirty="0">
                <a:solidFill>
                  <a:srgbClr val="000000"/>
                </a:solidFill>
              </a:rPr>
              <a:t>Tutorials may be held electronic:</a:t>
            </a:r>
          </a:p>
          <a:p>
            <a:pPr>
              <a:buFont typeface="Arial" panose="020B0604020202020204" pitchFamily="34" charset="0"/>
              <a:buChar char="•"/>
            </a:pPr>
            <a:r>
              <a:rPr lang="en-US" sz="2000" kern="0" dirty="0">
                <a:solidFill>
                  <a:srgbClr val="000000"/>
                </a:solidFill>
              </a:rPr>
              <a:t>In person Tutorials:</a:t>
            </a:r>
          </a:p>
          <a:p>
            <a:pPr lvl="0"/>
            <a:r>
              <a:rPr lang="en-US" sz="2000" kern="0" dirty="0">
                <a:solidFill>
                  <a:srgbClr val="000000"/>
                </a:solidFill>
              </a:rPr>
              <a:t>Tutorial Request form:</a:t>
            </a:r>
          </a:p>
          <a:p>
            <a:pPr lvl="1"/>
            <a:r>
              <a:rPr lang="en-US" sz="1600" kern="0" dirty="0">
                <a:solidFill>
                  <a:srgbClr val="000000"/>
                </a:solidFill>
              </a:rPr>
              <a:t>Generic: </a:t>
            </a:r>
            <a:r>
              <a:rPr lang="en-US" sz="1600" kern="0" dirty="0">
                <a:solidFill>
                  <a:schemeClr val="accent2"/>
                </a:solidFill>
                <a:hlinkClick r:id="rId3">
                  <a:extLst>
                    <a:ext uri="{A12FA001-AC4F-418D-AE19-62706E023703}">
                      <ahyp:hlinkClr xmlns:ahyp="http://schemas.microsoft.com/office/drawing/2018/hyperlinkcolor" val="tx"/>
                    </a:ext>
                  </a:extLst>
                </a:hlinkClick>
              </a:rPr>
              <a:t>http://www.ieee802.org/802_tutorials/802_Tutorial_Request_Form.doc</a:t>
            </a:r>
            <a:r>
              <a:rPr lang="en-US" sz="1600" kern="0" dirty="0">
                <a:solidFill>
                  <a:schemeClr val="accent2"/>
                </a:solidFill>
              </a:rPr>
              <a:t> </a:t>
            </a:r>
          </a:p>
          <a:p>
            <a:pPr marL="457200" lvl="1" indent="0">
              <a:buNone/>
            </a:pPr>
            <a:endParaRPr lang="en-US" sz="16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20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a:t>
            </a:r>
          </a:p>
          <a:p>
            <a:pPr lvl="0"/>
            <a:endParaRPr lang="en-US" sz="20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30 Sept 2022</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3357-DC43-AD74-067E-BC60FDA9E820}"/>
              </a:ext>
            </a:extLst>
          </p:cNvPr>
          <p:cNvSpPr>
            <a:spLocks noGrp="1"/>
          </p:cNvSpPr>
          <p:nvPr>
            <p:ph type="title"/>
          </p:nvPr>
        </p:nvSpPr>
        <p:spPr/>
        <p:txBody>
          <a:bodyPr/>
          <a:lstStyle/>
          <a:p>
            <a:r>
              <a:rPr lang="en-US" dirty="0"/>
              <a:t>July Future Mtgs </a:t>
            </a:r>
            <a:r>
              <a:rPr lang="en-US" dirty="0" err="1"/>
              <a:t>AdHoc</a:t>
            </a:r>
            <a:r>
              <a:rPr lang="en-US" dirty="0"/>
              <a:t> Notes</a:t>
            </a:r>
          </a:p>
        </p:txBody>
      </p:sp>
      <p:sp>
        <p:nvSpPr>
          <p:cNvPr id="3" name="Content Placeholder 2">
            <a:extLst>
              <a:ext uri="{FF2B5EF4-FFF2-40B4-BE49-F238E27FC236}">
                <a16:creationId xmlns:a16="http://schemas.microsoft.com/office/drawing/2014/main" id="{8A7D349B-0F4A-65C0-A99D-9B8D755A0896}"/>
              </a:ext>
            </a:extLst>
          </p:cNvPr>
          <p:cNvSpPr>
            <a:spLocks noGrp="1"/>
          </p:cNvSpPr>
          <p:nvPr>
            <p:ph idx="1"/>
          </p:nvPr>
        </p:nvSpPr>
        <p:spPr>
          <a:xfrm>
            <a:off x="334433" y="1341438"/>
            <a:ext cx="10972800" cy="4830762"/>
          </a:xfrm>
        </p:spPr>
        <p:txBody>
          <a:bodyPr/>
          <a:lstStyle/>
          <a:p>
            <a:r>
              <a:rPr lang="en-US" sz="2400" dirty="0"/>
              <a:t>Request to WG Chairs to ask how attendees liked the venue this week? (Would you like to return to this venue?)</a:t>
            </a:r>
          </a:p>
          <a:p>
            <a:r>
              <a:rPr lang="en-US" sz="2400" dirty="0"/>
              <a:t>Attrition Penalties analyzed</a:t>
            </a:r>
          </a:p>
          <a:p>
            <a:pPr lvl="1"/>
            <a:r>
              <a:rPr lang="en-US" sz="2000" dirty="0"/>
              <a:t>Projected attrition for July possible 674 nights = CA$140k </a:t>
            </a:r>
          </a:p>
          <a:p>
            <a:pPr lvl="1"/>
            <a:r>
              <a:rPr lang="en-US" sz="2000" dirty="0"/>
              <a:t>Projected Attrition November of 60k per 500 rm nights </a:t>
            </a:r>
          </a:p>
          <a:p>
            <a:pPr lvl="1"/>
            <a:r>
              <a:rPr lang="en-US" sz="2000" dirty="0"/>
              <a:t>With projected income for Nov will pay fee rather than add $300 to reg fee</a:t>
            </a:r>
          </a:p>
          <a:p>
            <a:r>
              <a:rPr lang="en-US" sz="2400" dirty="0"/>
              <a:t>Peak Hotel nights in Montreal = 300 vs 415 in person attendees.</a:t>
            </a:r>
          </a:p>
          <a:p>
            <a:r>
              <a:rPr lang="en-US" sz="2400" dirty="0"/>
              <a:t>Requirements on A/V to be prescribed.</a:t>
            </a:r>
          </a:p>
          <a:p>
            <a:r>
              <a:rPr lang="en-US" sz="2400" dirty="0"/>
              <a:t>Badges and Check-in discussed – </a:t>
            </a:r>
          </a:p>
          <a:p>
            <a:pPr lvl="1"/>
            <a:r>
              <a:rPr lang="en-US" sz="2000" dirty="0"/>
              <a:t>Return to previous badge and check-in for registration.</a:t>
            </a:r>
          </a:p>
          <a:p>
            <a:r>
              <a:rPr lang="en-US" sz="2400" dirty="0"/>
              <a:t>Discussion of 2023 March Anniversary Celebration Discussion.</a:t>
            </a:r>
          </a:p>
          <a:p>
            <a:pPr lvl="1"/>
            <a:r>
              <a:rPr lang="en-US" sz="2000" dirty="0"/>
              <a:t>Shirts, Aquarium, buses, nominal event.</a:t>
            </a:r>
          </a:p>
        </p:txBody>
      </p:sp>
    </p:spTree>
    <p:extLst>
      <p:ext uri="{BB962C8B-B14F-4D97-AF65-F5344CB8AC3E}">
        <p14:creationId xmlns:p14="http://schemas.microsoft.com/office/powerpoint/2010/main" val="334117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EC Telecon – September 6</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599536" y="1341438"/>
            <a:ext cx="10972800" cy="5211762"/>
          </a:xfrm>
        </p:spPr>
        <p:txBody>
          <a:bodyPr/>
          <a:lstStyle/>
          <a:p>
            <a:r>
              <a:rPr lang="en-US" altLang="en-US" sz="2800" dirty="0"/>
              <a:t>Agenda Item 3.01 - MI</a:t>
            </a:r>
          </a:p>
          <a:p>
            <a:pPr lvl="1"/>
            <a:r>
              <a:rPr lang="en-US" altLang="en-US" dirty="0"/>
              <a:t>Future Venue Update</a:t>
            </a:r>
          </a:p>
          <a:p>
            <a:pPr marL="1371600" lvl="2" indent="-514350">
              <a:buFont typeface="+mj-lt"/>
              <a:buAutoNum type="alphaLcParenR"/>
            </a:pPr>
            <a:r>
              <a:rPr lang="en-US" dirty="0"/>
              <a:t>Nov 2022 – Bangkok, Thailand</a:t>
            </a:r>
          </a:p>
          <a:p>
            <a:pPr marL="1828800" lvl="3" indent="-514350">
              <a:buFont typeface="+mj-lt"/>
              <a:buAutoNum type="romanLcPeriod"/>
            </a:pPr>
            <a:r>
              <a:rPr lang="en-US" altLang="en-US" dirty="0"/>
              <a:t>Registration Reminder</a:t>
            </a:r>
          </a:p>
          <a:p>
            <a:pPr marL="1828800" lvl="3" indent="-514350">
              <a:buFont typeface="+mj-lt"/>
              <a:buAutoNum type="romanLcPeriod"/>
            </a:pPr>
            <a:r>
              <a:rPr lang="en-US" altLang="en-US" dirty="0"/>
              <a:t>Things to know about November Plenary</a:t>
            </a:r>
          </a:p>
          <a:p>
            <a:pPr marL="1828800" lvl="3" indent="-514350">
              <a:buFont typeface="+mj-lt"/>
              <a:buAutoNum type="romanLcPeriod"/>
            </a:pPr>
            <a:r>
              <a:rPr lang="en-US" altLang="en-US" dirty="0"/>
              <a:t>Exec Site Visit Update</a:t>
            </a:r>
          </a:p>
          <a:p>
            <a:pPr marL="1828800" lvl="3" indent="-514350">
              <a:buFont typeface="+mj-lt"/>
              <a:buAutoNum type="romanLcPeriod"/>
            </a:pPr>
            <a:r>
              <a:rPr lang="en-US" altLang="en-US" dirty="0"/>
              <a:t>Tutorial #2 slot Granted – “Wi-Fi Meets ML: Re-thinking Next-generation Wi-Fi Networks”</a:t>
            </a:r>
          </a:p>
          <a:p>
            <a:pPr marL="1371600" lvl="2" indent="-514350">
              <a:buFont typeface="+mj-lt"/>
              <a:buAutoNum type="alphaLcParenR"/>
            </a:pPr>
            <a:r>
              <a:rPr lang="en-US" altLang="en-US" dirty="0"/>
              <a:t>Future Venue Contract Status</a:t>
            </a:r>
            <a:endParaRPr lang="en-US" dirty="0"/>
          </a:p>
          <a:p>
            <a:pPr marL="1371600" lvl="2" indent="-514350">
              <a:buFont typeface="+mj-lt"/>
              <a:buAutoNum type="alphaLcParenR"/>
            </a:pPr>
            <a:r>
              <a:rPr lang="en-US" dirty="0"/>
              <a:t>Other Future Sessions</a:t>
            </a:r>
          </a:p>
          <a:p>
            <a:pPr marL="1828800" lvl="3" indent="-514350">
              <a:buFont typeface="+mj-lt"/>
              <a:buAutoNum type="romanLcPeriod"/>
            </a:pPr>
            <a:r>
              <a:rPr lang="en-US" dirty="0"/>
              <a:t>Motion to approve 2026 July Venue</a:t>
            </a:r>
          </a:p>
          <a:p>
            <a:pPr marL="1371600" lvl="2" indent="-514350">
              <a:buFont typeface="+mj-lt"/>
              <a:buAutoNum type="alphaLcParenR"/>
            </a:pPr>
            <a:r>
              <a:rPr lang="en-US" dirty="0"/>
              <a:t>2023 March Plenary – </a:t>
            </a:r>
            <a:r>
              <a:rPr lang="en-US" strike="sngStrike" dirty="0"/>
              <a:t>40</a:t>
            </a:r>
            <a:r>
              <a:rPr lang="en-US" dirty="0"/>
              <a:t> </a:t>
            </a:r>
            <a:r>
              <a:rPr lang="en-US" b="1" u="sng" dirty="0">
                <a:solidFill>
                  <a:srgbClr val="FF0000"/>
                </a:solidFill>
              </a:rPr>
              <a:t>43rd</a:t>
            </a:r>
            <a:r>
              <a:rPr lang="en-US" dirty="0"/>
              <a:t> Anniversary Celebration</a:t>
            </a:r>
          </a:p>
          <a:p>
            <a:pPr marL="1828800" lvl="3" indent="-514350">
              <a:buFont typeface="+mj-lt"/>
              <a:buAutoNum type="romanLcPeriod"/>
            </a:pPr>
            <a:r>
              <a:rPr lang="en-US" dirty="0"/>
              <a:t>Motion to approve updating shirts.</a:t>
            </a:r>
          </a:p>
          <a:p>
            <a:pPr marL="971550" lvl="1" indent="-514350">
              <a:buAutoNum type="alphaLcPeriod"/>
            </a:pPr>
            <a:endParaRPr lang="en-US" dirty="0"/>
          </a:p>
          <a:p>
            <a:pPr marL="971550" lvl="1" indent="-514350">
              <a:buAutoNum type="alphaLcPeriod"/>
            </a:pPr>
            <a:endParaRPr lang="en-US" dirty="0"/>
          </a:p>
          <a:p>
            <a:pPr marL="971550" lvl="1" indent="-514350">
              <a:buAutoNum type="alphaLcPeriod"/>
            </a:pPr>
            <a:endParaRPr lang="en-US" altLang="en-US" dirty="0"/>
          </a:p>
          <a:p>
            <a:pPr marL="971550" lvl="1" indent="-514350">
              <a:buAutoNum type="alphaLcPeriod"/>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365C-92B4-6D1B-CE6E-3EEE168F3388}"/>
              </a:ext>
            </a:extLst>
          </p:cNvPr>
          <p:cNvSpPr>
            <a:spLocks noGrp="1"/>
          </p:cNvSpPr>
          <p:nvPr>
            <p:ph type="title"/>
          </p:nvPr>
        </p:nvSpPr>
        <p:spPr>
          <a:xfrm>
            <a:off x="243416" y="517192"/>
            <a:ext cx="11705167" cy="792162"/>
          </a:xfrm>
        </p:spPr>
        <p:txBody>
          <a:bodyPr/>
          <a:lstStyle/>
          <a:p>
            <a:r>
              <a:rPr lang="en-US" sz="2800" b="1" dirty="0"/>
              <a:t>2022 Nov 13-18 – Marriott Marquis Queen’s Park, Bangkok, Thailand</a:t>
            </a:r>
          </a:p>
        </p:txBody>
      </p:sp>
      <p:sp>
        <p:nvSpPr>
          <p:cNvPr id="3" name="Content Placeholder 2">
            <a:extLst>
              <a:ext uri="{FF2B5EF4-FFF2-40B4-BE49-F238E27FC236}">
                <a16:creationId xmlns:a16="http://schemas.microsoft.com/office/drawing/2014/main" id="{360E52E6-777D-0F5D-79A6-D485B1EAE955}"/>
              </a:ext>
            </a:extLst>
          </p:cNvPr>
          <p:cNvSpPr>
            <a:spLocks noGrp="1"/>
          </p:cNvSpPr>
          <p:nvPr>
            <p:ph idx="1"/>
          </p:nvPr>
        </p:nvSpPr>
        <p:spPr>
          <a:xfrm>
            <a:off x="334432" y="1341438"/>
            <a:ext cx="11400367" cy="5211762"/>
          </a:xfrm>
        </p:spPr>
        <p:txBody>
          <a:bodyPr/>
          <a:lstStyle/>
          <a:p>
            <a:r>
              <a:rPr lang="en-US" sz="2400" b="1" dirty="0"/>
              <a:t>2022 Nov 13-18 – Marriott Marquis Queen’s Park, Bangkok, Thailand </a:t>
            </a:r>
            <a:r>
              <a:rPr lang="en-US" sz="2000" dirty="0"/>
              <a:t>rebooked from Nov 2020.</a:t>
            </a:r>
          </a:p>
          <a:p>
            <a:pPr lvl="1"/>
            <a:r>
              <a:rPr lang="en-US" sz="2000" dirty="0"/>
              <a:t>The November 2022 IEEE 802 Plenary is scheduled to take place in Bangkok, Thailand at the Marriott Marquis Queen's Park, located at 199 </a:t>
            </a:r>
            <a:r>
              <a:rPr lang="en-US" sz="2000" dirty="0" err="1"/>
              <a:t>Sukmvit</a:t>
            </a:r>
            <a:r>
              <a:rPr lang="en-US" sz="2000" dirty="0"/>
              <a:t> Soi 22 Klong Ton, Klong Toey.</a:t>
            </a:r>
            <a:br>
              <a:rPr lang="en-US" sz="2000" dirty="0"/>
            </a:br>
            <a:endParaRPr lang="en-US" sz="2000" dirty="0"/>
          </a:p>
          <a:p>
            <a:pPr>
              <a:buFont typeface="Wingdings" panose="05000000000000000000" pitchFamily="2" charset="2"/>
              <a:buChar char="§"/>
            </a:pPr>
            <a:r>
              <a:rPr lang="en-US" sz="2400" b="1" dirty="0"/>
              <a:t>Registration Fees and Deadlines:</a:t>
            </a:r>
          </a:p>
          <a:p>
            <a:pPr lvl="1">
              <a:buFont typeface="Arial" panose="020B0604020202020204" pitchFamily="34" charset="0"/>
              <a:buChar char="•"/>
            </a:pPr>
            <a:r>
              <a:rPr lang="en-US" sz="2000" dirty="0"/>
              <a:t>Early US$ 600.00 until September 16, 2022</a:t>
            </a:r>
          </a:p>
          <a:p>
            <a:pPr lvl="1">
              <a:buFont typeface="Arial" panose="020B0604020202020204" pitchFamily="34" charset="0"/>
              <a:buChar char="•"/>
            </a:pPr>
            <a:r>
              <a:rPr lang="en-US" sz="2000" dirty="0"/>
              <a:t>Standard US$ 800.00 Sept 17 until October 31, 2022</a:t>
            </a:r>
          </a:p>
          <a:p>
            <a:pPr lvl="1">
              <a:buFont typeface="Arial" panose="020B0604020202020204" pitchFamily="34" charset="0"/>
              <a:buChar char="•"/>
            </a:pPr>
            <a:r>
              <a:rPr lang="en-US" sz="2000" dirty="0"/>
              <a:t>Late/Onsite US$ 1000.00 after October 31, 2022</a:t>
            </a:r>
          </a:p>
          <a:p>
            <a:pPr lvl="2"/>
            <a:r>
              <a:rPr lang="en-US" sz="1800" dirty="0"/>
              <a:t>In-Person and Virtual participation will be available for this session.</a:t>
            </a:r>
            <a:br>
              <a:rPr lang="en-US" sz="1800" dirty="0"/>
            </a:br>
            <a:r>
              <a:rPr lang="en-US" sz="1800" dirty="0"/>
              <a:t>If you are required to change your registration type after registration please contact the Meeting Planner, Face to Face Events at </a:t>
            </a:r>
            <a:r>
              <a:rPr lang="en-US" sz="1800" dirty="0">
                <a:hlinkClick r:id="rId3"/>
              </a:rPr>
              <a:t>802info@facetoface-events.com </a:t>
            </a:r>
            <a:br>
              <a:rPr lang="en-US" sz="1800" dirty="0"/>
            </a:br>
            <a:endParaRPr lang="en-US" sz="1800" dirty="0"/>
          </a:p>
          <a:p>
            <a:r>
              <a:rPr lang="en-US" sz="2000" b="1" dirty="0"/>
              <a:t>Session Registration Website</a:t>
            </a:r>
            <a:br>
              <a:rPr lang="en-US" sz="2000" b="1" dirty="0"/>
            </a:br>
            <a:r>
              <a:rPr lang="en-US" sz="2000" b="1" dirty="0">
                <a:hlinkClick r:id="rId4"/>
              </a:rPr>
              <a:t>https://cvent.me/0Vk4Qq</a:t>
            </a:r>
            <a:endParaRPr lang="en-US" sz="2000" dirty="0"/>
          </a:p>
        </p:txBody>
      </p:sp>
    </p:spTree>
    <p:extLst>
      <p:ext uri="{BB962C8B-B14F-4D97-AF65-F5344CB8AC3E}">
        <p14:creationId xmlns:p14="http://schemas.microsoft.com/office/powerpoint/2010/main" val="35737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788FFF3-60CE-4A33-EE3E-34BD36C88B05}"/>
              </a:ext>
            </a:extLst>
          </p:cNvPr>
          <p:cNvSpPr txBox="1">
            <a:spLocks/>
          </p:cNvSpPr>
          <p:nvPr/>
        </p:nvSpPr>
        <p:spPr>
          <a:xfrm>
            <a:off x="2156245" y="442990"/>
            <a:ext cx="7770813" cy="77621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600"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2307621" y="1532937"/>
            <a:ext cx="2316480" cy="881010"/>
          </a:xfrm>
          <a:prstGeom prst="rect">
            <a:avLst/>
          </a:prstGeom>
          <a:solidFill>
            <a:srgbClr val="ED7D31"/>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Big</a:t>
            </a:r>
            <a:r>
              <a:rPr sz="2000" spc="-4"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a:t>
            </a:r>
            <a:r>
              <a:rPr sz="2000" spc="-30" dirty="0">
                <a:solidFill>
                  <a:srgbClr val="FFFFFF"/>
                </a:solidFill>
                <a:latin typeface="Calibri"/>
                <a:cs typeface="Calibri"/>
              </a:rPr>
              <a:t> </a:t>
            </a:r>
            <a:r>
              <a:rPr sz="2000" dirty="0">
                <a:solidFill>
                  <a:srgbClr val="FFFFFF"/>
                </a:solidFill>
                <a:latin typeface="Calibri"/>
                <a:cs typeface="Calibri"/>
              </a:rPr>
              <a:t>100,</a:t>
            </a:r>
            <a:r>
              <a:rPr sz="2000" spc="-23" dirty="0">
                <a:solidFill>
                  <a:srgbClr val="FFFFFF"/>
                </a:solidFill>
                <a:latin typeface="Calibri"/>
                <a:cs typeface="Calibri"/>
              </a:rPr>
              <a:t> </a:t>
            </a:r>
            <a:r>
              <a:rPr sz="2000" dirty="0">
                <a:solidFill>
                  <a:srgbClr val="FFFFFF"/>
                </a:solidFill>
                <a:latin typeface="Calibri"/>
                <a:cs typeface="Calibri"/>
              </a:rPr>
              <a:t>e.g.,</a:t>
            </a:r>
            <a:r>
              <a:rPr sz="2000" spc="-26" dirty="0">
                <a:solidFill>
                  <a:srgbClr val="FFFFFF"/>
                </a:solidFill>
                <a:latin typeface="Calibri"/>
                <a:cs typeface="Calibri"/>
              </a:rPr>
              <a:t> </a:t>
            </a:r>
            <a:r>
              <a:rPr sz="2000" dirty="0">
                <a:solidFill>
                  <a:srgbClr val="FFFFFF"/>
                </a:solidFill>
                <a:latin typeface="Calibri"/>
                <a:cs typeface="Calibri"/>
              </a:rPr>
              <a:t>WG</a:t>
            </a:r>
            <a:r>
              <a:rPr sz="2000" spc="-26" dirty="0">
                <a:solidFill>
                  <a:srgbClr val="FFFFFF"/>
                </a:solidFill>
                <a:latin typeface="Calibri"/>
                <a:cs typeface="Calibri"/>
              </a:rPr>
              <a:t> </a:t>
            </a:r>
            <a:r>
              <a:rPr sz="2000" spc="-8"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2327674" y="2483526"/>
            <a:ext cx="2316480" cy="2816925"/>
          </a:xfrm>
          <a:prstGeom prst="rect">
            <a:avLst/>
          </a:prstGeom>
          <a:solidFill>
            <a:srgbClr val="F8D7CD">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(4)</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2</a:t>
            </a:r>
            <a:r>
              <a:rPr sz="2000" spc="-45" dirty="0">
                <a:latin typeface="Calibri"/>
                <a:cs typeface="Calibri"/>
              </a:rPr>
              <a:t> </a:t>
            </a:r>
            <a:r>
              <a:rPr sz="2000" dirty="0">
                <a:latin typeface="Calibri"/>
                <a:cs typeface="Calibri"/>
              </a:rPr>
              <a:t>tables</a:t>
            </a:r>
            <a:r>
              <a:rPr sz="2000" spc="-38" dirty="0">
                <a:latin typeface="Calibri"/>
                <a:cs typeface="Calibri"/>
              </a:rPr>
              <a:t> </a:t>
            </a:r>
            <a:r>
              <a:rPr sz="2000" spc="-15" dirty="0">
                <a:latin typeface="Calibri"/>
                <a:cs typeface="Calibri"/>
              </a:rPr>
              <a:t>mics</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23" dirty="0">
                <a:latin typeface="Calibri"/>
                <a:cs typeface="Calibri"/>
              </a:rPr>
              <a:t> </a:t>
            </a:r>
            <a:r>
              <a:rPr sz="2000" dirty="0">
                <a:latin typeface="Calibri"/>
                <a:cs typeface="Calibri"/>
              </a:rPr>
              <a:t>or</a:t>
            </a:r>
            <a:r>
              <a:rPr sz="2000" spc="-23" dirty="0">
                <a:latin typeface="Calibri"/>
                <a:cs typeface="Calibri"/>
              </a:rPr>
              <a:t> </a:t>
            </a:r>
            <a:r>
              <a:rPr sz="2000" dirty="0">
                <a:latin typeface="Calibri"/>
                <a:cs typeface="Calibri"/>
              </a:rPr>
              <a:t>2</a:t>
            </a:r>
            <a:r>
              <a:rPr sz="2000" spc="-23" dirty="0">
                <a:latin typeface="Calibri"/>
                <a:cs typeface="Calibri"/>
              </a:rPr>
              <a:t> </a:t>
            </a:r>
            <a:r>
              <a:rPr sz="2000" dirty="0">
                <a:latin typeface="Calibri"/>
                <a:cs typeface="Calibri"/>
              </a:rPr>
              <a:t>floor</a:t>
            </a:r>
            <a:r>
              <a:rPr sz="2000" spc="-19" dirty="0">
                <a:latin typeface="Calibri"/>
                <a:cs typeface="Calibri"/>
              </a:rPr>
              <a:t> </a:t>
            </a:r>
            <a:r>
              <a:rPr sz="2000" spc="-15" dirty="0">
                <a:latin typeface="Calibri"/>
                <a:cs typeface="Calibri"/>
              </a:rPr>
              <a:t>mics</a:t>
            </a:r>
            <a:endParaRPr sz="2000" dirty="0">
              <a:latin typeface="Calibri"/>
              <a:cs typeface="Calibri"/>
            </a:endParaRPr>
          </a:p>
          <a:p>
            <a:pPr marL="267653" marR="200501" indent="-171450">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a:t>
            </a:r>
            <a:endParaRPr lang="en-US" sz="2000" spc="-8" dirty="0">
              <a:latin typeface="Calibri"/>
              <a:cs typeface="Calibri"/>
            </a:endParaRPr>
          </a:p>
          <a:p>
            <a:pPr marL="96203" marR="200501">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1800" dirty="0">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883408" y="1523069"/>
            <a:ext cx="2316480" cy="887807"/>
          </a:xfrm>
          <a:prstGeom prst="rect">
            <a:avLst/>
          </a:prstGeom>
          <a:solidFill>
            <a:srgbClr val="A6A6A6"/>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Medium</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spc="-15" dirty="0">
                <a:solidFill>
                  <a:srgbClr val="FFFFFF"/>
                </a:solidFill>
                <a:latin typeface="Calibri"/>
                <a:cs typeface="Calibri"/>
              </a:rPr>
              <a:t>(35-</a:t>
            </a:r>
            <a:r>
              <a:rPr sz="2000" dirty="0">
                <a:solidFill>
                  <a:srgbClr val="FFFFFF"/>
                </a:solidFill>
                <a:latin typeface="Calibri"/>
                <a:cs typeface="Calibri"/>
              </a:rPr>
              <a:t>100,</a:t>
            </a:r>
            <a:r>
              <a:rPr sz="2000" spc="-34" dirty="0">
                <a:solidFill>
                  <a:srgbClr val="FFFFFF"/>
                </a:solidFill>
                <a:latin typeface="Calibri"/>
                <a:cs typeface="Calibri"/>
              </a:rPr>
              <a:t> </a:t>
            </a:r>
            <a:r>
              <a:rPr sz="2000" dirty="0">
                <a:solidFill>
                  <a:srgbClr val="FFFFFF"/>
                </a:solidFill>
                <a:latin typeface="Calibri"/>
                <a:cs typeface="Calibri"/>
              </a:rPr>
              <a:t>e.g.,</a:t>
            </a:r>
            <a:r>
              <a:rPr sz="2000" spc="-30" dirty="0">
                <a:solidFill>
                  <a:srgbClr val="FFFFFF"/>
                </a:solidFill>
                <a:latin typeface="Calibri"/>
                <a:cs typeface="Calibri"/>
              </a:rPr>
              <a:t> </a:t>
            </a:r>
            <a:r>
              <a:rPr sz="2000" spc="-23" dirty="0">
                <a:solidFill>
                  <a:srgbClr val="FFFFFF"/>
                </a:solidFill>
                <a:latin typeface="Calibri"/>
                <a:cs typeface="Calibri"/>
              </a:rPr>
              <a:t>Task </a:t>
            </a:r>
            <a:r>
              <a:rPr sz="2000" spc="-8"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7539830" y="1527875"/>
            <a:ext cx="2307431" cy="664990"/>
          </a:xfrm>
          <a:prstGeom prst="rect">
            <a:avLst/>
          </a:prstGeom>
          <a:solidFill>
            <a:srgbClr val="FFC000"/>
          </a:solidFill>
        </p:spPr>
        <p:txBody>
          <a:bodyPr vert="horz" wrap="square" lIns="0" tIns="162878" rIns="0" bIns="0" rtlCol="0">
            <a:spAutoFit/>
          </a:bodyPr>
          <a:lstStyle/>
          <a:p>
            <a:pPr algn="ctr">
              <a:lnSpc>
                <a:spcPts val="2093"/>
              </a:lnSpc>
              <a:spcBef>
                <a:spcPts val="1283"/>
              </a:spcBef>
            </a:pPr>
            <a:r>
              <a:rPr sz="2000" dirty="0">
                <a:solidFill>
                  <a:srgbClr val="FFFFFF"/>
                </a:solidFill>
                <a:latin typeface="Calibri"/>
                <a:cs typeface="Calibri"/>
              </a:rPr>
              <a:t>Smaller</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(30</a:t>
            </a:r>
            <a:r>
              <a:rPr sz="2000" spc="-23" dirty="0">
                <a:solidFill>
                  <a:srgbClr val="FFFFFF"/>
                </a:solidFill>
                <a:latin typeface="Calibri"/>
                <a:cs typeface="Calibri"/>
              </a:rPr>
              <a:t> </a:t>
            </a:r>
            <a:r>
              <a:rPr sz="2000" dirty="0">
                <a:solidFill>
                  <a:srgbClr val="FFFFFF"/>
                </a:solidFill>
                <a:latin typeface="Calibri"/>
                <a:cs typeface="Calibri"/>
              </a:rPr>
              <a:t>or</a:t>
            </a:r>
            <a:r>
              <a:rPr sz="2000" spc="-15" dirty="0">
                <a:solidFill>
                  <a:srgbClr val="FFFFFF"/>
                </a:solidFill>
                <a:latin typeface="Calibri"/>
                <a:cs typeface="Calibri"/>
              </a:rPr>
              <a:t> </a:t>
            </a:r>
            <a:r>
              <a:rPr sz="2000" spc="-8"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937760" y="2495466"/>
            <a:ext cx="2316480" cy="2745495"/>
          </a:xfrm>
          <a:prstGeom prst="rect">
            <a:avLst/>
          </a:prstGeom>
          <a:solidFill>
            <a:srgbClr val="E2E2E2">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(2)</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41" dirty="0">
                <a:latin typeface="Calibri"/>
                <a:cs typeface="Calibri"/>
              </a:rPr>
              <a:t> </a:t>
            </a:r>
            <a:r>
              <a:rPr sz="2000" dirty="0">
                <a:latin typeface="Calibri"/>
                <a:cs typeface="Calibri"/>
              </a:rPr>
              <a:t>table</a:t>
            </a:r>
            <a:r>
              <a:rPr sz="2000" spc="-30" dirty="0">
                <a:latin typeface="Calibri"/>
                <a:cs typeface="Calibri"/>
              </a:rPr>
              <a:t> </a:t>
            </a:r>
            <a:r>
              <a:rPr sz="2000" spc="-19" dirty="0">
                <a:latin typeface="Calibri"/>
                <a:cs typeface="Calibri"/>
              </a:rPr>
              <a:t>mic</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30" dirty="0">
                <a:latin typeface="Calibri"/>
                <a:cs typeface="Calibri"/>
              </a:rPr>
              <a:t> </a:t>
            </a:r>
            <a:r>
              <a:rPr sz="2000" dirty="0">
                <a:latin typeface="Calibri"/>
                <a:cs typeface="Calibri"/>
              </a:rPr>
              <a:t>floor</a:t>
            </a:r>
            <a:r>
              <a:rPr sz="2000" spc="-26" dirty="0">
                <a:latin typeface="Calibri"/>
                <a:cs typeface="Calibri"/>
              </a:rPr>
              <a:t> </a:t>
            </a:r>
            <a:r>
              <a:rPr sz="2000" spc="-19" dirty="0">
                <a:latin typeface="Calibri"/>
                <a:cs typeface="Calibri"/>
              </a:rPr>
              <a:t>mic</a:t>
            </a:r>
            <a:endParaRPr sz="2000" dirty="0">
              <a:latin typeface="Calibri"/>
              <a:cs typeface="Calibri"/>
            </a:endParaRPr>
          </a:p>
          <a:p>
            <a:pPr marL="267653" marR="200501" indent="-171450">
              <a:lnSpc>
                <a:spcPct val="92100"/>
              </a:lnSpc>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96203" marR="200501">
              <a:lnSpc>
                <a:spcPct val="92100"/>
              </a:lnSpc>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2000" dirty="0">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7615616" y="2521944"/>
            <a:ext cx="2307431" cy="3239220"/>
          </a:xfrm>
          <a:prstGeom prst="rect">
            <a:avLst/>
          </a:prstGeom>
          <a:solidFill>
            <a:srgbClr val="FFE8CB">
              <a:alpha val="90194"/>
            </a:srgbClr>
          </a:solidFill>
        </p:spPr>
        <p:txBody>
          <a:bodyPr vert="horz" wrap="square" lIns="0" tIns="68580" rIns="0" bIns="0" rtlCol="0">
            <a:spAutoFit/>
          </a:bodyPr>
          <a:lstStyle/>
          <a:p>
            <a:pPr marL="250984" marR="382429" indent="-171450">
              <a:lnSpc>
                <a:spcPts val="1898"/>
              </a:lnSpc>
              <a:spcBef>
                <a:spcPts val="540"/>
              </a:spcBef>
              <a:buChar char="•"/>
              <a:tabLst>
                <a:tab pos="251460" algn="l"/>
              </a:tabLst>
            </a:pPr>
            <a:r>
              <a:rPr sz="2000" spc="-15" dirty="0">
                <a:latin typeface="Calibri"/>
                <a:cs typeface="Calibri"/>
              </a:rPr>
              <a:t>U-</a:t>
            </a:r>
            <a:r>
              <a:rPr sz="2000" dirty="0">
                <a:latin typeface="Calibri"/>
                <a:cs typeface="Calibri"/>
              </a:rPr>
              <a:t>shaped</a:t>
            </a:r>
            <a:r>
              <a:rPr sz="2000" spc="-30" dirty="0">
                <a:latin typeface="Calibri"/>
                <a:cs typeface="Calibri"/>
              </a:rPr>
              <a:t> </a:t>
            </a:r>
            <a:r>
              <a:rPr sz="2000" dirty="0">
                <a:latin typeface="Calibri"/>
                <a:cs typeface="Calibri"/>
              </a:rPr>
              <a:t>or</a:t>
            </a:r>
            <a:r>
              <a:rPr sz="2000" spc="-34" dirty="0">
                <a:latin typeface="Calibri"/>
                <a:cs typeface="Calibri"/>
              </a:rPr>
              <a:t> </a:t>
            </a:r>
            <a:r>
              <a:rPr sz="2000" spc="-15" dirty="0">
                <a:latin typeface="Calibri"/>
                <a:cs typeface="Calibri"/>
              </a:rPr>
              <a:t>board </a:t>
            </a:r>
            <a:r>
              <a:rPr sz="2000" dirty="0">
                <a:latin typeface="Calibri"/>
                <a:cs typeface="Calibri"/>
              </a:rPr>
              <a:t>meeting</a:t>
            </a:r>
            <a:r>
              <a:rPr sz="2000" spc="-71" dirty="0">
                <a:latin typeface="Calibri"/>
                <a:cs typeface="Calibri"/>
              </a:rPr>
              <a:t> </a:t>
            </a:r>
            <a:r>
              <a:rPr sz="2000" spc="-8" dirty="0">
                <a:latin typeface="Calibri"/>
                <a:cs typeface="Calibri"/>
              </a:rPr>
              <a:t>setup</a:t>
            </a:r>
            <a:endParaRPr sz="2000" dirty="0">
              <a:latin typeface="Calibri"/>
              <a:cs typeface="Calibri"/>
            </a:endParaRPr>
          </a:p>
          <a:p>
            <a:pPr marL="250984" indent="-171926">
              <a:spcBef>
                <a:spcPts val="105"/>
              </a:spcBef>
              <a:buChar char="•"/>
              <a:tabLst>
                <a:tab pos="251460" algn="l"/>
              </a:tabLst>
            </a:pPr>
            <a:r>
              <a:rPr sz="2000" dirty="0">
                <a:latin typeface="Calibri"/>
                <a:cs typeface="Calibri"/>
              </a:rPr>
              <a:t>1</a:t>
            </a:r>
            <a:r>
              <a:rPr sz="2000" spc="-41" dirty="0">
                <a:latin typeface="Calibri"/>
                <a:cs typeface="Calibri"/>
              </a:rPr>
              <a:t> </a:t>
            </a:r>
            <a:r>
              <a:rPr sz="2000" dirty="0">
                <a:latin typeface="Calibri"/>
                <a:cs typeface="Calibri"/>
              </a:rPr>
              <a:t>room</a:t>
            </a:r>
            <a:r>
              <a:rPr sz="2000" spc="-41" dirty="0">
                <a:latin typeface="Calibri"/>
                <a:cs typeface="Calibri"/>
              </a:rPr>
              <a:t> </a:t>
            </a:r>
            <a:r>
              <a:rPr sz="2000" spc="-8" dirty="0">
                <a:latin typeface="Calibri"/>
                <a:cs typeface="Calibri"/>
              </a:rPr>
              <a:t>microphone</a:t>
            </a:r>
            <a:endParaRPr sz="2000" dirty="0">
              <a:latin typeface="Calibri"/>
              <a:cs typeface="Calibri"/>
            </a:endParaRPr>
          </a:p>
          <a:p>
            <a:pPr marL="422910" marR="378619" lvl="1" indent="-171926">
              <a:lnSpc>
                <a:spcPts val="1650"/>
              </a:lnSpc>
              <a:spcBef>
                <a:spcPts val="360"/>
              </a:spcBef>
              <a:buChar char="•"/>
              <a:tabLst>
                <a:tab pos="423386" algn="l"/>
              </a:tabLst>
            </a:pPr>
            <a:r>
              <a:rPr sz="2000" spc="-8" dirty="0">
                <a:latin typeface="Calibri"/>
                <a:cs typeface="Calibri"/>
              </a:rPr>
              <a:t>Portable</a:t>
            </a:r>
            <a:r>
              <a:rPr sz="2000" spc="-53" dirty="0">
                <a:latin typeface="Calibri"/>
                <a:cs typeface="Calibri"/>
              </a:rPr>
              <a:t> </a:t>
            </a:r>
            <a:r>
              <a:rPr sz="2000" spc="-19" dirty="0">
                <a:latin typeface="Calibri"/>
                <a:cs typeface="Calibri"/>
              </a:rPr>
              <a:t>or speakerphone-</a:t>
            </a:r>
            <a:r>
              <a:rPr sz="2000" spc="-15" dirty="0">
                <a:latin typeface="Calibri"/>
                <a:cs typeface="Calibri"/>
              </a:rPr>
              <a:t>type</a:t>
            </a:r>
            <a:endParaRPr sz="2000" dirty="0">
              <a:latin typeface="Calibri"/>
              <a:cs typeface="Calibri"/>
            </a:endParaRPr>
          </a:p>
          <a:p>
            <a:pPr marL="250984" marR="207645" indent="-171450">
              <a:lnSpc>
                <a:spcPct val="92100"/>
              </a:lnSpc>
              <a:spcBef>
                <a:spcPts val="0"/>
              </a:spcBef>
              <a:buChar char="•"/>
              <a:tabLst>
                <a:tab pos="251460"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79534" marR="207645">
              <a:lnSpc>
                <a:spcPct val="92100"/>
              </a:lnSpc>
              <a:spcBef>
                <a:spcPts val="0"/>
              </a:spcBef>
              <a:tabLst>
                <a:tab pos="251460"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50984" marR="207645" indent="-171450">
              <a:lnSpc>
                <a:spcPct val="92100"/>
              </a:lnSpc>
              <a:spcBef>
                <a:spcPts val="217"/>
              </a:spcBef>
              <a:buChar char="•"/>
              <a:tabLst>
                <a:tab pos="251460" algn="l"/>
              </a:tabLst>
            </a:pPr>
            <a:r>
              <a:rPr lang="en-US" sz="2000" spc="-8" dirty="0">
                <a:latin typeface="Calibri"/>
                <a:cs typeface="Calibri"/>
              </a:rPr>
              <a:t>Ethernet-HDMI-USB</a:t>
            </a:r>
            <a:endParaRPr sz="2000" dirty="0">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963F-0BA4-DB49-5807-55BDA1BCC195}"/>
              </a:ext>
            </a:extLst>
          </p:cNvPr>
          <p:cNvSpPr>
            <a:spLocks noGrp="1"/>
          </p:cNvSpPr>
          <p:nvPr>
            <p:ph type="ctrTitle"/>
          </p:nvPr>
        </p:nvSpPr>
        <p:spPr>
          <a:xfrm>
            <a:off x="2229044" y="398922"/>
            <a:ext cx="3489155" cy="415498"/>
          </a:xfrm>
        </p:spPr>
        <p:txBody>
          <a:bodyPr>
            <a:noAutofit/>
          </a:bodyPr>
          <a:lstStyle/>
          <a:p>
            <a:r>
              <a:rPr lang="en-CA" sz="2000" dirty="0"/>
              <a:t>Sample IEEE Room Drawing</a:t>
            </a:r>
          </a:p>
        </p:txBody>
      </p:sp>
      <p:pic>
        <p:nvPicPr>
          <p:cNvPr id="5" name="Picture 4" descr="A picture containing text, phasianid&#10;&#10;Description automatically generated">
            <a:extLst>
              <a:ext uri="{FF2B5EF4-FFF2-40B4-BE49-F238E27FC236}">
                <a16:creationId xmlns:a16="http://schemas.microsoft.com/office/drawing/2014/main" id="{67A3D66D-6E7C-E83A-4112-2B8F798E66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77824" y="2055239"/>
            <a:ext cx="1339454" cy="1339454"/>
          </a:xfrm>
          <a:prstGeom prst="rect">
            <a:avLst/>
          </a:prstGeom>
        </p:spPr>
      </p:pic>
      <p:pic>
        <p:nvPicPr>
          <p:cNvPr id="8" name="Picture 7" descr="A close up of a camera&#10;&#10;Description automatically generated with medium confidence">
            <a:extLst>
              <a:ext uri="{FF2B5EF4-FFF2-40B4-BE49-F238E27FC236}">
                <a16:creationId xmlns:a16="http://schemas.microsoft.com/office/drawing/2014/main" id="{4B866D37-EC2E-E726-BAED-DEC2F5AE129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18196" y="2813955"/>
            <a:ext cx="955116" cy="535064"/>
          </a:xfrm>
          <a:prstGeom prst="rect">
            <a:avLst/>
          </a:prstGeom>
        </p:spPr>
      </p:pic>
      <p:sp>
        <p:nvSpPr>
          <p:cNvPr id="10" name="Rectangle 9">
            <a:extLst>
              <a:ext uri="{FF2B5EF4-FFF2-40B4-BE49-F238E27FC236}">
                <a16:creationId xmlns:a16="http://schemas.microsoft.com/office/drawing/2014/main" id="{14CA1DB2-E15D-6264-794C-048FDF24AD91}"/>
              </a:ext>
            </a:extLst>
          </p:cNvPr>
          <p:cNvSpPr/>
          <p:nvPr/>
        </p:nvSpPr>
        <p:spPr>
          <a:xfrm rot="1469111">
            <a:off x="6977249" y="4207064"/>
            <a:ext cx="514350" cy="94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3"/>
          </a:p>
        </p:txBody>
      </p:sp>
      <p:sp>
        <p:nvSpPr>
          <p:cNvPr id="13" name="TextBox 12">
            <a:extLst>
              <a:ext uri="{FF2B5EF4-FFF2-40B4-BE49-F238E27FC236}">
                <a16:creationId xmlns:a16="http://schemas.microsoft.com/office/drawing/2014/main" id="{255858E8-E5F6-6088-CA30-E968FDB35C10}"/>
              </a:ext>
            </a:extLst>
          </p:cNvPr>
          <p:cNvSpPr txBox="1"/>
          <p:nvPr/>
        </p:nvSpPr>
        <p:spPr>
          <a:xfrm>
            <a:off x="8214436" y="4469133"/>
            <a:ext cx="1668249" cy="784830"/>
          </a:xfrm>
          <a:prstGeom prst="rect">
            <a:avLst/>
          </a:prstGeom>
          <a:noFill/>
        </p:spPr>
        <p:txBody>
          <a:bodyPr wrap="square" rtlCol="0">
            <a:spAutoFit/>
          </a:bodyPr>
          <a:lstStyle/>
          <a:p>
            <a:r>
              <a:rPr lang="en-CA" sz="1500" dirty="0"/>
              <a:t>Head Table </a:t>
            </a:r>
          </a:p>
          <a:p>
            <a:r>
              <a:rPr lang="en-CA" sz="1500" dirty="0"/>
              <a:t>Power/Mic/HDMI/</a:t>
            </a:r>
          </a:p>
          <a:p>
            <a:r>
              <a:rPr lang="en-CA" sz="1500" dirty="0"/>
              <a:t>USB/Ethernet</a:t>
            </a:r>
          </a:p>
        </p:txBody>
      </p:sp>
      <p:pic>
        <p:nvPicPr>
          <p:cNvPr id="20" name="Picture 19" descr="A close-up of a microphone&#10;&#10;Description automatically generated">
            <a:extLst>
              <a:ext uri="{FF2B5EF4-FFF2-40B4-BE49-F238E27FC236}">
                <a16:creationId xmlns:a16="http://schemas.microsoft.com/office/drawing/2014/main" id="{12B7FC3B-46BF-7919-777E-3266098EBB8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389380" y="3040674"/>
            <a:ext cx="522715" cy="433964"/>
          </a:xfrm>
          <a:prstGeom prst="rect">
            <a:avLst/>
          </a:prstGeom>
        </p:spPr>
      </p:pic>
      <p:sp>
        <p:nvSpPr>
          <p:cNvPr id="22" name="TextBox 21">
            <a:extLst>
              <a:ext uri="{FF2B5EF4-FFF2-40B4-BE49-F238E27FC236}">
                <a16:creationId xmlns:a16="http://schemas.microsoft.com/office/drawing/2014/main" id="{CFBDCDE3-1D14-C4BD-4763-09A33D600C39}"/>
              </a:ext>
            </a:extLst>
          </p:cNvPr>
          <p:cNvSpPr txBox="1"/>
          <p:nvPr/>
        </p:nvSpPr>
        <p:spPr>
          <a:xfrm>
            <a:off x="3894993" y="3267739"/>
            <a:ext cx="816249" cy="276999"/>
          </a:xfrm>
          <a:prstGeom prst="rect">
            <a:avLst/>
          </a:prstGeom>
          <a:noFill/>
        </p:spPr>
        <p:txBody>
          <a:bodyPr wrap="none" rtlCol="0">
            <a:spAutoFit/>
          </a:bodyPr>
          <a:lstStyle/>
          <a:p>
            <a:r>
              <a:rPr lang="en-CA" sz="1200" dirty="0"/>
              <a:t>Floor mic</a:t>
            </a:r>
          </a:p>
        </p:txBody>
      </p:sp>
      <p:sp>
        <p:nvSpPr>
          <p:cNvPr id="23" name="TextBox 22">
            <a:extLst>
              <a:ext uri="{FF2B5EF4-FFF2-40B4-BE49-F238E27FC236}">
                <a16:creationId xmlns:a16="http://schemas.microsoft.com/office/drawing/2014/main" id="{456396EA-16E5-357B-81C5-30C8CEB60987}"/>
              </a:ext>
            </a:extLst>
          </p:cNvPr>
          <p:cNvSpPr txBox="1"/>
          <p:nvPr/>
        </p:nvSpPr>
        <p:spPr>
          <a:xfrm>
            <a:off x="6824012" y="1431943"/>
            <a:ext cx="1973238" cy="276999"/>
          </a:xfrm>
          <a:prstGeom prst="rect">
            <a:avLst/>
          </a:prstGeom>
          <a:no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CA" sz="1200" dirty="0">
                <a:solidFill>
                  <a:schemeClr val="tx1"/>
                </a:solidFill>
              </a:rPr>
              <a:t>Console/ Tech Table</a:t>
            </a:r>
          </a:p>
        </p:txBody>
      </p:sp>
      <p:pic>
        <p:nvPicPr>
          <p:cNvPr id="25" name="Picture 24" descr="A picture containing surge suppressor, electronics, game, adapter&#10;&#10;Description automatically generated">
            <a:extLst>
              <a:ext uri="{FF2B5EF4-FFF2-40B4-BE49-F238E27FC236}">
                <a16:creationId xmlns:a16="http://schemas.microsoft.com/office/drawing/2014/main" id="{0A0C3539-A065-47F3-194A-30DBE7FB9B0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15749" y="4596275"/>
            <a:ext cx="457714" cy="344000"/>
          </a:xfrm>
          <a:prstGeom prst="rect">
            <a:avLst/>
          </a:prstGeom>
        </p:spPr>
      </p:pic>
      <p:pic>
        <p:nvPicPr>
          <p:cNvPr id="27" name="Picture 26" descr="A picture containing surge suppressor, electronics, game, adapter&#10;&#10;Description automatically generated">
            <a:extLst>
              <a:ext uri="{FF2B5EF4-FFF2-40B4-BE49-F238E27FC236}">
                <a16:creationId xmlns:a16="http://schemas.microsoft.com/office/drawing/2014/main" id="{7D7062BF-E364-FFC9-9AEA-534B703E07F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673312" y="2903563"/>
            <a:ext cx="442442" cy="332522"/>
          </a:xfrm>
          <a:prstGeom prst="rect">
            <a:avLst/>
          </a:prstGeom>
        </p:spPr>
      </p:pic>
      <p:pic>
        <p:nvPicPr>
          <p:cNvPr id="28" name="Picture 27" descr="A picture containing surge suppressor, electronics, game, adapter&#10;&#10;Description automatically generated">
            <a:extLst>
              <a:ext uri="{FF2B5EF4-FFF2-40B4-BE49-F238E27FC236}">
                <a16:creationId xmlns:a16="http://schemas.microsoft.com/office/drawing/2014/main" id="{F8FC5375-2814-8945-29D3-ABACFA04E82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61347" y="1342061"/>
            <a:ext cx="462855" cy="347864"/>
          </a:xfrm>
          <a:prstGeom prst="rect">
            <a:avLst/>
          </a:prstGeom>
        </p:spPr>
      </p:pic>
      <p:sp>
        <p:nvSpPr>
          <p:cNvPr id="4" name="Flowchart: Process 3">
            <a:extLst>
              <a:ext uri="{FF2B5EF4-FFF2-40B4-BE49-F238E27FC236}">
                <a16:creationId xmlns:a16="http://schemas.microsoft.com/office/drawing/2014/main" id="{382323EC-8A2E-F7F2-2CB0-2E48C6B67957}"/>
              </a:ext>
            </a:extLst>
          </p:cNvPr>
          <p:cNvSpPr/>
          <p:nvPr/>
        </p:nvSpPr>
        <p:spPr>
          <a:xfrm>
            <a:off x="2434003" y="1104235"/>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lowchart: Process 23">
            <a:extLst>
              <a:ext uri="{FF2B5EF4-FFF2-40B4-BE49-F238E27FC236}">
                <a16:creationId xmlns:a16="http://schemas.microsoft.com/office/drawing/2014/main" id="{425E669E-4B12-E52E-6BB4-4C3B2EFC7BBA}"/>
              </a:ext>
            </a:extLst>
          </p:cNvPr>
          <p:cNvSpPr/>
          <p:nvPr/>
        </p:nvSpPr>
        <p:spPr>
          <a:xfrm>
            <a:off x="1883991" y="110423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lowchart: Process 25">
            <a:extLst>
              <a:ext uri="{FF2B5EF4-FFF2-40B4-BE49-F238E27FC236}">
                <a16:creationId xmlns:a16="http://schemas.microsoft.com/office/drawing/2014/main" id="{054C8231-B4B9-2CA0-2F81-4B14EC3A8F0E}"/>
              </a:ext>
            </a:extLst>
          </p:cNvPr>
          <p:cNvSpPr/>
          <p:nvPr/>
        </p:nvSpPr>
        <p:spPr>
          <a:xfrm>
            <a:off x="2984016" y="1104234"/>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Flowchart: Process 28">
            <a:extLst>
              <a:ext uri="{FF2B5EF4-FFF2-40B4-BE49-F238E27FC236}">
                <a16:creationId xmlns:a16="http://schemas.microsoft.com/office/drawing/2014/main" id="{16729B4B-5F44-BD03-A8FA-451EBCF09F34}"/>
              </a:ext>
            </a:extLst>
          </p:cNvPr>
          <p:cNvSpPr/>
          <p:nvPr/>
        </p:nvSpPr>
        <p:spPr>
          <a:xfrm>
            <a:off x="2408117"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Flowchart: Process 29">
            <a:extLst>
              <a:ext uri="{FF2B5EF4-FFF2-40B4-BE49-F238E27FC236}">
                <a16:creationId xmlns:a16="http://schemas.microsoft.com/office/drawing/2014/main" id="{3BA81A14-A438-E613-28D2-B605DF9A3CC4}"/>
              </a:ext>
            </a:extLst>
          </p:cNvPr>
          <p:cNvSpPr/>
          <p:nvPr/>
        </p:nvSpPr>
        <p:spPr>
          <a:xfrm>
            <a:off x="2966411" y="202644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Flowchart: Process 30">
            <a:extLst>
              <a:ext uri="{FF2B5EF4-FFF2-40B4-BE49-F238E27FC236}">
                <a16:creationId xmlns:a16="http://schemas.microsoft.com/office/drawing/2014/main" id="{680ADC1C-FAF4-5D26-9674-8DE0DFAA20C2}"/>
              </a:ext>
            </a:extLst>
          </p:cNvPr>
          <p:cNvSpPr/>
          <p:nvPr/>
        </p:nvSpPr>
        <p:spPr>
          <a:xfrm>
            <a:off x="2390268"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lowchart: Process 31">
            <a:extLst>
              <a:ext uri="{FF2B5EF4-FFF2-40B4-BE49-F238E27FC236}">
                <a16:creationId xmlns:a16="http://schemas.microsoft.com/office/drawing/2014/main" id="{2A9FFEE1-C679-5616-11B8-E1A2C8A5DBAA}"/>
              </a:ext>
            </a:extLst>
          </p:cNvPr>
          <p:cNvSpPr/>
          <p:nvPr/>
        </p:nvSpPr>
        <p:spPr>
          <a:xfrm>
            <a:off x="2960981" y="3558160"/>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Flowchart: Process 32">
            <a:extLst>
              <a:ext uri="{FF2B5EF4-FFF2-40B4-BE49-F238E27FC236}">
                <a16:creationId xmlns:a16="http://schemas.microsoft.com/office/drawing/2014/main" id="{8CDE0FD5-3673-8F6F-20FB-18EFB8217213}"/>
              </a:ext>
            </a:extLst>
          </p:cNvPr>
          <p:cNvSpPr/>
          <p:nvPr/>
        </p:nvSpPr>
        <p:spPr>
          <a:xfrm>
            <a:off x="2378503" y="4547842"/>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lowchart: Process 33">
            <a:extLst>
              <a:ext uri="{FF2B5EF4-FFF2-40B4-BE49-F238E27FC236}">
                <a16:creationId xmlns:a16="http://schemas.microsoft.com/office/drawing/2014/main" id="{6FF08AAE-F261-F907-7D09-4592EA1C129B}"/>
              </a:ext>
            </a:extLst>
          </p:cNvPr>
          <p:cNvSpPr/>
          <p:nvPr/>
        </p:nvSpPr>
        <p:spPr>
          <a:xfrm>
            <a:off x="2960981" y="4547843"/>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lowchart: Process 34">
            <a:extLst>
              <a:ext uri="{FF2B5EF4-FFF2-40B4-BE49-F238E27FC236}">
                <a16:creationId xmlns:a16="http://schemas.microsoft.com/office/drawing/2014/main" id="{32CEB043-8395-7CE8-F5B5-C214790683B9}"/>
              </a:ext>
            </a:extLst>
          </p:cNvPr>
          <p:cNvSpPr/>
          <p:nvPr/>
        </p:nvSpPr>
        <p:spPr>
          <a:xfrm>
            <a:off x="1894755"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Flowchart: Process 35">
            <a:extLst>
              <a:ext uri="{FF2B5EF4-FFF2-40B4-BE49-F238E27FC236}">
                <a16:creationId xmlns:a16="http://schemas.microsoft.com/office/drawing/2014/main" id="{C9A03625-ED87-40E5-24AD-F58EBC3FF6AE}"/>
              </a:ext>
            </a:extLst>
          </p:cNvPr>
          <p:cNvSpPr/>
          <p:nvPr/>
        </p:nvSpPr>
        <p:spPr>
          <a:xfrm>
            <a:off x="1832941"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lowchart: Process 36">
            <a:extLst>
              <a:ext uri="{FF2B5EF4-FFF2-40B4-BE49-F238E27FC236}">
                <a16:creationId xmlns:a16="http://schemas.microsoft.com/office/drawing/2014/main" id="{DC7C6155-45D8-1B92-9549-74EC634FB6FB}"/>
              </a:ext>
            </a:extLst>
          </p:cNvPr>
          <p:cNvSpPr/>
          <p:nvPr/>
        </p:nvSpPr>
        <p:spPr>
          <a:xfrm>
            <a:off x="1832941" y="4530139"/>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A picture containing cable, connector&#10;&#10;Description automatically generated">
            <a:extLst>
              <a:ext uri="{FF2B5EF4-FFF2-40B4-BE49-F238E27FC236}">
                <a16:creationId xmlns:a16="http://schemas.microsoft.com/office/drawing/2014/main" id="{FB73B02F-C5F7-D4E0-DCB5-F9C3525618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61345" y="5041580"/>
            <a:ext cx="693546" cy="524280"/>
          </a:xfrm>
          <a:prstGeom prst="rect">
            <a:avLst/>
          </a:prstGeom>
        </p:spPr>
      </p:pic>
      <p:pic>
        <p:nvPicPr>
          <p:cNvPr id="39" name="Picture 38" descr="A close-up of a cable&#10;&#10;Description automatically generated with low confidence">
            <a:extLst>
              <a:ext uri="{FF2B5EF4-FFF2-40B4-BE49-F238E27FC236}">
                <a16:creationId xmlns:a16="http://schemas.microsoft.com/office/drawing/2014/main" id="{FCD3DD5C-7D6B-D915-1365-60699AD9A4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7313" y="4910911"/>
            <a:ext cx="774699" cy="371315"/>
          </a:xfrm>
          <a:prstGeom prst="rect">
            <a:avLst/>
          </a:prstGeom>
        </p:spPr>
      </p:pic>
      <p:pic>
        <p:nvPicPr>
          <p:cNvPr id="41" name="Picture 40" descr="A picture containing connector, adapter&#10;&#10;Description automatically generated">
            <a:extLst>
              <a:ext uri="{FF2B5EF4-FFF2-40B4-BE49-F238E27FC236}">
                <a16:creationId xmlns:a16="http://schemas.microsoft.com/office/drawing/2014/main" id="{015DB099-ECFB-F20B-226E-E8FCB58E61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1417" y="4409149"/>
            <a:ext cx="798435" cy="353973"/>
          </a:xfrm>
          <a:prstGeom prst="rect">
            <a:avLst/>
          </a:prstGeom>
        </p:spPr>
      </p:pic>
      <p:sp>
        <p:nvSpPr>
          <p:cNvPr id="49" name="Oval 48">
            <a:extLst>
              <a:ext uri="{FF2B5EF4-FFF2-40B4-BE49-F238E27FC236}">
                <a16:creationId xmlns:a16="http://schemas.microsoft.com/office/drawing/2014/main" id="{5E9A2A8B-480E-4322-8A88-968B7051E406}"/>
              </a:ext>
            </a:extLst>
          </p:cNvPr>
          <p:cNvSpPr/>
          <p:nvPr/>
        </p:nvSpPr>
        <p:spPr>
          <a:xfrm>
            <a:off x="6895380" y="5052780"/>
            <a:ext cx="137160" cy="137160"/>
          </a:xfrm>
          <a:prstGeom prst="ellips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sz="1800">
              <a:solidFill>
                <a:srgbClr val="000000"/>
              </a:solidFill>
            </a:endParaRPr>
          </a:p>
        </p:txBody>
      </p:sp>
      <p:pic>
        <p:nvPicPr>
          <p:cNvPr id="43" name="Picture 42">
            <a:extLst>
              <a:ext uri="{FF2B5EF4-FFF2-40B4-BE49-F238E27FC236}">
                <a16:creationId xmlns:a16="http://schemas.microsoft.com/office/drawing/2014/main" id="{2EF74B05-67B3-5777-93F9-38641282659D}"/>
              </a:ext>
            </a:extLst>
          </p:cNvPr>
          <p:cNvPicPr>
            <a:picLocks noChangeAspect="1"/>
          </p:cNvPicPr>
          <p:nvPr/>
        </p:nvPicPr>
        <p:blipFill>
          <a:blip r:embed="rId14">
            <a:alphaModFix/>
          </a:blip>
          <a:stretch>
            <a:fillRect/>
          </a:stretch>
        </p:blipFill>
        <p:spPr>
          <a:xfrm>
            <a:off x="6773466" y="4074935"/>
            <a:ext cx="430921" cy="456776"/>
          </a:xfrm>
          <a:prstGeom prst="rect">
            <a:avLst/>
          </a:prstGeom>
          <a:blipFill>
            <a:blip r:embed="rId15">
              <a:alphaModFix/>
            </a:blip>
            <a:tile tx="0" ty="0" sx="100000" sy="100000" flip="none" algn="tl"/>
          </a:blipFill>
        </p:spPr>
      </p:pic>
      <p:sp>
        <p:nvSpPr>
          <p:cNvPr id="44" name="TextBox 43">
            <a:extLst>
              <a:ext uri="{FF2B5EF4-FFF2-40B4-BE49-F238E27FC236}">
                <a16:creationId xmlns:a16="http://schemas.microsoft.com/office/drawing/2014/main" id="{AEB48BB4-8692-971F-48BA-C97AC45BF218}"/>
              </a:ext>
            </a:extLst>
          </p:cNvPr>
          <p:cNvSpPr txBox="1"/>
          <p:nvPr/>
        </p:nvSpPr>
        <p:spPr>
          <a:xfrm>
            <a:off x="9116740" y="2237010"/>
            <a:ext cx="986487" cy="369332"/>
          </a:xfrm>
          <a:prstGeom prst="rect">
            <a:avLst/>
          </a:prstGeom>
          <a:noFill/>
        </p:spPr>
        <p:txBody>
          <a:bodyPr wrap="square" rtlCol="0">
            <a:spAutoFit/>
          </a:bodyPr>
          <a:lstStyle/>
          <a:p>
            <a:r>
              <a:rPr lang="en-US" sz="1800" dirty="0"/>
              <a:t>screen</a:t>
            </a:r>
          </a:p>
        </p:txBody>
      </p:sp>
      <p:sp>
        <p:nvSpPr>
          <p:cNvPr id="45" name="TextBox 44">
            <a:extLst>
              <a:ext uri="{FF2B5EF4-FFF2-40B4-BE49-F238E27FC236}">
                <a16:creationId xmlns:a16="http://schemas.microsoft.com/office/drawing/2014/main" id="{A85A06E7-F684-7A5A-E54C-1326A881AB56}"/>
              </a:ext>
            </a:extLst>
          </p:cNvPr>
          <p:cNvSpPr txBox="1"/>
          <p:nvPr/>
        </p:nvSpPr>
        <p:spPr>
          <a:xfrm>
            <a:off x="5689198" y="2471567"/>
            <a:ext cx="1177184" cy="369332"/>
          </a:xfrm>
          <a:prstGeom prst="rect">
            <a:avLst/>
          </a:prstGeom>
          <a:noFill/>
        </p:spPr>
        <p:txBody>
          <a:bodyPr wrap="square" rtlCol="0">
            <a:spAutoFit/>
          </a:bodyPr>
          <a:lstStyle/>
          <a:p>
            <a:r>
              <a:rPr lang="en-US" sz="1800" dirty="0"/>
              <a:t>Projector</a:t>
            </a:r>
          </a:p>
        </p:txBody>
      </p:sp>
      <p:pic>
        <p:nvPicPr>
          <p:cNvPr id="47" name="Picture 46">
            <a:extLst>
              <a:ext uri="{FF2B5EF4-FFF2-40B4-BE49-F238E27FC236}">
                <a16:creationId xmlns:a16="http://schemas.microsoft.com/office/drawing/2014/main" id="{CD2B74E3-30BD-0652-A71D-A088D5778618}"/>
              </a:ext>
            </a:extLst>
          </p:cNvPr>
          <p:cNvPicPr>
            <a:picLocks noChangeAspect="1"/>
          </p:cNvPicPr>
          <p:nvPr/>
        </p:nvPicPr>
        <p:blipFill>
          <a:blip r:embed="rId16"/>
          <a:stretch>
            <a:fillRect/>
          </a:stretch>
        </p:blipFill>
        <p:spPr>
          <a:xfrm>
            <a:off x="6361344" y="906912"/>
            <a:ext cx="637530" cy="425020"/>
          </a:xfrm>
          <a:prstGeom prst="rect">
            <a:avLst/>
          </a:prstGeom>
        </p:spPr>
      </p:pic>
      <p:pic>
        <p:nvPicPr>
          <p:cNvPr id="48" name="Picture 47">
            <a:extLst>
              <a:ext uri="{FF2B5EF4-FFF2-40B4-BE49-F238E27FC236}">
                <a16:creationId xmlns:a16="http://schemas.microsoft.com/office/drawing/2014/main" id="{DF3F9DC1-1225-07B0-9B93-815CFE051C1E}"/>
              </a:ext>
            </a:extLst>
          </p:cNvPr>
          <p:cNvPicPr>
            <a:picLocks noChangeAspect="1"/>
          </p:cNvPicPr>
          <p:nvPr/>
        </p:nvPicPr>
        <p:blipFill>
          <a:blip r:embed="rId17"/>
          <a:stretch>
            <a:fillRect/>
          </a:stretch>
        </p:blipFill>
        <p:spPr>
          <a:xfrm rot="3978196">
            <a:off x="7006939" y="648410"/>
            <a:ext cx="877900" cy="1088231"/>
          </a:xfrm>
          <a:prstGeom prst="rect">
            <a:avLst/>
          </a:prstGeom>
        </p:spPr>
      </p:pic>
      <p:sp>
        <p:nvSpPr>
          <p:cNvPr id="51" name="TextBox 50">
            <a:extLst>
              <a:ext uri="{FF2B5EF4-FFF2-40B4-BE49-F238E27FC236}">
                <a16:creationId xmlns:a16="http://schemas.microsoft.com/office/drawing/2014/main" id="{137B1DD5-E7FA-D0EE-4134-A859D0D76A5C}"/>
              </a:ext>
            </a:extLst>
          </p:cNvPr>
          <p:cNvSpPr txBox="1"/>
          <p:nvPr/>
        </p:nvSpPr>
        <p:spPr>
          <a:xfrm>
            <a:off x="1854864" y="2858161"/>
            <a:ext cx="1189107" cy="415498"/>
          </a:xfrm>
          <a:prstGeom prst="rect">
            <a:avLst/>
          </a:prstGeom>
          <a:noFill/>
        </p:spPr>
        <p:txBody>
          <a:bodyPr wrap="square" rtlCol="0">
            <a:spAutoFit/>
          </a:bodyPr>
          <a:lstStyle/>
          <a:p>
            <a:r>
              <a:rPr lang="en-US" sz="1050" dirty="0"/>
              <a:t>Desks/chair/power</a:t>
            </a:r>
          </a:p>
        </p:txBody>
      </p:sp>
      <p:pic>
        <p:nvPicPr>
          <p:cNvPr id="38" name="Picture 37" descr="A picture containing surge suppressor, electronics, game, adapter&#10;&#10;Description automatically generated">
            <a:extLst>
              <a:ext uri="{FF2B5EF4-FFF2-40B4-BE49-F238E27FC236}">
                <a16:creationId xmlns:a16="http://schemas.microsoft.com/office/drawing/2014/main" id="{B6320939-30C2-39F3-CBF9-B7A3A8C911D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21877" y="4242133"/>
            <a:ext cx="457714" cy="344000"/>
          </a:xfrm>
          <a:prstGeom prst="rect">
            <a:avLst/>
          </a:prstGeom>
        </p:spPr>
      </p:pic>
      <p:pic>
        <p:nvPicPr>
          <p:cNvPr id="40" name="Picture 39" descr="A picture containing surge suppressor, electronics, game, adapter&#10;&#10;Description automatically generated">
            <a:extLst>
              <a:ext uri="{FF2B5EF4-FFF2-40B4-BE49-F238E27FC236}">
                <a16:creationId xmlns:a16="http://schemas.microsoft.com/office/drawing/2014/main" id="{D95AB8BD-7915-D9AC-3ADC-3BFB285FEA2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10196" y="1813141"/>
            <a:ext cx="457714" cy="344000"/>
          </a:xfrm>
          <a:prstGeom prst="rect">
            <a:avLst/>
          </a:prstGeom>
        </p:spPr>
      </p:pic>
    </p:spTree>
    <p:extLst>
      <p:ext uri="{BB962C8B-B14F-4D97-AF65-F5344CB8AC3E}">
        <p14:creationId xmlns:p14="http://schemas.microsoft.com/office/powerpoint/2010/main" val="414203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609600" y="1341438"/>
            <a:ext cx="10744200" cy="4754562"/>
          </a:xfrm>
        </p:spPr>
        <p:txBody>
          <a:bodyPr/>
          <a:lstStyle/>
          <a:p>
            <a:pPr marL="457200" indent="-457200">
              <a:buAutoNum type="arabicPeriod"/>
            </a:pPr>
            <a:r>
              <a:rPr lang="en-US" sz="2400" dirty="0"/>
              <a:t>One central laptop/computer per meeting connects at head table.</a:t>
            </a:r>
          </a:p>
          <a:p>
            <a:pPr marL="457200" indent="-457200">
              <a:buAutoNum type="arabicPeriod"/>
            </a:pPr>
            <a:r>
              <a:rPr lang="en-US" sz="2400" dirty="0"/>
              <a:t>Local speakers queue/speak only at microphone</a:t>
            </a:r>
          </a:p>
          <a:p>
            <a:pPr marL="457200" indent="-457200">
              <a:buAutoNum type="arabicPeriod"/>
            </a:pPr>
            <a:r>
              <a:rPr lang="en-US" sz="2400" dirty="0"/>
              <a:t>Presenters have chair (central laptop) share the presentation</a:t>
            </a:r>
          </a:p>
          <a:p>
            <a:pPr marL="457200" indent="-457200">
              <a:buAutoNum type="arabicPeriod"/>
            </a:pPr>
            <a:r>
              <a:rPr lang="en-US" sz="2400" dirty="0"/>
              <a:t>Local attendees when logged into WebEx </a:t>
            </a:r>
            <a:r>
              <a:rPr lang="en-US" sz="2400" dirty="0">
                <a:solidFill>
                  <a:srgbClr val="FF0000"/>
                </a:solidFill>
              </a:rPr>
              <a:t>SHALL</a:t>
            </a:r>
            <a:r>
              <a:rPr lang="en-US" sz="2400" dirty="0"/>
              <a:t> </a:t>
            </a:r>
            <a:r>
              <a:rPr lang="en-US" sz="2400" dirty="0">
                <a:solidFill>
                  <a:srgbClr val="C00000"/>
                </a:solidFill>
              </a:rPr>
              <a:t>NOT connect Audio.</a:t>
            </a:r>
          </a:p>
          <a:p>
            <a:pPr marL="457200" indent="-457200">
              <a:buAutoNum type="arabicPeriod"/>
            </a:pPr>
            <a:r>
              <a:rPr lang="en-US" sz="2400" dirty="0">
                <a:solidFill>
                  <a:schemeClr val="tx1"/>
                </a:solidFill>
              </a:rPr>
              <a:t>When Starting a meeting the host should do the following:</a:t>
            </a:r>
          </a:p>
          <a:p>
            <a:pPr marL="857250" lvl="1" indent="-457200">
              <a:buAutoNum type="arabicPeriod"/>
            </a:pPr>
            <a:r>
              <a:rPr lang="en-US" sz="2400" dirty="0">
                <a:solidFill>
                  <a:schemeClr val="tx1"/>
                </a:solidFill>
              </a:rPr>
              <a:t>Select “Meeting” -&gt; “Meeting Options” -&gt; [Disable] “Allow Participant to turn on Video”</a:t>
            </a:r>
          </a:p>
          <a:p>
            <a:pPr marL="857250" lvl="1" indent="-457200">
              <a:buAutoNum type="arabicPeriod"/>
            </a:pPr>
            <a:r>
              <a:rPr lang="en-US" sz="2400" dirty="0">
                <a:solidFill>
                  <a:schemeClr val="tx1"/>
                </a:solidFill>
              </a:rPr>
              <a:t>Select “Participant” -&gt; [Enable] “Mute on Entry”.</a:t>
            </a:r>
          </a:p>
          <a:p>
            <a:pPr marL="457200" indent="-457200">
              <a:buAutoNum type="arabicPeriod"/>
            </a:pPr>
            <a:r>
              <a:rPr lang="en-US" sz="2400" dirty="0">
                <a:solidFill>
                  <a:schemeClr val="tx1"/>
                </a:solidFill>
              </a:rPr>
              <a:t>For those Remote Attendees Connecting to Webex, Configure Webex Audio to use “Music Mode”.</a:t>
            </a:r>
          </a:p>
          <a:p>
            <a:pPr marL="457200" indent="-457200">
              <a:buAutoNum type="arabicPeriod"/>
            </a:pPr>
            <a:r>
              <a:rPr lang="en-US" sz="2400" dirty="0"/>
              <a:t>See Training slides: </a:t>
            </a:r>
            <a:r>
              <a:rPr lang="en-US" sz="2400" dirty="0">
                <a:hlinkClick r:id="rId2"/>
              </a:rPr>
              <a:t>802 EC-22/183r1</a:t>
            </a:r>
            <a:r>
              <a:rPr lang="en-US" sz="2400" dirty="0"/>
              <a:t>: </a:t>
            </a:r>
            <a:endParaRPr lang="en-US" sz="2400" dirty="0">
              <a:solidFill>
                <a:schemeClr val="tx1"/>
              </a:solidFill>
            </a:endParaRPr>
          </a:p>
        </p:txBody>
      </p:sp>
    </p:spTree>
    <p:extLst>
      <p:ext uri="{BB962C8B-B14F-4D97-AF65-F5344CB8AC3E}">
        <p14:creationId xmlns:p14="http://schemas.microsoft.com/office/powerpoint/2010/main" val="360674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7113-92D4-EFEF-B1A1-D9A49DC7F2AB}"/>
              </a:ext>
            </a:extLst>
          </p:cNvPr>
          <p:cNvSpPr>
            <a:spLocks noGrp="1"/>
          </p:cNvSpPr>
          <p:nvPr>
            <p:ph type="title"/>
          </p:nvPr>
        </p:nvSpPr>
        <p:spPr/>
        <p:txBody>
          <a:bodyPr/>
          <a:lstStyle/>
          <a:p>
            <a:r>
              <a:rPr lang="en-US" dirty="0"/>
              <a:t>a) iii. Exec Sec Bangkok Site Visit Status</a:t>
            </a:r>
          </a:p>
        </p:txBody>
      </p:sp>
      <p:sp>
        <p:nvSpPr>
          <p:cNvPr id="3" name="Content Placeholder 2">
            <a:extLst>
              <a:ext uri="{FF2B5EF4-FFF2-40B4-BE49-F238E27FC236}">
                <a16:creationId xmlns:a16="http://schemas.microsoft.com/office/drawing/2014/main" id="{DE53F635-D915-F90E-94D5-09FADECE6252}"/>
              </a:ext>
            </a:extLst>
          </p:cNvPr>
          <p:cNvSpPr>
            <a:spLocks noGrp="1"/>
          </p:cNvSpPr>
          <p:nvPr>
            <p:ph idx="1"/>
          </p:nvPr>
        </p:nvSpPr>
        <p:spPr>
          <a:xfrm>
            <a:off x="334433" y="1341438"/>
            <a:ext cx="10972800" cy="4983162"/>
          </a:xfrm>
        </p:spPr>
        <p:txBody>
          <a:bodyPr/>
          <a:lstStyle/>
          <a:p>
            <a:r>
              <a:rPr lang="en-US" sz="2000" dirty="0"/>
              <a:t>Purchased airline ticket – under $4k.</a:t>
            </a:r>
          </a:p>
          <a:p>
            <a:r>
              <a:rPr lang="en-US" sz="2000" dirty="0"/>
              <a:t>Site visit meet with hotel Sept 28- 29</a:t>
            </a:r>
          </a:p>
          <a:p>
            <a:r>
              <a:rPr lang="en-US" sz="2000" dirty="0"/>
              <a:t>Meeting with Tourist board, DNC, Oct 1 </a:t>
            </a:r>
          </a:p>
          <a:p>
            <a:r>
              <a:rPr lang="en-US" sz="2000" dirty="0"/>
              <a:t>Travel Sept 27-Oct 3</a:t>
            </a:r>
          </a:p>
          <a:p>
            <a:r>
              <a:rPr lang="en-US" sz="2000" dirty="0"/>
              <a:t>Scheduled test of Mixed mode</a:t>
            </a:r>
          </a:p>
          <a:p>
            <a:pPr lvl="1">
              <a:spcAft>
                <a:spcPts val="0"/>
              </a:spcAft>
            </a:pPr>
            <a:r>
              <a:rPr lang="en-US" sz="2000" b="1" u="sng" dirty="0">
                <a:effectLst/>
                <a:latin typeface="Times New Roman" panose="02020603050405020304" pitchFamily="18" charset="0"/>
              </a:rPr>
              <a:t>Friday, September 30, 2022:</a:t>
            </a:r>
            <a:endParaRPr lang="en-US" sz="2000" dirty="0">
              <a:effectLst/>
              <a:latin typeface="Times New Roman" panose="02020603050405020304" pitchFamily="18" charset="0"/>
            </a:endParaRPr>
          </a:p>
          <a:p>
            <a:pPr marL="800100" lvl="2" indent="0">
              <a:spcAft>
                <a:spcPts val="0"/>
              </a:spcAft>
              <a:buNone/>
            </a:pPr>
            <a:r>
              <a:rPr lang="en-US" sz="2000" dirty="0">
                <a:effectLst/>
                <a:latin typeface="Times New Roman" panose="02020603050405020304" pitchFamily="18" charset="0"/>
              </a:rPr>
              <a:t>1.  8:30am - 9:15am: Hotel to set-up a mock meeting room to try the AV on-site/hybrid arrangements</a:t>
            </a:r>
          </a:p>
          <a:p>
            <a:pPr marL="800100" lvl="2" indent="0">
              <a:spcAft>
                <a:spcPts val="0"/>
              </a:spcAft>
              <a:buNone/>
            </a:pPr>
            <a:r>
              <a:rPr lang="en-US" sz="2000" dirty="0">
                <a:effectLst/>
                <a:latin typeface="Times New Roman" panose="02020603050405020304" pitchFamily="18" charset="0"/>
              </a:rPr>
              <a:t>- more details to follow</a:t>
            </a:r>
          </a:p>
          <a:p>
            <a:pPr marL="800100" lvl="2" indent="0">
              <a:spcAft>
                <a:spcPts val="0"/>
              </a:spcAft>
              <a:buNone/>
            </a:pPr>
            <a:r>
              <a:rPr lang="en-US" sz="2000" dirty="0">
                <a:effectLst/>
                <a:latin typeface="Times New Roman" panose="02020603050405020304" pitchFamily="18" charset="0"/>
              </a:rPr>
              <a:t>2.  9:15 -10:15am: IEEE 802 to host a 30-60 minute with IEEE 802EC in USA.</a:t>
            </a:r>
          </a:p>
          <a:p>
            <a:pPr marL="800100" lvl="2" indent="0">
              <a:spcAft>
                <a:spcPts val="0"/>
              </a:spcAft>
              <a:buNone/>
            </a:pPr>
            <a:r>
              <a:rPr lang="en-US" sz="2000" dirty="0">
                <a:effectLst/>
                <a:latin typeface="Times New Roman" panose="02020603050405020304" pitchFamily="18" charset="0"/>
              </a:rPr>
              <a:t>- will need access to hotel network</a:t>
            </a:r>
          </a:p>
          <a:p>
            <a:pPr marL="800100" lvl="2" indent="0">
              <a:spcAft>
                <a:spcPts val="0"/>
              </a:spcAft>
              <a:buNone/>
            </a:pPr>
            <a:r>
              <a:rPr lang="en-US" sz="2000" dirty="0">
                <a:effectLst/>
                <a:latin typeface="Times New Roman" panose="02020603050405020304" pitchFamily="18" charset="0"/>
              </a:rPr>
              <a:t>*Mixed-Mode Meeting will be held on Thursday, Sept. 29 at 9:30am Bangkok Time and 7:30pm PT (USA)</a:t>
            </a:r>
          </a:p>
          <a:p>
            <a:pPr marL="0" indent="0">
              <a:spcAft>
                <a:spcPts val="0"/>
              </a:spcAft>
              <a:buNone/>
            </a:pPr>
            <a:br>
              <a:rPr lang="en-US" sz="2000" dirty="0">
                <a:effectLst/>
                <a:latin typeface="Times New Roman" panose="02020603050405020304" pitchFamily="18" charset="0"/>
              </a:rPr>
            </a:br>
            <a:endParaRPr lang="en-US" sz="2000" dirty="0">
              <a:effectLst/>
              <a:latin typeface="Times New Roman" panose="02020603050405020304" pitchFamily="18" charset="0"/>
            </a:endParaRPr>
          </a:p>
          <a:p>
            <a:endParaRPr lang="en-US" sz="2000" dirty="0"/>
          </a:p>
        </p:txBody>
      </p:sp>
    </p:spTree>
    <p:extLst>
      <p:ext uri="{BB962C8B-B14F-4D97-AF65-F5344CB8AC3E}">
        <p14:creationId xmlns:p14="http://schemas.microsoft.com/office/powerpoint/2010/main" val="2297243226"/>
      </p:ext>
    </p:extLst>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24531</TotalTime>
  <Words>2557</Words>
  <Application>Microsoft Office PowerPoint</Application>
  <PresentationFormat>Widescreen</PresentationFormat>
  <Paragraphs>276</Paragraphs>
  <Slides>23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Verdana</vt:lpstr>
      <vt:lpstr>Wingdings</vt:lpstr>
      <vt:lpstr>Title slide</vt:lpstr>
      <vt:lpstr>Executive Secretary Agenda Items  2022 September Telecon</vt:lpstr>
      <vt:lpstr>Event Conduct and Safety Statement </vt:lpstr>
      <vt:lpstr>Event Conduct and Safety Statement</vt:lpstr>
      <vt:lpstr>IEEE 802 EC Telecon – September 6</vt:lpstr>
      <vt:lpstr>2022 Nov 13-18 – Marriott Marquis Queen’s Park, Bangkok, Thailand</vt:lpstr>
      <vt:lpstr>PowerPoint Presentation</vt:lpstr>
      <vt:lpstr>Sample IEEE Room Drawing</vt:lpstr>
      <vt:lpstr>Suggested best practices</vt:lpstr>
      <vt:lpstr>a) iii. Exec Sec Bangkok Site Visit Status</vt:lpstr>
      <vt:lpstr>a) iii. 802 EC Test Mixed-mode Telecon- Bangkok</vt:lpstr>
      <vt:lpstr>a) iv. Tutorial #2: Granted</vt:lpstr>
      <vt:lpstr>b) Future Venue Contract Status</vt:lpstr>
      <vt:lpstr>c) Other Future Sessions</vt:lpstr>
      <vt:lpstr>c) i. Motion – Approve 2026 July Plenary Venue</vt:lpstr>
      <vt:lpstr>d) 2023 March Plenary –  40th 43rd Anniversary Celebration</vt:lpstr>
      <vt:lpstr>d) i. Motion to approve updating Anniversary Shirts</vt:lpstr>
      <vt:lpstr>Nov 2022 – Bangkok, Thailand</vt:lpstr>
      <vt:lpstr>Straw Poll for 2022 Nov - 1</vt:lpstr>
      <vt:lpstr>2022 November Mixed Mode Plenary Fee Motion </vt:lpstr>
      <vt:lpstr>Motion to Approve Bangkok Exec Site Visit</vt:lpstr>
      <vt:lpstr>8.04 Monthly IEEE 802 EC Telecons</vt:lpstr>
      <vt:lpstr>8.05 Call for Tutorials for Nov 2022</vt:lpstr>
      <vt:lpstr>July Future Mtgs AdHoc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2022 September Telecon</dc:title>
  <dc:subject>2022 September IEEE 802 EC Telecon</dc:subject>
  <dc:creator>Jon Rosdahl</dc:creator>
  <cp:keywords>September Telecon</cp:keywords>
  <dc:description>Jon Rosdahl, Qualcomm</dc:description>
  <cp:lastModifiedBy>Jon Rosdahl</cp:lastModifiedBy>
  <cp:revision>15</cp:revision>
  <dcterms:created xsi:type="dcterms:W3CDTF">2021-09-07T16:57:28Z</dcterms:created>
  <dcterms:modified xsi:type="dcterms:W3CDTF">2022-09-06T18:36:37Z</dcterms:modified>
  <cp:category>September 2022</cp:category>
</cp:coreProperties>
</file>