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49ef0bad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49ef0bad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492b997bea_0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492b997be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492b997bea_0_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492b997be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492b997bea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492b997be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492b997bea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492b997be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492b997bea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492b997be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cvent.me/0Vk4Qq" TargetMode="External"/><Relationship Id="rId4" Type="http://schemas.openxmlformats.org/officeDocument/2006/relationships/hyperlink" Target="mailto:802info@facetoface-event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mailto:dawns@facetoface-events.com" TargetMode="External"/><Relationship Id="rId4" Type="http://schemas.openxmlformats.org/officeDocument/2006/relationships/hyperlink" Target="mailto:lisa@facetoface-events.com" TargetMode="External"/><Relationship Id="rId5" Type="http://schemas.openxmlformats.org/officeDocument/2006/relationships/hyperlink" Target="mailto:rick@linespee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hedule.802world.com/schedule/schedule/show" TargetMode="External"/><Relationship Id="rId4" Type="http://schemas.openxmlformats.org/officeDocument/2006/relationships/hyperlink" Target="https://ieee802.org/802tele_calendar.html" TargetMode="External"/><Relationship Id="rId5" Type="http://schemas.openxmlformats.org/officeDocument/2006/relationships/hyperlink" Target="https://imat.ieee.org/my-site/home" TargetMode="External"/><Relationship Id="rId6" Type="http://schemas.openxmlformats.org/officeDocument/2006/relationships/hyperlink" Target="https://cvent.me/XDLlA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September 2022 IEEE 802 Wireless Interim Session</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Event Summary and Important Information</a:t>
            </a:r>
            <a:endParaRPr sz="2400"/>
          </a:p>
        </p:txBody>
      </p:sp>
      <p:sp>
        <p:nvSpPr>
          <p:cNvPr id="69" name="Google Shape;69;p13"/>
          <p:cNvSpPr txBox="1"/>
          <p:nvPr/>
        </p:nvSpPr>
        <p:spPr>
          <a:xfrm>
            <a:off x="490375" y="4260825"/>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Roboto"/>
                <a:ea typeface="Roboto"/>
                <a:cs typeface="Roboto"/>
                <a:sym typeface="Roboto"/>
              </a:rPr>
              <a:t>Prepared By: Face to Face Events, September 1, 2022</a:t>
            </a:r>
            <a:endParaRPr>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Hawaiian Shirt Contest</a:t>
            </a:r>
            <a:endParaRPr/>
          </a:p>
        </p:txBody>
      </p:sp>
      <p:sp>
        <p:nvSpPr>
          <p:cNvPr id="129" name="Google Shape;129;p2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All in-person attendees are encouraged to express their Hawaiian Spirit by wearing a Hawaiian print garment like a shirt, dress, sarong, on </a:t>
            </a:r>
            <a:endParaRPr/>
          </a:p>
          <a:p>
            <a:pPr indent="0" lvl="0" marL="0" rtl="0" algn="ctr">
              <a:spcBef>
                <a:spcPts val="1600"/>
              </a:spcBef>
              <a:spcAft>
                <a:spcPts val="0"/>
              </a:spcAft>
              <a:buNone/>
            </a:pPr>
            <a:r>
              <a:rPr lang="en"/>
              <a:t>Wednesday September 14th. </a:t>
            </a:r>
            <a:endParaRPr/>
          </a:p>
          <a:p>
            <a:pPr indent="0" lvl="0" marL="0" rtl="0" algn="ctr">
              <a:spcBef>
                <a:spcPts val="1600"/>
              </a:spcBef>
              <a:spcAft>
                <a:spcPts val="0"/>
              </a:spcAft>
              <a:buNone/>
            </a:pPr>
            <a:r>
              <a:rPr lang="en"/>
              <a:t>Honored session guests, Bonnie and Sarah Heile will serve as </a:t>
            </a:r>
            <a:r>
              <a:rPr lang="en"/>
              <a:t>judges. </a:t>
            </a:r>
            <a:endParaRPr/>
          </a:p>
          <a:p>
            <a:pPr indent="0" lvl="0" marL="0" rtl="0" algn="ctr">
              <a:spcBef>
                <a:spcPts val="1600"/>
              </a:spcBef>
              <a:spcAft>
                <a:spcPts val="1600"/>
              </a:spcAft>
              <a:buNone/>
            </a:pPr>
            <a:r>
              <a:rPr lang="en"/>
              <a:t>Awards and honors will be bestowed at the </a:t>
            </a:r>
            <a:r>
              <a:rPr i="1" lang="en"/>
              <a:t>Thanks for All the Fish</a:t>
            </a:r>
            <a:r>
              <a:rPr lang="en"/>
              <a:t>, social.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471900" y="828200"/>
            <a:ext cx="8222100" cy="67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700"/>
              <a:t>Thanks for helping us make this session a success, we look forward to working with you again!</a:t>
            </a:r>
            <a:endParaRPr sz="2700"/>
          </a:p>
        </p:txBody>
      </p:sp>
      <p:sp>
        <p:nvSpPr>
          <p:cNvPr id="135" name="Google Shape;135;p2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The next IEEE 802 Plenary Session will be </a:t>
            </a:r>
            <a:r>
              <a:rPr lang="en" sz="1300"/>
              <a:t>November 13-18, 2022. The session will be</a:t>
            </a:r>
            <a:r>
              <a:rPr lang="en" sz="1300"/>
              <a:t> a Mixed Mode with In-Person participation at the Marriott Marquis Queen’s Park in Bangkok, Thailand.</a:t>
            </a:r>
            <a:endParaRPr sz="1300"/>
          </a:p>
          <a:p>
            <a:pPr indent="0" lvl="0" marL="0" rtl="0" algn="ctr">
              <a:spcBef>
                <a:spcPts val="1600"/>
              </a:spcBef>
              <a:spcAft>
                <a:spcPts val="0"/>
              </a:spcAft>
              <a:buNone/>
            </a:pPr>
            <a:r>
              <a:rPr b="1" lang="en" sz="1300"/>
              <a:t>Session Information and Registration Link: </a:t>
            </a:r>
            <a:r>
              <a:rPr b="1" lang="en" sz="1300" u="sng">
                <a:solidFill>
                  <a:schemeClr val="hlink"/>
                </a:solidFill>
                <a:hlinkClick r:id="rId3"/>
              </a:rPr>
              <a:t>https://cvent.me/0Vk4Qq</a:t>
            </a:r>
            <a:endParaRPr b="1" sz="1300"/>
          </a:p>
          <a:p>
            <a:pPr indent="0" lvl="0" marL="0" rtl="0" algn="l">
              <a:spcBef>
                <a:spcPts val="1600"/>
              </a:spcBef>
              <a:spcAft>
                <a:spcPts val="0"/>
              </a:spcAft>
              <a:buNone/>
            </a:pPr>
            <a:r>
              <a:rPr lang="en" sz="1300"/>
              <a:t>If you have any questions about the current session or the November 2022 IEEE 802 Plenary please c</a:t>
            </a:r>
            <a:r>
              <a:rPr lang="en" sz="1300"/>
              <a:t>ontact us:</a:t>
            </a:r>
            <a:endParaRPr sz="1300"/>
          </a:p>
          <a:p>
            <a:pPr indent="0" lvl="0" marL="0" rtl="0" algn="l">
              <a:spcBef>
                <a:spcPts val="1600"/>
              </a:spcBef>
              <a:spcAft>
                <a:spcPts val="0"/>
              </a:spcAft>
              <a:buNone/>
            </a:pPr>
            <a:r>
              <a:rPr lang="en" sz="1300"/>
              <a:t>Face to Face Events</a:t>
            </a:r>
            <a:endParaRPr sz="1300"/>
          </a:p>
          <a:p>
            <a:pPr indent="0" lvl="0" marL="0" rtl="0" algn="l">
              <a:spcBef>
                <a:spcPts val="0"/>
              </a:spcBef>
              <a:spcAft>
                <a:spcPts val="0"/>
              </a:spcAft>
              <a:buNone/>
            </a:pPr>
            <a:r>
              <a:rPr lang="en" sz="1300"/>
              <a:t>IEEE 802 Wireless Meeting Planner</a:t>
            </a:r>
            <a:endParaRPr sz="1300"/>
          </a:p>
          <a:p>
            <a:pPr indent="0" lvl="0" marL="0" rtl="0" algn="l">
              <a:spcBef>
                <a:spcPts val="1600"/>
              </a:spcBef>
              <a:spcAft>
                <a:spcPts val="0"/>
              </a:spcAft>
              <a:buNone/>
            </a:pPr>
            <a:r>
              <a:rPr lang="en" sz="1300"/>
              <a:t>Email: </a:t>
            </a:r>
            <a:r>
              <a:rPr lang="en" sz="1300" u="sng">
                <a:solidFill>
                  <a:schemeClr val="hlink"/>
                </a:solidFill>
                <a:hlinkClick r:id="rId4"/>
              </a:rPr>
              <a:t>802info@facetoface-events.com</a:t>
            </a:r>
            <a:endParaRPr sz="13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Meeting Planner and Network Contacts</a:t>
            </a:r>
            <a:endParaRPr/>
          </a:p>
        </p:txBody>
      </p:sp>
      <p:sp>
        <p:nvSpPr>
          <p:cNvPr id="75" name="Google Shape;75;p14"/>
          <p:cNvSpPr txBox="1"/>
          <p:nvPr>
            <p:ph idx="1" type="body"/>
          </p:nvPr>
        </p:nvSpPr>
        <p:spPr>
          <a:xfrm>
            <a:off x="471900" y="1919075"/>
            <a:ext cx="3999900" cy="2973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Meeting Planner: Face to Face Events</a:t>
            </a:r>
            <a:endParaRPr b="1" sz="600"/>
          </a:p>
          <a:p>
            <a:pPr indent="0" lvl="0" marL="0" rtl="0" algn="l">
              <a:lnSpc>
                <a:spcPct val="100000"/>
              </a:lnSpc>
              <a:spcBef>
                <a:spcPts val="1000"/>
              </a:spcBef>
              <a:spcAft>
                <a:spcPts val="0"/>
              </a:spcAft>
              <a:buNone/>
            </a:pPr>
            <a:r>
              <a:rPr b="1" lang="en"/>
              <a:t>Dawn Slykhouse </a:t>
            </a:r>
            <a:endParaRPr/>
          </a:p>
          <a:p>
            <a:pPr indent="0" lvl="0" marL="0" rtl="0" algn="l">
              <a:lnSpc>
                <a:spcPct val="100000"/>
              </a:lnSpc>
              <a:spcBef>
                <a:spcPts val="1000"/>
              </a:spcBef>
              <a:spcAft>
                <a:spcPts val="0"/>
              </a:spcAft>
              <a:buNone/>
            </a:pPr>
            <a:r>
              <a:rPr lang="en"/>
              <a:t>Mobile: +1 (408) 594-1342</a:t>
            </a:r>
            <a:endParaRPr/>
          </a:p>
          <a:p>
            <a:pPr indent="0" lvl="0" marL="0" rtl="0" algn="l">
              <a:lnSpc>
                <a:spcPct val="100000"/>
              </a:lnSpc>
              <a:spcBef>
                <a:spcPts val="1000"/>
              </a:spcBef>
              <a:spcAft>
                <a:spcPts val="0"/>
              </a:spcAft>
              <a:buNone/>
            </a:pPr>
            <a:r>
              <a:rPr lang="en"/>
              <a:t>Email: </a:t>
            </a:r>
            <a:r>
              <a:rPr lang="en" u="sng">
                <a:solidFill>
                  <a:schemeClr val="accent5"/>
                </a:solidFill>
                <a:hlinkClick r:id="rId3">
                  <a:extLst>
                    <a:ext uri="{A12FA001-AC4F-418D-AE19-62706E023703}">
                      <ahyp:hlinkClr val="tx"/>
                    </a:ext>
                  </a:extLst>
                </a:hlinkClick>
              </a:rPr>
              <a:t>dawns@facetoface-events.com</a:t>
            </a:r>
            <a:endParaRPr/>
          </a:p>
          <a:p>
            <a:pPr indent="0" lvl="0" marL="0" rtl="0" algn="l">
              <a:lnSpc>
                <a:spcPct val="100000"/>
              </a:lnSpc>
              <a:spcBef>
                <a:spcPts val="1000"/>
              </a:spcBef>
              <a:spcAft>
                <a:spcPts val="0"/>
              </a:spcAft>
              <a:buNone/>
            </a:pPr>
            <a:r>
              <a:t/>
            </a:r>
            <a:endParaRPr b="1" sz="600"/>
          </a:p>
          <a:p>
            <a:pPr indent="0" lvl="0" marL="0" rtl="0" algn="l">
              <a:lnSpc>
                <a:spcPct val="100000"/>
              </a:lnSpc>
              <a:spcBef>
                <a:spcPts val="1000"/>
              </a:spcBef>
              <a:spcAft>
                <a:spcPts val="0"/>
              </a:spcAft>
              <a:buNone/>
            </a:pPr>
            <a:r>
              <a:rPr b="1" lang="en"/>
              <a:t>Lisa Ronmark</a:t>
            </a:r>
            <a:endParaRPr/>
          </a:p>
          <a:p>
            <a:pPr indent="0" lvl="0" marL="0" rtl="0" algn="l">
              <a:lnSpc>
                <a:spcPct val="100000"/>
              </a:lnSpc>
              <a:spcBef>
                <a:spcPts val="1000"/>
              </a:spcBef>
              <a:spcAft>
                <a:spcPts val="0"/>
              </a:spcAft>
              <a:buNone/>
            </a:pPr>
            <a:r>
              <a:rPr lang="en"/>
              <a:t>Mobile: +1 (604) 316-4947</a:t>
            </a:r>
            <a:endParaRPr/>
          </a:p>
          <a:p>
            <a:pPr indent="0" lvl="0" marL="0" rtl="0" algn="l">
              <a:lnSpc>
                <a:spcPct val="100000"/>
              </a:lnSpc>
              <a:spcBef>
                <a:spcPts val="1000"/>
              </a:spcBef>
              <a:spcAft>
                <a:spcPts val="1000"/>
              </a:spcAft>
              <a:buNone/>
            </a:pPr>
            <a:r>
              <a:rPr lang="en"/>
              <a:t>Email: </a:t>
            </a:r>
            <a:r>
              <a:rPr lang="en" u="sng">
                <a:solidFill>
                  <a:schemeClr val="accent5"/>
                </a:solidFill>
                <a:hlinkClick r:id="rId4">
                  <a:extLst>
                    <a:ext uri="{A12FA001-AC4F-418D-AE19-62706E023703}">
                      <ahyp:hlinkClr val="tx"/>
                    </a:ext>
                  </a:extLst>
                </a:hlinkClick>
              </a:rPr>
              <a:t>lisa@facetoface-events.com</a:t>
            </a:r>
            <a:endParaRPr/>
          </a:p>
        </p:txBody>
      </p:sp>
      <p:sp>
        <p:nvSpPr>
          <p:cNvPr id="76" name="Google Shape;76;p1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Network Provider: Linespeed</a:t>
            </a:r>
            <a:r>
              <a:rPr b="1" lang="en"/>
              <a:t> Events</a:t>
            </a:r>
            <a:endParaRPr sz="1000"/>
          </a:p>
          <a:p>
            <a:pPr indent="0" lvl="0" marL="0" rtl="0" algn="l">
              <a:lnSpc>
                <a:spcPct val="100000"/>
              </a:lnSpc>
              <a:spcBef>
                <a:spcPts val="1000"/>
              </a:spcBef>
              <a:spcAft>
                <a:spcPts val="0"/>
              </a:spcAft>
              <a:buNone/>
            </a:pPr>
            <a:r>
              <a:rPr b="1" lang="en"/>
              <a:t>Richard Alfvin</a:t>
            </a:r>
            <a:endParaRPr b="1"/>
          </a:p>
          <a:p>
            <a:pPr indent="0" lvl="0" marL="0" rtl="0" algn="l">
              <a:lnSpc>
                <a:spcPct val="100000"/>
              </a:lnSpc>
              <a:spcBef>
                <a:spcPts val="1000"/>
              </a:spcBef>
              <a:spcAft>
                <a:spcPts val="0"/>
              </a:spcAft>
              <a:buNone/>
            </a:pPr>
            <a:r>
              <a:rPr lang="en"/>
              <a:t>Mobile: +1 (585) 781-0952 </a:t>
            </a:r>
            <a:endParaRPr/>
          </a:p>
          <a:p>
            <a:pPr indent="0" lvl="0" marL="0" rtl="0" algn="l">
              <a:lnSpc>
                <a:spcPct val="100000"/>
              </a:lnSpc>
              <a:spcBef>
                <a:spcPts val="1000"/>
              </a:spcBef>
              <a:spcAft>
                <a:spcPts val="0"/>
              </a:spcAft>
              <a:buNone/>
            </a:pPr>
            <a:r>
              <a:rPr lang="en"/>
              <a:t>Email: </a:t>
            </a:r>
            <a:r>
              <a:rPr lang="en" u="sng">
                <a:solidFill>
                  <a:schemeClr val="hlink"/>
                </a:solidFill>
                <a:hlinkClick r:id="rId5"/>
              </a:rPr>
              <a:t>rick@linespeed.com</a:t>
            </a:r>
            <a:r>
              <a:rPr lang="en"/>
              <a:t> </a:t>
            </a:r>
            <a:endParaRPr/>
          </a:p>
          <a:p>
            <a:pPr indent="0" lvl="0" marL="0" rtl="0" algn="l">
              <a:lnSpc>
                <a:spcPct val="100000"/>
              </a:lnSpc>
              <a:spcBef>
                <a:spcPts val="1000"/>
              </a:spcBef>
              <a:spcAft>
                <a:spcPts val="0"/>
              </a:spcAft>
              <a:buNone/>
            </a:pPr>
            <a:r>
              <a:t/>
            </a:r>
            <a:endParaRPr/>
          </a:p>
          <a:p>
            <a:pPr indent="0" lvl="0" marL="0" rtl="0" algn="l">
              <a:lnSpc>
                <a:spcPct val="100000"/>
              </a:lnSpc>
              <a:spcBef>
                <a:spcPts val="1000"/>
              </a:spcBef>
              <a:spcAft>
                <a:spcPts val="0"/>
              </a:spcAft>
              <a:buNone/>
            </a:pPr>
            <a:r>
              <a:rPr b="1" lang="en"/>
              <a:t>Meeting Planner and Network Office</a:t>
            </a:r>
            <a:endParaRPr b="1"/>
          </a:p>
          <a:p>
            <a:pPr indent="0" lvl="0" marL="0" rtl="0" algn="l">
              <a:lnSpc>
                <a:spcPct val="100000"/>
              </a:lnSpc>
              <a:spcBef>
                <a:spcPts val="1000"/>
              </a:spcBef>
              <a:spcAft>
                <a:spcPts val="1000"/>
              </a:spcAft>
              <a:buNone/>
            </a:pPr>
            <a:r>
              <a:rPr lang="en"/>
              <a:t>Waikoloa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 Person Registration Times and Location</a:t>
            </a:r>
            <a:endParaRPr/>
          </a:p>
        </p:txBody>
      </p:sp>
      <p:sp>
        <p:nvSpPr>
          <p:cNvPr id="82" name="Google Shape;82;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50000"/>
              </a:lnSpc>
              <a:spcBef>
                <a:spcPts val="0"/>
              </a:spcBef>
              <a:spcAft>
                <a:spcPts val="0"/>
              </a:spcAft>
              <a:buNone/>
            </a:pPr>
            <a:r>
              <a:rPr b="1" lang="en"/>
              <a:t>Registration and Information Desk</a:t>
            </a:r>
            <a:endParaRPr b="1"/>
          </a:p>
          <a:p>
            <a:pPr indent="0" lvl="0" marL="0" rtl="0" algn="l">
              <a:lnSpc>
                <a:spcPct val="50000"/>
              </a:lnSpc>
              <a:spcBef>
                <a:spcPts val="1000"/>
              </a:spcBef>
              <a:spcAft>
                <a:spcPts val="0"/>
              </a:spcAft>
              <a:buNone/>
            </a:pPr>
            <a:r>
              <a:rPr lang="en"/>
              <a:t>Grand Promenade at Hilton Waikoloa Village Resort</a:t>
            </a:r>
            <a:endParaRPr/>
          </a:p>
          <a:p>
            <a:pPr indent="-342900" lvl="0" marL="457200" rtl="0" algn="l">
              <a:lnSpc>
                <a:spcPct val="115000"/>
              </a:lnSpc>
              <a:spcBef>
                <a:spcPts val="1000"/>
              </a:spcBef>
              <a:spcAft>
                <a:spcPts val="0"/>
              </a:spcAft>
              <a:buSzPts val="1800"/>
              <a:buChar char="●"/>
            </a:pPr>
            <a:r>
              <a:rPr lang="en"/>
              <a:t>Sunday 3:30 PM - 6:30 PM</a:t>
            </a:r>
            <a:endParaRPr/>
          </a:p>
          <a:p>
            <a:pPr indent="-342900" lvl="0" marL="457200" rtl="0" algn="l">
              <a:lnSpc>
                <a:spcPct val="115000"/>
              </a:lnSpc>
              <a:spcBef>
                <a:spcPts val="0"/>
              </a:spcBef>
              <a:spcAft>
                <a:spcPts val="0"/>
              </a:spcAft>
              <a:buSzPts val="1800"/>
              <a:buChar char="●"/>
            </a:pPr>
            <a:r>
              <a:rPr lang="en"/>
              <a:t>Monday 7:30 AM - 5:00 PM</a:t>
            </a:r>
            <a:endParaRPr/>
          </a:p>
          <a:p>
            <a:pPr indent="-342900" lvl="0" marL="457200" rtl="0" algn="l">
              <a:lnSpc>
                <a:spcPct val="115000"/>
              </a:lnSpc>
              <a:spcBef>
                <a:spcPts val="0"/>
              </a:spcBef>
              <a:spcAft>
                <a:spcPts val="0"/>
              </a:spcAft>
              <a:buSzPts val="1800"/>
              <a:buChar char="●"/>
            </a:pPr>
            <a:r>
              <a:rPr lang="en"/>
              <a:t>Tuesday, Wednesday, Thursday 7:30 AM - 1:30 PM</a:t>
            </a:r>
            <a:endParaRPr/>
          </a:p>
          <a:p>
            <a:pPr indent="0" lvl="0" marL="0" rtl="0" algn="l">
              <a:spcBef>
                <a:spcPts val="10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Food and Beverage</a:t>
            </a:r>
            <a:r>
              <a:rPr lang="en"/>
              <a:t> Breaks - Lagoon Lanai</a:t>
            </a:r>
            <a:endParaRPr/>
          </a:p>
        </p:txBody>
      </p:sp>
      <p:sp>
        <p:nvSpPr>
          <p:cNvPr id="88" name="Google Shape;88;p16"/>
          <p:cNvSpPr txBox="1"/>
          <p:nvPr>
            <p:ph idx="1" type="body"/>
          </p:nvPr>
        </p:nvSpPr>
        <p:spPr>
          <a:xfrm>
            <a:off x="471900" y="2277525"/>
            <a:ext cx="3832500" cy="2351700"/>
          </a:xfrm>
          <a:prstGeom prst="rect">
            <a:avLst/>
          </a:prstGeom>
        </p:spPr>
        <p:txBody>
          <a:bodyPr anchorCtr="0" anchor="t" bIns="91425" lIns="91425" spcFirstLastPara="1" rIns="91425" wrap="square" tIns="91425">
            <a:noAutofit/>
          </a:bodyPr>
          <a:lstStyle/>
          <a:p>
            <a:pPr indent="0" lvl="0" marL="0" rtl="0" algn="ctr">
              <a:lnSpc>
                <a:spcPct val="50000"/>
              </a:lnSpc>
              <a:spcBef>
                <a:spcPts val="0"/>
              </a:spcBef>
              <a:spcAft>
                <a:spcPts val="0"/>
              </a:spcAft>
              <a:buNone/>
            </a:pPr>
            <a:r>
              <a:t/>
            </a:r>
            <a:endParaRPr b="1" sz="1500"/>
          </a:p>
          <a:p>
            <a:pPr indent="0" lvl="0" marL="0" rtl="0" algn="ctr">
              <a:lnSpc>
                <a:spcPct val="50000"/>
              </a:lnSpc>
              <a:spcBef>
                <a:spcPts val="1000"/>
              </a:spcBef>
              <a:spcAft>
                <a:spcPts val="0"/>
              </a:spcAft>
              <a:buNone/>
            </a:pPr>
            <a:r>
              <a:rPr b="1" lang="en" sz="1500"/>
              <a:t>Light Breakfast</a:t>
            </a:r>
            <a:endParaRPr sz="1500"/>
          </a:p>
          <a:p>
            <a:pPr indent="0" lvl="0" marL="0" rtl="0" algn="ctr">
              <a:lnSpc>
                <a:spcPct val="50000"/>
              </a:lnSpc>
              <a:spcBef>
                <a:spcPts val="1000"/>
              </a:spcBef>
              <a:spcAft>
                <a:spcPts val="0"/>
              </a:spcAft>
              <a:buNone/>
            </a:pPr>
            <a:r>
              <a:rPr lang="en" sz="1500"/>
              <a:t>Monday - Friday </a:t>
            </a:r>
            <a:endParaRPr sz="1500"/>
          </a:p>
          <a:p>
            <a:pPr indent="0" lvl="0" marL="0" rtl="0" algn="ctr">
              <a:lnSpc>
                <a:spcPct val="50000"/>
              </a:lnSpc>
              <a:spcBef>
                <a:spcPts val="1000"/>
              </a:spcBef>
              <a:spcAft>
                <a:spcPts val="0"/>
              </a:spcAft>
              <a:buNone/>
            </a:pPr>
            <a:r>
              <a:rPr lang="en" sz="1500"/>
              <a:t>7:30 AM - 8:30 AM</a:t>
            </a:r>
            <a:endParaRPr sz="1500"/>
          </a:p>
          <a:p>
            <a:pPr indent="0" lvl="0" marL="0" rtl="0" algn="ctr">
              <a:lnSpc>
                <a:spcPct val="50000"/>
              </a:lnSpc>
              <a:spcBef>
                <a:spcPts val="1000"/>
              </a:spcBef>
              <a:spcAft>
                <a:spcPts val="0"/>
              </a:spcAft>
              <a:buNone/>
            </a:pPr>
            <a:r>
              <a:t/>
            </a:r>
            <a:endParaRPr b="1" sz="1500"/>
          </a:p>
          <a:p>
            <a:pPr indent="0" lvl="0" marL="0" rtl="0" algn="ctr">
              <a:lnSpc>
                <a:spcPct val="50000"/>
              </a:lnSpc>
              <a:spcBef>
                <a:spcPts val="1000"/>
              </a:spcBef>
              <a:spcAft>
                <a:spcPts val="0"/>
              </a:spcAft>
              <a:buNone/>
            </a:pPr>
            <a:r>
              <a:rPr b="1" lang="en" sz="1500"/>
              <a:t>Lunch</a:t>
            </a:r>
            <a:endParaRPr sz="1500"/>
          </a:p>
          <a:p>
            <a:pPr indent="0" lvl="0" marL="0" rtl="0" algn="ctr">
              <a:lnSpc>
                <a:spcPct val="50000"/>
              </a:lnSpc>
              <a:spcBef>
                <a:spcPts val="1000"/>
              </a:spcBef>
              <a:spcAft>
                <a:spcPts val="0"/>
              </a:spcAft>
              <a:buNone/>
            </a:pPr>
            <a:r>
              <a:rPr lang="en" sz="1500"/>
              <a:t>Monday - Friday </a:t>
            </a:r>
            <a:endParaRPr sz="1500"/>
          </a:p>
          <a:p>
            <a:pPr indent="0" lvl="0" marL="0" rtl="0" algn="ctr">
              <a:lnSpc>
                <a:spcPct val="50000"/>
              </a:lnSpc>
              <a:spcBef>
                <a:spcPts val="1000"/>
              </a:spcBef>
              <a:spcAft>
                <a:spcPts val="0"/>
              </a:spcAft>
              <a:buNone/>
            </a:pPr>
            <a:r>
              <a:rPr lang="en" sz="1500"/>
              <a:t>12:15 PM - 1:30 PM</a:t>
            </a:r>
            <a:endParaRPr sz="1500"/>
          </a:p>
          <a:p>
            <a:pPr indent="0" lvl="0" marL="0" rtl="0" algn="ctr">
              <a:lnSpc>
                <a:spcPct val="115000"/>
              </a:lnSpc>
              <a:spcBef>
                <a:spcPts val="1000"/>
              </a:spcBef>
              <a:spcAft>
                <a:spcPts val="0"/>
              </a:spcAft>
              <a:buNone/>
            </a:pPr>
            <a:r>
              <a:t/>
            </a:r>
            <a:endParaRPr sz="1500"/>
          </a:p>
          <a:p>
            <a:pPr indent="0" lvl="0" marL="0" rtl="0" algn="ctr">
              <a:spcBef>
                <a:spcPts val="1000"/>
              </a:spcBef>
              <a:spcAft>
                <a:spcPts val="0"/>
              </a:spcAft>
              <a:buNone/>
            </a:pPr>
            <a:r>
              <a:t/>
            </a:r>
            <a:endParaRPr sz="1500"/>
          </a:p>
          <a:p>
            <a:pPr indent="0" lvl="0" marL="457200" rtl="0" algn="ctr">
              <a:lnSpc>
                <a:spcPct val="115000"/>
              </a:lnSpc>
              <a:spcBef>
                <a:spcPts val="1000"/>
              </a:spcBef>
              <a:spcAft>
                <a:spcPts val="0"/>
              </a:spcAft>
              <a:buNone/>
            </a:pPr>
            <a:r>
              <a:t/>
            </a:r>
            <a:endParaRPr sz="1500"/>
          </a:p>
          <a:p>
            <a:pPr indent="0" lvl="0" marL="0" rtl="0" algn="ctr">
              <a:spcBef>
                <a:spcPts val="1000"/>
              </a:spcBef>
              <a:spcAft>
                <a:spcPts val="1600"/>
              </a:spcAft>
              <a:buNone/>
            </a:pPr>
            <a:r>
              <a:t/>
            </a:r>
            <a:endParaRPr sz="1500"/>
          </a:p>
        </p:txBody>
      </p:sp>
      <p:sp>
        <p:nvSpPr>
          <p:cNvPr id="89" name="Google Shape;89;p16"/>
          <p:cNvSpPr txBox="1"/>
          <p:nvPr>
            <p:ph idx="2" type="body"/>
          </p:nvPr>
        </p:nvSpPr>
        <p:spPr>
          <a:xfrm>
            <a:off x="4694250" y="2332000"/>
            <a:ext cx="3832500" cy="229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00"/>
          </a:p>
          <a:p>
            <a:pPr indent="0" lvl="0" marL="0" rtl="0" algn="ctr">
              <a:lnSpc>
                <a:spcPct val="50000"/>
              </a:lnSpc>
              <a:spcBef>
                <a:spcPts val="1000"/>
              </a:spcBef>
              <a:spcAft>
                <a:spcPts val="0"/>
              </a:spcAft>
              <a:buNone/>
            </a:pPr>
            <a:r>
              <a:rPr b="1" lang="en"/>
              <a:t>Morning Break</a:t>
            </a:r>
            <a:endParaRPr b="1"/>
          </a:p>
          <a:p>
            <a:pPr indent="0" lvl="0" marL="0" rtl="0" algn="ctr">
              <a:lnSpc>
                <a:spcPct val="50000"/>
              </a:lnSpc>
              <a:spcBef>
                <a:spcPts val="1000"/>
              </a:spcBef>
              <a:spcAft>
                <a:spcPts val="0"/>
              </a:spcAft>
              <a:buNone/>
            </a:pPr>
            <a:r>
              <a:rPr b="1" lang="en"/>
              <a:t>Coffee &amp; Tea</a:t>
            </a:r>
            <a:endParaRPr/>
          </a:p>
          <a:p>
            <a:pPr indent="0" lvl="0" marL="0" rtl="0" algn="ctr">
              <a:lnSpc>
                <a:spcPct val="50000"/>
              </a:lnSpc>
              <a:spcBef>
                <a:spcPts val="1000"/>
              </a:spcBef>
              <a:spcAft>
                <a:spcPts val="0"/>
              </a:spcAft>
              <a:buNone/>
            </a:pPr>
            <a:r>
              <a:rPr lang="en"/>
              <a:t>Monday - Thursday </a:t>
            </a:r>
            <a:endParaRPr/>
          </a:p>
          <a:p>
            <a:pPr indent="0" lvl="0" marL="0" rtl="0" algn="ctr">
              <a:lnSpc>
                <a:spcPct val="50000"/>
              </a:lnSpc>
              <a:spcBef>
                <a:spcPts val="1000"/>
              </a:spcBef>
              <a:spcAft>
                <a:spcPts val="0"/>
              </a:spcAft>
              <a:buNone/>
            </a:pPr>
            <a:r>
              <a:rPr lang="en"/>
              <a:t>9:50 AM - 10:35 AM</a:t>
            </a:r>
            <a:endParaRPr/>
          </a:p>
          <a:p>
            <a:pPr indent="0" lvl="0" marL="0" rtl="0" algn="ctr">
              <a:spcBef>
                <a:spcPts val="1000"/>
              </a:spcBef>
              <a:spcAft>
                <a:spcPts val="0"/>
              </a:spcAft>
              <a:buNone/>
            </a:pPr>
            <a:r>
              <a:t/>
            </a:r>
            <a:endParaRPr sz="800"/>
          </a:p>
          <a:p>
            <a:pPr indent="0" lvl="0" marL="0" rtl="0" algn="ctr">
              <a:lnSpc>
                <a:spcPct val="50000"/>
              </a:lnSpc>
              <a:spcBef>
                <a:spcPts val="1000"/>
              </a:spcBef>
              <a:spcAft>
                <a:spcPts val="0"/>
              </a:spcAft>
              <a:buNone/>
            </a:pPr>
            <a:r>
              <a:rPr b="1" lang="en"/>
              <a:t>Afternoon Break</a:t>
            </a:r>
            <a:endParaRPr b="1"/>
          </a:p>
          <a:p>
            <a:pPr indent="0" lvl="0" marL="0" rtl="0" algn="ctr">
              <a:lnSpc>
                <a:spcPct val="50000"/>
              </a:lnSpc>
              <a:spcBef>
                <a:spcPts val="1000"/>
              </a:spcBef>
              <a:spcAft>
                <a:spcPts val="0"/>
              </a:spcAft>
              <a:buNone/>
            </a:pPr>
            <a:r>
              <a:rPr b="1" lang="en"/>
              <a:t>Coffee, Tea, Lemonade, Ice Tea, Snacks</a:t>
            </a:r>
            <a:endParaRPr/>
          </a:p>
          <a:p>
            <a:pPr indent="0" lvl="0" marL="0" rtl="0" algn="ctr">
              <a:lnSpc>
                <a:spcPct val="50000"/>
              </a:lnSpc>
              <a:spcBef>
                <a:spcPts val="1000"/>
              </a:spcBef>
              <a:spcAft>
                <a:spcPts val="0"/>
              </a:spcAft>
              <a:buNone/>
            </a:pPr>
            <a:r>
              <a:rPr lang="en"/>
              <a:t>Monday - Thursday </a:t>
            </a:r>
            <a:endParaRPr/>
          </a:p>
          <a:p>
            <a:pPr indent="0" lvl="0" marL="0" rtl="0" algn="ctr">
              <a:lnSpc>
                <a:spcPct val="50000"/>
              </a:lnSpc>
              <a:spcBef>
                <a:spcPts val="1000"/>
              </a:spcBef>
              <a:spcAft>
                <a:spcPts val="1000"/>
              </a:spcAft>
              <a:buNone/>
            </a:pPr>
            <a:r>
              <a:rPr lang="en"/>
              <a:t>3:20 PM - 4:05 PM</a:t>
            </a:r>
            <a:endParaRPr/>
          </a:p>
        </p:txBody>
      </p:sp>
      <p:sp>
        <p:nvSpPr>
          <p:cNvPr id="90" name="Google Shape;90;p16"/>
          <p:cNvSpPr txBox="1"/>
          <p:nvPr/>
        </p:nvSpPr>
        <p:spPr>
          <a:xfrm>
            <a:off x="1503800" y="1852525"/>
            <a:ext cx="6276900" cy="284700"/>
          </a:xfrm>
          <a:prstGeom prst="rect">
            <a:avLst/>
          </a:prstGeom>
          <a:noFill/>
          <a:ln>
            <a:noFill/>
          </a:ln>
        </p:spPr>
        <p:txBody>
          <a:bodyPr anchorCtr="0" anchor="t" bIns="91425" lIns="91425" spcFirstLastPara="1" rIns="91425" wrap="square" tIns="91425">
            <a:spAutoFit/>
          </a:bodyPr>
          <a:lstStyle/>
          <a:p>
            <a:pPr indent="0" lvl="0" marL="0" rtl="0" algn="ctr">
              <a:lnSpc>
                <a:spcPct val="50000"/>
              </a:lnSpc>
              <a:spcBef>
                <a:spcPts val="0"/>
              </a:spcBef>
              <a:spcAft>
                <a:spcPts val="1000"/>
              </a:spcAft>
              <a:buNone/>
            </a:pPr>
            <a:r>
              <a:rPr lang="en" sz="1300">
                <a:solidFill>
                  <a:schemeClr val="lt2"/>
                </a:solidFill>
                <a:latin typeface="Roboto"/>
                <a:ea typeface="Roboto"/>
                <a:cs typeface="Roboto"/>
                <a:sym typeface="Roboto"/>
              </a:rPr>
              <a:t>FOR REGISTERED ATTENDEES ONLY</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Schedule of Sessions and Attendance</a:t>
            </a:r>
            <a:endParaRPr/>
          </a:p>
        </p:txBody>
      </p:sp>
      <p:sp>
        <p:nvSpPr>
          <p:cNvPr id="96" name="Google Shape;96;p17"/>
          <p:cNvSpPr txBox="1"/>
          <p:nvPr>
            <p:ph idx="1" type="body"/>
          </p:nvPr>
        </p:nvSpPr>
        <p:spPr>
          <a:xfrm>
            <a:off x="471900" y="1788325"/>
            <a:ext cx="8082600" cy="33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SCHEDULE OF SESSIONS</a:t>
            </a:r>
            <a:endParaRPr b="1" sz="1500"/>
          </a:p>
          <a:p>
            <a:pPr indent="0" lvl="0" marL="0" rtl="0" algn="l">
              <a:spcBef>
                <a:spcPts val="1000"/>
              </a:spcBef>
              <a:spcAft>
                <a:spcPts val="0"/>
              </a:spcAft>
              <a:buNone/>
            </a:pPr>
            <a:r>
              <a:rPr b="1" lang="en" sz="1500"/>
              <a:t>In Person Room Assignments:</a:t>
            </a:r>
            <a:r>
              <a:rPr lang="en" sz="1500"/>
              <a:t> Schedule QR codes posted outside each meeting room and on your badge hand out. </a:t>
            </a:r>
            <a:r>
              <a:rPr lang="en" sz="1500" u="sng">
                <a:solidFill>
                  <a:schemeClr val="hlink"/>
                </a:solidFill>
                <a:hlinkClick r:id="rId3"/>
              </a:rPr>
              <a:t>http://schedule.802world.com/schedule/schedule/show</a:t>
            </a:r>
            <a:endParaRPr sz="1500"/>
          </a:p>
          <a:p>
            <a:pPr indent="0" lvl="0" marL="0" rtl="0" algn="l">
              <a:spcBef>
                <a:spcPts val="1000"/>
              </a:spcBef>
              <a:spcAft>
                <a:spcPts val="0"/>
              </a:spcAft>
              <a:buNone/>
            </a:pPr>
            <a:r>
              <a:rPr b="1" lang="en" sz="1500"/>
              <a:t>Virtual Participation:</a:t>
            </a:r>
            <a:r>
              <a:rPr lang="en" sz="1500"/>
              <a:t> </a:t>
            </a:r>
            <a:r>
              <a:rPr lang="en" sz="1500" u="sng">
                <a:solidFill>
                  <a:schemeClr val="hlink"/>
                </a:solidFill>
                <a:hlinkClick r:id="rId4"/>
              </a:rPr>
              <a:t>https://ieee802.org/802tele_calendar.html</a:t>
            </a:r>
            <a:endParaRPr sz="1500"/>
          </a:p>
          <a:p>
            <a:pPr indent="0" lvl="0" marL="0" rtl="0" algn="l">
              <a:spcBef>
                <a:spcPts val="1000"/>
              </a:spcBef>
              <a:spcAft>
                <a:spcPts val="0"/>
              </a:spcAft>
              <a:buNone/>
            </a:pPr>
            <a:r>
              <a:rPr b="1" lang="en" sz="1500"/>
              <a:t>ATTENDANCE TOOL (IMAT)</a:t>
            </a:r>
            <a:endParaRPr b="1" sz="1500"/>
          </a:p>
          <a:p>
            <a:pPr indent="0" lvl="0" marL="0" rtl="0" algn="l">
              <a:spcBef>
                <a:spcPts val="1000"/>
              </a:spcBef>
              <a:spcAft>
                <a:spcPts val="0"/>
              </a:spcAft>
              <a:buNone/>
            </a:pPr>
            <a:r>
              <a:rPr lang="en" sz="1500" u="sng">
                <a:solidFill>
                  <a:schemeClr val="hlink"/>
                </a:solidFill>
                <a:hlinkClick r:id="rId5"/>
              </a:rPr>
              <a:t>https://imat.ieee.org/my-site/home</a:t>
            </a:r>
            <a:endParaRPr sz="1500"/>
          </a:p>
          <a:p>
            <a:pPr indent="0" lvl="0" marL="0" rtl="0" algn="l">
              <a:spcBef>
                <a:spcPts val="1000"/>
              </a:spcBef>
              <a:spcAft>
                <a:spcPts val="0"/>
              </a:spcAft>
              <a:buNone/>
            </a:pPr>
            <a:r>
              <a:rPr b="1" lang="en" sz="1500"/>
              <a:t>REGISTRATION FEE REQUIREMENT REMINDER</a:t>
            </a:r>
            <a:endParaRPr b="1" sz="1500"/>
          </a:p>
          <a:p>
            <a:pPr indent="0" lvl="0" marL="0" rtl="0" algn="l">
              <a:spcBef>
                <a:spcPts val="1000"/>
              </a:spcBef>
              <a:spcAft>
                <a:spcPts val="0"/>
              </a:spcAft>
              <a:buNone/>
            </a:pPr>
            <a:r>
              <a:rPr lang="en" sz="1300"/>
              <a:t>Payment of the session registration fee is required for all individuals who participate in any session associated with the September 2022 IEEE 802 Wireless Interim. Registration: </a:t>
            </a:r>
            <a:r>
              <a:rPr lang="en" sz="1300" u="sng">
                <a:solidFill>
                  <a:schemeClr val="hlink"/>
                </a:solidFill>
                <a:hlinkClick r:id="rId6"/>
              </a:rPr>
              <a:t>https://cvent.me/XDLlAe</a:t>
            </a:r>
            <a:endParaRPr sz="1300"/>
          </a:p>
          <a:p>
            <a:pPr indent="0" lvl="0" marL="457200" rtl="0" algn="ctr">
              <a:lnSpc>
                <a:spcPct val="115000"/>
              </a:lnSpc>
              <a:spcBef>
                <a:spcPts val="1000"/>
              </a:spcBef>
              <a:spcAft>
                <a:spcPts val="0"/>
              </a:spcAft>
              <a:buNone/>
            </a:pPr>
            <a:r>
              <a:t/>
            </a:r>
            <a:endParaRPr sz="1500"/>
          </a:p>
          <a:p>
            <a:pPr indent="0" lvl="0" marL="0" rtl="0" algn="ctr">
              <a:spcBef>
                <a:spcPts val="1000"/>
              </a:spcBef>
              <a:spcAft>
                <a:spcPts val="1600"/>
              </a:spcAft>
              <a:buNone/>
            </a:pPr>
            <a:r>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Audio Visual Support - In Person Sessions </a:t>
            </a:r>
            <a:endParaRPr/>
          </a:p>
        </p:txBody>
      </p:sp>
      <p:sp>
        <p:nvSpPr>
          <p:cNvPr id="102" name="Google Shape;102;p18"/>
          <p:cNvSpPr txBox="1"/>
          <p:nvPr>
            <p:ph idx="1" type="body"/>
          </p:nvPr>
        </p:nvSpPr>
        <p:spPr>
          <a:xfrm>
            <a:off x="471900" y="1788325"/>
            <a:ext cx="8082600" cy="33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WHO TO CONTACT IF AUDIO VISUAL EQUIPMENT ISN’T WORKING IN YOUR ONSITE MEETING ROOM</a:t>
            </a:r>
            <a:endParaRPr b="1" sz="1300"/>
          </a:p>
          <a:p>
            <a:pPr indent="0" lvl="0" marL="0" rtl="0" algn="l">
              <a:spcBef>
                <a:spcPts val="1000"/>
              </a:spcBef>
              <a:spcAft>
                <a:spcPts val="0"/>
              </a:spcAft>
              <a:buNone/>
            </a:pPr>
            <a:r>
              <a:rPr lang="en" sz="1300"/>
              <a:t>Please contact the Meeting Planner directly if you have any issues with the audio visual equipment in your meeting room. The Meeting Planner will contact support and  the appropriate technician will be sent to assist as soon as possible.</a:t>
            </a:r>
            <a:endParaRPr sz="1300"/>
          </a:p>
          <a:p>
            <a:pPr indent="0" lvl="0" marL="0" rtl="0" algn="l">
              <a:spcBef>
                <a:spcPts val="1000"/>
              </a:spcBef>
              <a:spcAft>
                <a:spcPts val="0"/>
              </a:spcAft>
              <a:buNone/>
            </a:pPr>
            <a:r>
              <a:rPr lang="en" sz="1300"/>
              <a:t>Meeting Planner can be reached at:</a:t>
            </a:r>
            <a:endParaRPr sz="1300"/>
          </a:p>
          <a:p>
            <a:pPr indent="-311150" lvl="0" marL="457200" rtl="0" algn="l">
              <a:spcBef>
                <a:spcPts val="1000"/>
              </a:spcBef>
              <a:spcAft>
                <a:spcPts val="0"/>
              </a:spcAft>
              <a:buSzPts val="1300"/>
              <a:buChar char="●"/>
            </a:pPr>
            <a:r>
              <a:rPr lang="en" sz="1300"/>
              <a:t>Registration and Information Desk: Grand Promenade </a:t>
            </a:r>
            <a:endParaRPr sz="1300"/>
          </a:p>
          <a:p>
            <a:pPr indent="-311150" lvl="0" marL="457200" rtl="0" algn="l">
              <a:spcBef>
                <a:spcPts val="0"/>
              </a:spcBef>
              <a:spcAft>
                <a:spcPts val="0"/>
              </a:spcAft>
              <a:buSzPts val="1300"/>
              <a:buChar char="●"/>
            </a:pPr>
            <a:r>
              <a:rPr lang="en" sz="1300"/>
              <a:t>Event Office: Waikoloa 1</a:t>
            </a:r>
            <a:endParaRPr sz="1300"/>
          </a:p>
          <a:p>
            <a:pPr indent="-311150" lvl="0" marL="457200" rtl="0" algn="l">
              <a:spcBef>
                <a:spcPts val="0"/>
              </a:spcBef>
              <a:spcAft>
                <a:spcPts val="0"/>
              </a:spcAft>
              <a:buSzPts val="1300"/>
              <a:buChar char="●"/>
            </a:pPr>
            <a:r>
              <a:rPr lang="en" sz="1300"/>
              <a:t>Via Text or Call: Dawn Slykhouse: +1 (408) 594-1342 Lisa Ronmark +1 (604) 316-4947</a:t>
            </a:r>
            <a:endParaRPr b="1" sz="1300"/>
          </a:p>
          <a:p>
            <a:pPr indent="0" lvl="0" marL="0" rtl="0" algn="l">
              <a:spcBef>
                <a:spcPts val="1000"/>
              </a:spcBef>
              <a:spcAft>
                <a:spcPts val="0"/>
              </a:spcAft>
              <a:buNone/>
            </a:pPr>
            <a:r>
              <a:rPr b="1" lang="en" sz="1300"/>
              <a:t>WEBEX AUDIO IN THE ONSITE MEETING ROOM</a:t>
            </a:r>
            <a:endParaRPr b="1" sz="1300"/>
          </a:p>
          <a:p>
            <a:pPr indent="0" lvl="0" marL="0" rtl="0" algn="l">
              <a:spcBef>
                <a:spcPts val="1000"/>
              </a:spcBef>
              <a:spcAft>
                <a:spcPts val="0"/>
              </a:spcAft>
              <a:buNone/>
            </a:pPr>
            <a:r>
              <a:rPr lang="en" sz="1300"/>
              <a:t>If you are a local participant, PLEASE, select “Don’t connect to audio” when joining the WebEx session. Connecting to the audio, may cause an audio feedback loop that prevents the meeting from proceeding</a:t>
            </a:r>
            <a:endParaRPr sz="1300"/>
          </a:p>
          <a:p>
            <a:pPr indent="0" lvl="0" marL="0" rtl="0" algn="l">
              <a:spcBef>
                <a:spcPts val="1000"/>
              </a:spcBef>
              <a:spcAft>
                <a:spcPts val="0"/>
              </a:spcAft>
              <a:buNone/>
            </a:pPr>
            <a:r>
              <a:t/>
            </a:r>
            <a:endParaRPr sz="1300"/>
          </a:p>
          <a:p>
            <a:pPr indent="0" lvl="0" marL="457200" rtl="0" algn="ctr">
              <a:lnSpc>
                <a:spcPct val="115000"/>
              </a:lnSpc>
              <a:spcBef>
                <a:spcPts val="1000"/>
              </a:spcBef>
              <a:spcAft>
                <a:spcPts val="0"/>
              </a:spcAft>
              <a:buNone/>
            </a:pPr>
            <a:r>
              <a:t/>
            </a:r>
            <a:endParaRPr sz="1700"/>
          </a:p>
          <a:p>
            <a:pPr indent="0" lvl="0" marL="0" rtl="0" algn="ctr">
              <a:spcBef>
                <a:spcPts val="1000"/>
              </a:spcBef>
              <a:spcAft>
                <a:spcPts val="1600"/>
              </a:spcAft>
              <a:buNone/>
            </a:pPr>
            <a:r>
              <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Network Access Information and</a:t>
            </a:r>
            <a:r>
              <a:rPr lang="en"/>
              <a:t> Support </a:t>
            </a:r>
            <a:endParaRPr/>
          </a:p>
        </p:txBody>
      </p:sp>
      <p:sp>
        <p:nvSpPr>
          <p:cNvPr id="108" name="Google Shape;108;p19"/>
          <p:cNvSpPr txBox="1"/>
          <p:nvPr>
            <p:ph idx="1" type="body"/>
          </p:nvPr>
        </p:nvSpPr>
        <p:spPr>
          <a:xfrm>
            <a:off x="471900" y="1788325"/>
            <a:ext cx="8082600" cy="33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IEEE 802 Wireless Secure Network Access </a:t>
            </a:r>
            <a:endParaRPr b="1" sz="1600"/>
          </a:p>
          <a:p>
            <a:pPr indent="-330200" lvl="0" marL="457200" rtl="0" algn="l">
              <a:lnSpc>
                <a:spcPct val="100000"/>
              </a:lnSpc>
              <a:spcBef>
                <a:spcPts val="1000"/>
              </a:spcBef>
              <a:spcAft>
                <a:spcPts val="0"/>
              </a:spcAft>
              <a:buSzPts val="1600"/>
              <a:buChar char="●"/>
            </a:pPr>
            <a:r>
              <a:rPr lang="en" sz="1600"/>
              <a:t>Wireless Encryption Protocol:  WPA2/WPA3</a:t>
            </a:r>
            <a:endParaRPr sz="1600"/>
          </a:p>
          <a:p>
            <a:pPr indent="-330200" lvl="0" marL="457200" rtl="0" algn="l">
              <a:lnSpc>
                <a:spcPct val="100000"/>
              </a:lnSpc>
              <a:spcBef>
                <a:spcPts val="0"/>
              </a:spcBef>
              <a:spcAft>
                <a:spcPts val="0"/>
              </a:spcAft>
              <a:buSzPts val="1600"/>
              <a:buChar char="●"/>
            </a:pPr>
            <a:r>
              <a:rPr lang="en" sz="1600"/>
              <a:t>SSIDS: IEEE802 </a:t>
            </a:r>
            <a:endParaRPr sz="1600"/>
          </a:p>
          <a:p>
            <a:pPr indent="-330200" lvl="0" marL="457200" rtl="0" algn="l">
              <a:lnSpc>
                <a:spcPct val="100000"/>
              </a:lnSpc>
              <a:spcBef>
                <a:spcPts val="0"/>
              </a:spcBef>
              <a:spcAft>
                <a:spcPts val="0"/>
              </a:spcAft>
              <a:buSzPts val="1600"/>
              <a:buChar char="●"/>
            </a:pPr>
            <a:r>
              <a:rPr lang="en" sz="1600"/>
              <a:t>Password: ieeeieee</a:t>
            </a:r>
            <a:endParaRPr sz="1600"/>
          </a:p>
          <a:p>
            <a:pPr indent="0" lvl="0" marL="0" rtl="0" algn="l">
              <a:spcBef>
                <a:spcPts val="1000"/>
              </a:spcBef>
              <a:spcAft>
                <a:spcPts val="0"/>
              </a:spcAft>
              <a:buNone/>
            </a:pPr>
            <a:r>
              <a:rPr b="1" lang="en" sz="1600"/>
              <a:t>Onsite Network Support </a:t>
            </a:r>
            <a:endParaRPr b="1" sz="1600"/>
          </a:p>
          <a:p>
            <a:pPr indent="0" lvl="0" marL="0" rtl="0" algn="l">
              <a:spcBef>
                <a:spcPts val="1000"/>
              </a:spcBef>
              <a:spcAft>
                <a:spcPts val="0"/>
              </a:spcAft>
              <a:buNone/>
            </a:pPr>
            <a:r>
              <a:rPr lang="en" sz="1600"/>
              <a:t>The September 2022 IEEE 802 Wireless Interim Session Network Provider is Linespeed. </a:t>
            </a:r>
            <a:endParaRPr sz="1600"/>
          </a:p>
          <a:p>
            <a:pPr indent="0" lvl="0" marL="0" rtl="0" algn="l">
              <a:spcBef>
                <a:spcPts val="1000"/>
              </a:spcBef>
              <a:spcAft>
                <a:spcPts val="0"/>
              </a:spcAft>
              <a:buNone/>
            </a:pPr>
            <a:r>
              <a:rPr lang="en" sz="1600"/>
              <a:t>Members of the Linespeed team will be available in Waikoloa 1 or at a network support desk located in the Grand Promenade.</a:t>
            </a:r>
            <a:endParaRPr b="1" sz="1600"/>
          </a:p>
          <a:p>
            <a:pPr indent="0" lvl="0" marL="457200" rtl="0" algn="ctr">
              <a:lnSpc>
                <a:spcPct val="115000"/>
              </a:lnSpc>
              <a:spcBef>
                <a:spcPts val="1000"/>
              </a:spcBef>
              <a:spcAft>
                <a:spcPts val="0"/>
              </a:spcAft>
              <a:buNone/>
            </a:pPr>
            <a:r>
              <a:t/>
            </a:r>
            <a:endParaRPr sz="1500"/>
          </a:p>
          <a:p>
            <a:pPr indent="0" lvl="0" marL="0" rtl="0" algn="ctr">
              <a:spcBef>
                <a:spcPts val="1000"/>
              </a:spcBef>
              <a:spcAft>
                <a:spcPts val="1600"/>
              </a:spcAft>
              <a:buNone/>
            </a:pPr>
            <a:r>
              <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226075" y="357800"/>
            <a:ext cx="2934000" cy="65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Shave Ice Special</a:t>
            </a:r>
            <a:endParaRPr/>
          </a:p>
        </p:txBody>
      </p:sp>
      <p:sp>
        <p:nvSpPr>
          <p:cNvPr id="114" name="Google Shape;114;p20"/>
          <p:cNvSpPr txBox="1"/>
          <p:nvPr>
            <p:ph idx="1" type="body"/>
          </p:nvPr>
        </p:nvSpPr>
        <p:spPr>
          <a:xfrm>
            <a:off x="226075" y="1100625"/>
            <a:ext cx="2808000" cy="3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t>
            </a:r>
            <a:r>
              <a:rPr lang="en" sz="1400"/>
              <a:t>honor</a:t>
            </a:r>
            <a:r>
              <a:rPr lang="en" sz="1400"/>
              <a:t> of devoted IEEE 802 Standards leader and 802.15 Working Group Chair, Dr. Robert Heile (1945-2020) we will be providing tickets for Shave Ice treats .</a:t>
            </a:r>
            <a:endParaRPr sz="1400"/>
          </a:p>
          <a:p>
            <a:pPr indent="0" lvl="0" marL="0" rtl="0" algn="l">
              <a:spcBef>
                <a:spcPts val="1600"/>
              </a:spcBef>
              <a:spcAft>
                <a:spcPts val="0"/>
              </a:spcAft>
              <a:buNone/>
            </a:pPr>
            <a:r>
              <a:rPr lang="en" sz="1400"/>
              <a:t>A </a:t>
            </a:r>
            <a:r>
              <a:rPr lang="en" sz="1400"/>
              <a:t>Shave Ice  Food Truck will be serving between 1:00 PM and 4:00 PM on Tuesday September 13th.</a:t>
            </a:r>
            <a:endParaRPr sz="1400"/>
          </a:p>
          <a:p>
            <a:pPr indent="0" lvl="0" marL="0" rtl="0" algn="l">
              <a:spcBef>
                <a:spcPts val="1600"/>
              </a:spcBef>
              <a:spcAft>
                <a:spcPts val="1600"/>
              </a:spcAft>
              <a:buNone/>
            </a:pPr>
            <a:r>
              <a:rPr lang="en" sz="1400"/>
              <a:t>The truck will be located in the front entrance of the hotel. We will post signs with directions. Enjoy!</a:t>
            </a:r>
            <a:endParaRPr sz="1400"/>
          </a:p>
        </p:txBody>
      </p:sp>
      <p:pic>
        <p:nvPicPr>
          <p:cNvPr id="115" name="Google Shape;115;p20"/>
          <p:cNvPicPr preferRelativeResize="0"/>
          <p:nvPr/>
        </p:nvPicPr>
        <p:blipFill>
          <a:blip r:embed="rId3">
            <a:alphaModFix/>
          </a:blip>
          <a:stretch>
            <a:fillRect/>
          </a:stretch>
        </p:blipFill>
        <p:spPr>
          <a:xfrm>
            <a:off x="4330700" y="0"/>
            <a:ext cx="3857626"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71900" y="87175"/>
            <a:ext cx="8222100" cy="141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en" sz="2900"/>
              <a:t>‘So Long and Thanks for All the Fish’</a:t>
            </a:r>
            <a:endParaRPr b="1" i="1" sz="2900"/>
          </a:p>
          <a:p>
            <a:pPr indent="0" lvl="0" marL="0" rtl="0" algn="ctr">
              <a:spcBef>
                <a:spcPts val="0"/>
              </a:spcBef>
              <a:spcAft>
                <a:spcPts val="0"/>
              </a:spcAft>
              <a:buNone/>
            </a:pPr>
            <a:r>
              <a:t/>
            </a:r>
            <a:endParaRPr b="1" i="1" sz="2900"/>
          </a:p>
          <a:p>
            <a:pPr indent="0" lvl="0" marL="0" rtl="0" algn="l">
              <a:spcBef>
                <a:spcPts val="0"/>
              </a:spcBef>
              <a:spcAft>
                <a:spcPts val="0"/>
              </a:spcAft>
              <a:buNone/>
            </a:pPr>
            <a:r>
              <a:rPr lang="en" sz="2900"/>
              <a:t>Networking Social and Tribute to Dr. Robert Heile</a:t>
            </a:r>
            <a:endParaRPr sz="2900"/>
          </a:p>
        </p:txBody>
      </p:sp>
      <p:sp>
        <p:nvSpPr>
          <p:cNvPr id="121" name="Google Shape;121;p21"/>
          <p:cNvSpPr txBox="1"/>
          <p:nvPr>
            <p:ph idx="1" type="body"/>
          </p:nvPr>
        </p:nvSpPr>
        <p:spPr>
          <a:xfrm>
            <a:off x="471900" y="1810114"/>
            <a:ext cx="3999900" cy="327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t>WHO</a:t>
            </a:r>
            <a:endParaRPr b="1" sz="1100"/>
          </a:p>
          <a:p>
            <a:pPr indent="-298450" lvl="0" marL="457200" rtl="0" algn="l">
              <a:spcBef>
                <a:spcPts val="1000"/>
              </a:spcBef>
              <a:spcAft>
                <a:spcPts val="0"/>
              </a:spcAft>
              <a:buSzPts val="1100"/>
              <a:buChar char="●"/>
            </a:pPr>
            <a:r>
              <a:rPr lang="en" sz="1100"/>
              <a:t>Special Honored Guests: Bonnie and Sarah Heile</a:t>
            </a:r>
            <a:endParaRPr sz="1100"/>
          </a:p>
          <a:p>
            <a:pPr indent="-298450" lvl="0" marL="457200" rtl="0" algn="l">
              <a:lnSpc>
                <a:spcPct val="100000"/>
              </a:lnSpc>
              <a:spcBef>
                <a:spcPts val="0"/>
              </a:spcBef>
              <a:spcAft>
                <a:spcPts val="0"/>
              </a:spcAft>
              <a:buSzPts val="1100"/>
              <a:buChar char="●"/>
            </a:pPr>
            <a:r>
              <a:rPr lang="en" sz="1100"/>
              <a:t>Registered In-Person attendees* and their guests*.</a:t>
            </a:r>
            <a:endParaRPr sz="1100"/>
          </a:p>
          <a:p>
            <a:pPr indent="0" lvl="0" marL="0" rtl="0" algn="l">
              <a:lnSpc>
                <a:spcPct val="100000"/>
              </a:lnSpc>
              <a:spcBef>
                <a:spcPts val="1000"/>
              </a:spcBef>
              <a:spcAft>
                <a:spcPts val="0"/>
              </a:spcAft>
              <a:buNone/>
            </a:pPr>
            <a:r>
              <a:rPr lang="en" sz="900"/>
              <a:t>*Please confirm your planned attendance with the Meeting Planner at the event Registration Desk. Guest Badges available until 4:00 PM Wednesday.</a:t>
            </a:r>
            <a:endParaRPr b="1" sz="900"/>
          </a:p>
          <a:p>
            <a:pPr indent="0" lvl="0" marL="0" rtl="0" algn="l">
              <a:spcBef>
                <a:spcPts val="1000"/>
              </a:spcBef>
              <a:spcAft>
                <a:spcPts val="0"/>
              </a:spcAft>
              <a:buNone/>
            </a:pPr>
            <a:r>
              <a:rPr b="1" lang="en" sz="1100"/>
              <a:t>WHEN</a:t>
            </a:r>
            <a:endParaRPr b="1" sz="1100"/>
          </a:p>
          <a:p>
            <a:pPr indent="-298450" lvl="0" marL="457200" rtl="0" algn="l">
              <a:lnSpc>
                <a:spcPct val="100000"/>
              </a:lnSpc>
              <a:spcBef>
                <a:spcPts val="1000"/>
              </a:spcBef>
              <a:spcAft>
                <a:spcPts val="0"/>
              </a:spcAft>
              <a:buSzPts val="1100"/>
              <a:buChar char="●"/>
            </a:pPr>
            <a:r>
              <a:rPr lang="en" sz="1100"/>
              <a:t>Wednesday September 14th , </a:t>
            </a:r>
            <a:r>
              <a:rPr lang="en" sz="1100"/>
              <a:t>6:30 PM - 9:00 PM</a:t>
            </a:r>
            <a:endParaRPr sz="1100"/>
          </a:p>
          <a:p>
            <a:pPr indent="0" lvl="0" marL="0" rtl="0" algn="l">
              <a:spcBef>
                <a:spcPts val="1000"/>
              </a:spcBef>
              <a:spcAft>
                <a:spcPts val="0"/>
              </a:spcAft>
              <a:buNone/>
            </a:pPr>
            <a:r>
              <a:rPr b="1" lang="en" sz="1100"/>
              <a:t>WHERE</a:t>
            </a:r>
            <a:endParaRPr b="1" sz="1100"/>
          </a:p>
          <a:p>
            <a:pPr indent="-298450" lvl="0" marL="457200" rtl="0" algn="l">
              <a:lnSpc>
                <a:spcPct val="100000"/>
              </a:lnSpc>
              <a:spcBef>
                <a:spcPts val="1000"/>
              </a:spcBef>
              <a:spcAft>
                <a:spcPts val="0"/>
              </a:spcAft>
              <a:buSzPts val="1100"/>
              <a:buChar char="●"/>
            </a:pPr>
            <a:r>
              <a:rPr lang="en" sz="1100"/>
              <a:t>King Kamehameha Court (Luau Location)</a:t>
            </a:r>
            <a:endParaRPr sz="1100"/>
          </a:p>
          <a:p>
            <a:pPr indent="0" lvl="0" marL="0" rtl="0" algn="l">
              <a:spcBef>
                <a:spcPts val="1000"/>
              </a:spcBef>
              <a:spcAft>
                <a:spcPts val="0"/>
              </a:spcAft>
              <a:buNone/>
            </a:pPr>
            <a:r>
              <a:rPr b="1" lang="en" sz="1100"/>
              <a:t>WHAT</a:t>
            </a:r>
            <a:endParaRPr b="1" sz="1100"/>
          </a:p>
          <a:p>
            <a:pPr indent="-298450" lvl="0" marL="457200" rtl="0" algn="l">
              <a:lnSpc>
                <a:spcPct val="100000"/>
              </a:lnSpc>
              <a:spcBef>
                <a:spcPts val="1000"/>
              </a:spcBef>
              <a:spcAft>
                <a:spcPts val="0"/>
              </a:spcAft>
              <a:buSzPts val="1100"/>
              <a:buChar char="●"/>
            </a:pPr>
            <a:r>
              <a:rPr lang="en" sz="1100"/>
              <a:t>Food, Drinks, Entertainment, Tribute to Bob Heile</a:t>
            </a:r>
            <a:endParaRPr sz="1100"/>
          </a:p>
          <a:p>
            <a:pPr indent="-298450" lvl="0" marL="457200" rtl="0" algn="l">
              <a:lnSpc>
                <a:spcPct val="100000"/>
              </a:lnSpc>
              <a:spcBef>
                <a:spcPts val="0"/>
              </a:spcBef>
              <a:spcAft>
                <a:spcPts val="0"/>
              </a:spcAft>
              <a:buSzPts val="1100"/>
              <a:buChar char="●"/>
            </a:pPr>
            <a:r>
              <a:rPr lang="en" sz="1100"/>
              <a:t>Complimentary Bar Service 6:30 PM - 7:30 PM</a:t>
            </a:r>
            <a:endParaRPr sz="1100"/>
          </a:p>
          <a:p>
            <a:pPr indent="0" lvl="0" marL="457200" rtl="0" algn="ctr">
              <a:lnSpc>
                <a:spcPct val="115000"/>
              </a:lnSpc>
              <a:spcBef>
                <a:spcPts val="1000"/>
              </a:spcBef>
              <a:spcAft>
                <a:spcPts val="0"/>
              </a:spcAft>
              <a:buNone/>
            </a:pPr>
            <a:r>
              <a:t/>
            </a:r>
            <a:endParaRPr sz="1500"/>
          </a:p>
          <a:p>
            <a:pPr indent="0" lvl="0" marL="0" rtl="0" algn="ctr">
              <a:spcBef>
                <a:spcPts val="1000"/>
              </a:spcBef>
              <a:spcAft>
                <a:spcPts val="1600"/>
              </a:spcAft>
              <a:buNone/>
            </a:pPr>
            <a:r>
              <a:t/>
            </a:r>
            <a:endParaRPr sz="1500"/>
          </a:p>
        </p:txBody>
      </p:sp>
      <p:sp>
        <p:nvSpPr>
          <p:cNvPr id="122" name="Google Shape;122;p21"/>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title of this event, </a:t>
            </a:r>
            <a:r>
              <a:rPr i="1" lang="en"/>
              <a:t>So Long and Thanks for All the Fish</a:t>
            </a:r>
            <a:r>
              <a:rPr lang="en"/>
              <a:t> was borrowed from the Douglas Adams book </a:t>
            </a:r>
            <a:r>
              <a:rPr i="1" lang="en"/>
              <a:t>Hitchhiker's</a:t>
            </a:r>
            <a:r>
              <a:rPr i="1" lang="en"/>
              <a:t> Guide to the Galaxy</a:t>
            </a:r>
            <a:r>
              <a:rPr lang="en"/>
              <a:t>. It was a favourite parting phrase of Dr. Heile’s at the 802.15 Closing Plenary. </a:t>
            </a:r>
            <a:endParaRPr/>
          </a:p>
          <a:p>
            <a:pPr indent="0" lvl="0" marL="0" rtl="0" algn="l">
              <a:spcBef>
                <a:spcPts val="1600"/>
              </a:spcBef>
              <a:spcAft>
                <a:spcPts val="1600"/>
              </a:spcAft>
              <a:buNone/>
            </a:pPr>
            <a:r>
              <a:t/>
            </a:r>
            <a:endParaRPr/>
          </a:p>
        </p:txBody>
      </p:sp>
      <p:pic>
        <p:nvPicPr>
          <p:cNvPr id="123" name="Google Shape;123;p21"/>
          <p:cNvPicPr preferRelativeResize="0"/>
          <p:nvPr/>
        </p:nvPicPr>
        <p:blipFill>
          <a:blip r:embed="rId3">
            <a:alphaModFix/>
          </a:blip>
          <a:stretch>
            <a:fillRect/>
          </a:stretch>
        </p:blipFill>
        <p:spPr>
          <a:xfrm>
            <a:off x="6680425" y="3099400"/>
            <a:ext cx="1861025" cy="1861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