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26"/>
  </p:notesMasterIdLst>
  <p:handoutMasterIdLst>
    <p:handoutMasterId r:id="rId27"/>
  </p:handoutMasterIdLst>
  <p:sldIdLst>
    <p:sldId id="256" r:id="rId2"/>
    <p:sldId id="257" r:id="rId3"/>
    <p:sldId id="262" r:id="rId4"/>
    <p:sldId id="381" r:id="rId5"/>
    <p:sldId id="382" r:id="rId6"/>
    <p:sldId id="383" r:id="rId7"/>
    <p:sldId id="386" r:id="rId8"/>
    <p:sldId id="385" r:id="rId9"/>
    <p:sldId id="384" r:id="rId10"/>
    <p:sldId id="400" r:id="rId11"/>
    <p:sldId id="399" r:id="rId12"/>
    <p:sldId id="394" r:id="rId13"/>
    <p:sldId id="395" r:id="rId14"/>
    <p:sldId id="396" r:id="rId15"/>
    <p:sldId id="389" r:id="rId16"/>
    <p:sldId id="265" r:id="rId17"/>
    <p:sldId id="397" r:id="rId18"/>
    <p:sldId id="398" r:id="rId19"/>
    <p:sldId id="388" r:id="rId20"/>
    <p:sldId id="390" r:id="rId21"/>
    <p:sldId id="403" r:id="rId22"/>
    <p:sldId id="402" r:id="rId23"/>
    <p:sldId id="401" r:id="rId24"/>
    <p:sldId id="264" r:id="rId25"/>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5B7E0-65E5-4D94-BE59-ABF1B2B48D0E}" v="30" dt="2022-08-30T23:54:11.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1636" autoAdjust="0"/>
  </p:normalViewPr>
  <p:slideViewPr>
    <p:cSldViewPr>
      <p:cViewPr varScale="1">
        <p:scale>
          <a:sx n="51" d="100"/>
          <a:sy n="51" d="100"/>
        </p:scale>
        <p:origin x="84" y="22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EC-22/00184r1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EC-22/00184r1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EC-22/00184r1</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EC-22/00184r1</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EC-22/00184r1</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EC-22/00184r1</a:t>
            </a:r>
          </a:p>
        </p:txBody>
      </p:sp>
      <p:sp>
        <p:nvSpPr>
          <p:cNvPr id="5" name="Date Placeholder 4"/>
          <p:cNvSpPr>
            <a:spLocks noGrp="1"/>
          </p:cNvSpPr>
          <p:nvPr>
            <p:ph type="dt"/>
          </p:nvPr>
        </p:nvSpPr>
        <p:spPr/>
        <p:txBody>
          <a:bodyPr/>
          <a:lstStyle/>
          <a:p>
            <a:r>
              <a:rPr lang="en-US"/>
              <a:t>Sept 2022</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EC-22/00184r1</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EC-22/00184r1</a:t>
            </a:r>
          </a:p>
        </p:txBody>
      </p:sp>
      <p:sp>
        <p:nvSpPr>
          <p:cNvPr id="5" name="Rectangle 3"/>
          <p:cNvSpPr>
            <a:spLocks noGrp="1" noChangeArrowheads="1"/>
          </p:cNvSpPr>
          <p:nvPr>
            <p:ph type="dt"/>
          </p:nvPr>
        </p:nvSpPr>
        <p:spPr>
          <a:ln/>
        </p:spPr>
        <p:txBody>
          <a:bodyPr/>
          <a:lstStyle/>
          <a:p>
            <a:r>
              <a:rPr lang="en-US"/>
              <a:t>Sept 2022</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Sept 2022</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 2022</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 2022</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EC-22/0183r1</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GB" dirty="0"/>
              <a:t>2022 July IEEE 802 Mixed-mode Plenary</a:t>
            </a:r>
            <a:br>
              <a:rPr lang="en-GB" dirty="0"/>
            </a:br>
            <a:r>
              <a:rPr lang="en-GB" dirty="0"/>
              <a:t>Meeting AV Training</a:t>
            </a:r>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a:t>
            </a:r>
            <a:r>
              <a:rPr lang="en-GB"/>
              <a:t>: 2022-08-30</a:t>
            </a:r>
            <a:endParaRPr lang="en-GB" dirty="0"/>
          </a:p>
        </p:txBody>
      </p:sp>
      <p:sp>
        <p:nvSpPr>
          <p:cNvPr id="6" name="Date Placeholder 3"/>
          <p:cNvSpPr>
            <a:spLocks noGrp="1"/>
          </p:cNvSpPr>
          <p:nvPr>
            <p:ph type="dt" idx="10"/>
          </p:nvPr>
        </p:nvSpPr>
        <p:spPr/>
        <p:txBody>
          <a:bodyPr/>
          <a:lstStyle/>
          <a:p>
            <a:r>
              <a:rPr lang="en-US"/>
              <a:t>Sept 2022</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John Doe, Some Company</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Month Year</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3657600" y="1564163"/>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Month Year</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John Doe, Some Company</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3295387" y="1752819"/>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Tree>
    <p:extLst>
      <p:ext uri="{BB962C8B-B14F-4D97-AF65-F5344CB8AC3E}">
        <p14:creationId xmlns:p14="http://schemas.microsoft.com/office/powerpoint/2010/main" val="176804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Tree>
    <p:extLst>
      <p:ext uri="{BB962C8B-B14F-4D97-AF65-F5344CB8AC3E}">
        <p14:creationId xmlns:p14="http://schemas.microsoft.com/office/powerpoint/2010/main" val="265707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1371600" y="1981200"/>
            <a:ext cx="95250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2022 Sept IEEE 802W Mixed-mode Interim Session will be the first time that IEEE 802 Wireless Group has provided for remote attendance to their Interim sessions.  This Training deck is to help with the discussion on what to expect when running a meeting in this fashion.</a:t>
            </a:r>
            <a:br>
              <a:rPr lang="en-GB" dirty="0"/>
            </a:br>
            <a:r>
              <a:rPr lang="en-GB" dirty="0"/>
              <a:t>Training sessions were given Aug 30, at 12:00 ET and 20:00 ET and Sept 11</a:t>
            </a:r>
            <a:r>
              <a:rPr lang="en-GB" baseline="30000" dirty="0"/>
              <a:t>th </a:t>
            </a:r>
            <a:r>
              <a:rPr lang="en-GB" dirty="0"/>
              <a:t>(</a:t>
            </a:r>
            <a:r>
              <a:rPr lang="en-GB"/>
              <a:t>13:30 HT</a:t>
            </a:r>
            <a:r>
              <a:rPr lang="en-GB" dirty="0"/>
              <a:t>), 2022.</a:t>
            </a:r>
          </a:p>
        </p:txBody>
      </p:sp>
      <p:sp>
        <p:nvSpPr>
          <p:cNvPr id="4" name="Date Placeholder 3"/>
          <p:cNvSpPr>
            <a:spLocks noGrp="1"/>
          </p:cNvSpPr>
          <p:nvPr>
            <p:ph type="dt" idx="10"/>
          </p:nvPr>
        </p:nvSpPr>
        <p:spPr>
          <a:xfrm>
            <a:off x="2220913" y="333375"/>
            <a:ext cx="2589203" cy="273050"/>
          </a:xfrm>
        </p:spPr>
        <p:txBody>
          <a:bodyPr/>
          <a:lstStyle/>
          <a:p>
            <a:r>
              <a:rPr lang="en-US"/>
              <a:t>Sept 2022</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Sept 2022</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Sept 2022</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a:t>
            </a:r>
            <a:r>
              <a:rPr lang="en-US" sz="2000" spc="-5" dirty="0">
                <a:latin typeface="Calibri"/>
                <a:cs typeface="Calibri"/>
              </a:rPr>
              <a:t> </a:t>
            </a:r>
            <a:r>
              <a:rPr lang="en-US" sz="2000" dirty="0">
                <a:latin typeface="Calibri"/>
                <a:cs typeface="Calibri"/>
              </a:rPr>
              <a:t>is</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a:t>
            </a:r>
            <a:r>
              <a:rPr lang="en-US" sz="2000" b="0" spc="-15" dirty="0">
                <a:latin typeface="Calibri"/>
                <a:cs typeface="Calibri"/>
              </a:rPr>
              <a:t> </a:t>
            </a:r>
            <a:r>
              <a:rPr lang="en-US" sz="2000" b="0" dirty="0">
                <a:latin typeface="Calibri"/>
                <a:cs typeface="Calibri"/>
              </a:rPr>
              <a:t>what</a:t>
            </a:r>
            <a:r>
              <a:rPr lang="en-US" sz="2000" b="0" spc="-15"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dirty="0">
                <a:latin typeface="Calibri"/>
                <a:cs typeface="Calibri"/>
              </a:rPr>
              <a:t>use</a:t>
            </a:r>
            <a:r>
              <a:rPr lang="en-US" sz="2000" b="0" spc="-10" dirty="0">
                <a:latin typeface="Calibri"/>
                <a:cs typeface="Calibri"/>
              </a:rPr>
              <a:t> </a:t>
            </a:r>
            <a:r>
              <a:rPr lang="en-US" sz="2000" b="0" dirty="0">
                <a:latin typeface="Calibri"/>
                <a:cs typeface="Calibri"/>
              </a:rPr>
              <a:t>for</a:t>
            </a:r>
            <a:r>
              <a:rPr lang="en-US" sz="2000" b="0" spc="-15" dirty="0">
                <a:latin typeface="Calibri"/>
                <a:cs typeface="Calibri"/>
              </a:rPr>
              <a:t> </a:t>
            </a:r>
            <a:r>
              <a:rPr lang="en-US" sz="2000" b="0" spc="-10" dirty="0">
                <a:latin typeface="Calibri"/>
                <a:cs typeface="Calibri"/>
              </a:rPr>
              <a:t>hybrid?)</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Sept 2022</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751014"/>
            <a:ext cx="10361084" cy="4724399"/>
          </a:xfrm>
        </p:spPr>
        <p:txBody>
          <a:bodyPr wrap="square" anchor="t">
            <a:normAutofit fontScale="92500" lnSpcReduction="10000"/>
          </a:bodyPr>
          <a:lstStyle/>
          <a:p>
            <a:pPr>
              <a:lnSpc>
                <a:spcPct val="90000"/>
              </a:lnSpc>
            </a:pPr>
            <a:r>
              <a:rPr lang="en-US" dirty="0"/>
              <a:t>1. Local room requirements:</a:t>
            </a:r>
          </a:p>
          <a:p>
            <a:pPr lvl="1">
              <a:lnSpc>
                <a:spcPct val="90000"/>
              </a:lnSpc>
            </a:pPr>
            <a:r>
              <a:rPr lang="en-US" sz="2400" dirty="0"/>
              <a:t>hear local participants (some microphones may be needed, and the number is per size of room).</a:t>
            </a:r>
          </a:p>
          <a:p>
            <a:pPr lvl="1">
              <a:lnSpc>
                <a:spcPct val="90000"/>
              </a:lnSpc>
            </a:pPr>
            <a:r>
              <a:rPr lang="en-US" sz="2400" dirty="0"/>
              <a:t>See presentations (projection of central machine or chair's machine for local observation).</a:t>
            </a:r>
          </a:p>
          <a:p>
            <a:pPr lvl="1">
              <a:lnSpc>
                <a:spcPct val="90000"/>
              </a:lnSpc>
            </a:pPr>
            <a:r>
              <a:rPr lang="en-US" sz="2400" dirty="0"/>
              <a:t>Local Queue management is by lining up to microphone.</a:t>
            </a:r>
          </a:p>
          <a:p>
            <a:pPr lvl="1">
              <a:lnSpc>
                <a:spcPct val="90000"/>
              </a:lnSpc>
            </a:pPr>
            <a:r>
              <a:rPr lang="en-US" sz="2400" dirty="0"/>
              <a:t>Provide local audio and screen presentation to remote participants (WebEx, Zoom, Proprietary)</a:t>
            </a:r>
          </a:p>
          <a:p>
            <a:pPr lvl="1">
              <a:lnSpc>
                <a:spcPct val="90000"/>
              </a:lnSpc>
            </a:pPr>
            <a:r>
              <a:rPr lang="en-US" sz="2400" dirty="0"/>
              <a:t>Hear remote participants (audio from remote should seamlessly be injected in the local room.)</a:t>
            </a:r>
          </a:p>
          <a:p>
            <a:pPr lvl="1">
              <a:lnSpc>
                <a:spcPct val="90000"/>
              </a:lnSpc>
            </a:pPr>
            <a:r>
              <a:rPr lang="en-US" sz="2400" dirty="0"/>
              <a:t>Remote Queue management to be integrated with local participants queue (Chair may need a VP to watch and manage fair queue access)</a:t>
            </a:r>
          </a:p>
          <a:p>
            <a:pPr lvl="1">
              <a:lnSpc>
                <a:spcPct val="90000"/>
              </a:lnSpc>
            </a:pPr>
            <a:r>
              <a:rPr lang="en-US" sz="2400" dirty="0"/>
              <a:t>Remote presentations need to be presented to Local room. (central machine or chair's machine to project remote shared screen).</a:t>
            </a:r>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p:txBody>
          <a:bodyPr wrap="square" anchor="t">
            <a:normAutofit/>
          </a:bodyPr>
          <a:lstStyle/>
          <a:p>
            <a:pPr>
              <a:lnSpc>
                <a:spcPct val="90000"/>
              </a:lnSpc>
            </a:pPr>
            <a:r>
              <a:rPr lang="en-US" dirty="0"/>
              <a:t>2. Remote access requirements:</a:t>
            </a:r>
          </a:p>
          <a:p>
            <a:pPr lvl="1">
              <a:lnSpc>
                <a:spcPct val="90000"/>
              </a:lnSpc>
            </a:pPr>
            <a:r>
              <a:rPr lang="en-US" sz="2400" dirty="0"/>
              <a:t>Hear local participants (Local participants need to speak into microphone to ensure injected into remote system)</a:t>
            </a:r>
          </a:p>
          <a:p>
            <a:pPr lvl="1">
              <a:lnSpc>
                <a:spcPct val="90000"/>
              </a:lnSpc>
            </a:pPr>
            <a:r>
              <a:rPr lang="en-US" sz="2400" dirty="0"/>
              <a:t>See Local  or Remote presentations ( projection of central machine or chair's machine into remote access tool).</a:t>
            </a:r>
          </a:p>
          <a:p>
            <a:pPr lvl="1">
              <a:lnSpc>
                <a:spcPct val="90000"/>
              </a:lnSpc>
            </a:pPr>
            <a:r>
              <a:rPr lang="en-US" sz="2400" dirty="0"/>
              <a:t>Request remote queue  (need to indicate desire to speak and be called on when appropriate).</a:t>
            </a:r>
          </a:p>
          <a:p>
            <a:pPr lvl="1">
              <a:lnSpc>
                <a:spcPct val="90000"/>
              </a:lnSpc>
            </a:pPr>
            <a:r>
              <a:rPr lang="en-US" sz="2400" dirty="0"/>
              <a:t>Speak - Need to be able to speak to the Local and remote participants</a:t>
            </a:r>
          </a:p>
          <a:p>
            <a:pPr lvl="1">
              <a:lnSpc>
                <a:spcPct val="90000"/>
              </a:lnSpc>
            </a:pPr>
            <a:r>
              <a:rPr lang="en-US" sz="2400" dirty="0"/>
              <a:t>Present - Need to be able to have a remote presenter (this can be done by the central machine or chair's machine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p:txBody>
          <a:bodyPr wrap="square" anchor="t">
            <a:normAutofit/>
          </a:bodyPr>
          <a:lstStyle/>
          <a:p>
            <a:pPr marL="0" indent="0">
              <a:lnSpc>
                <a:spcPct val="90000"/>
              </a:lnSpc>
            </a:pPr>
            <a:r>
              <a:rPr lang="en-US" dirty="0"/>
              <a:t>3. General requirements</a:t>
            </a:r>
          </a:p>
          <a:p>
            <a:pPr marL="857250" lvl="1" indent="-457200">
              <a:lnSpc>
                <a:spcPct val="90000"/>
              </a:lnSpc>
              <a:buAutoNum type="alphaLcPeriod"/>
            </a:pPr>
            <a:r>
              <a:rPr lang="en-US" sz="2400" dirty="0"/>
              <a:t>Local room to integrate local and remote audio</a:t>
            </a:r>
          </a:p>
          <a:p>
            <a:pPr marL="857250" lvl="1" indent="-457200">
              <a:lnSpc>
                <a:spcPct val="90000"/>
              </a:lnSpc>
              <a:buAutoNum type="alphaLcPeriod"/>
            </a:pPr>
            <a:r>
              <a:rPr lang="en-US" sz="2400" dirty="0"/>
              <a:t>Local room to have a method of sharing remote info to local screen</a:t>
            </a:r>
          </a:p>
          <a:p>
            <a:pPr marL="857250" lvl="1" indent="-457200">
              <a:lnSpc>
                <a:spcPct val="90000"/>
              </a:lnSpc>
              <a:buAutoNum type="alphaLcPeriod"/>
            </a:pPr>
            <a:r>
              <a:rPr lang="en-US" sz="2400" dirty="0"/>
              <a:t>No requirement for local participants to login to "see" remote information.</a:t>
            </a:r>
          </a:p>
          <a:p>
            <a:pPr marL="857250" lvl="1" indent="-457200">
              <a:lnSpc>
                <a:spcPct val="90000"/>
              </a:lnSpc>
              <a:buAutoNum type="alphaLcPeriod"/>
            </a:pPr>
            <a:r>
              <a:rPr lang="en-US" sz="2400" dirty="0"/>
              <a:t>Explicitly preclude local participants from connecting audio to prevent audio feedback loop.</a:t>
            </a:r>
          </a:p>
          <a:p>
            <a:pPr marL="0" indent="0">
              <a:lnSpc>
                <a:spcPct val="90000"/>
              </a:lnSpc>
            </a:pP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Sept 2022</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Sept 2022</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88640" cy="2324739"/>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27549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endParaRPr sz="20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647391"/>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endParaRPr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45428" y="618540"/>
            <a:ext cx="9901144" cy="5620919"/>
          </a:xfrm>
          <a:prstGeom prst="rect">
            <a:avLst/>
          </a:prstGeom>
        </p:spPr>
      </p:pic>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600201"/>
            <a:ext cx="10361084" cy="449421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microphone</a:t>
            </a:r>
          </a:p>
          <a:p>
            <a:pPr marL="457200" indent="-457200">
              <a:buAutoNum type="arabicPeriod"/>
            </a:pPr>
            <a:r>
              <a:rPr lang="en-US" dirty="0"/>
              <a:t>Presenters have chair (central laptop) share the presentation</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Sept 2022</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606741644"/>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Theme</Template>
  <TotalTime>2108</TotalTime>
  <Words>1383</Words>
  <Application>Microsoft Office PowerPoint</Application>
  <PresentationFormat>Widescreen</PresentationFormat>
  <Paragraphs>191</Paragraphs>
  <Slides>24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Times New Roman</vt:lpstr>
      <vt:lpstr>802-11 Theme</vt:lpstr>
      <vt:lpstr>Document</vt:lpstr>
      <vt:lpstr>2022 July IEEE 802 Mixed-mode Plenary Meeting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Sept IEEE 802W Mixed-mode Interim AV Training</dc:title>
  <dc:subject>Mixed Mode A/V Training</dc:subject>
  <dc:creator>Jon Rosdahl</dc:creator>
  <dc:description>Jon Rosdahl, Qualcomm</dc:description>
  <cp:lastModifiedBy>Jon Rosdahl</cp:lastModifiedBy>
  <cp:revision>4</cp:revision>
  <cp:lastPrinted>1601-01-01T00:00:00Z</cp:lastPrinted>
  <dcterms:created xsi:type="dcterms:W3CDTF">2022-06-06T18:33:07Z</dcterms:created>
  <dcterms:modified xsi:type="dcterms:W3CDTF">2022-08-30T23:55:42Z</dcterms:modified>
</cp:coreProperties>
</file>