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348" r:id="rId7"/>
    <p:sldId id="342" r:id="rId8"/>
    <p:sldId id="359" r:id="rId9"/>
    <p:sldId id="360" r:id="rId10"/>
    <p:sldId id="265" r:id="rId11"/>
    <p:sldId id="353" r:id="rId12"/>
    <p:sldId id="356" r:id="rId13"/>
    <p:sldId id="351" r:id="rId14"/>
    <p:sldId id="355" r:id="rId15"/>
    <p:sldId id="357" r:id="rId16"/>
    <p:sldId id="341" r:id="rId17"/>
    <p:sldId id="361" r:id="rId18"/>
    <p:sldId id="339" r:id="rId19"/>
    <p:sldId id="346" r:id="rId20"/>
    <p:sldId id="323" r:id="rId21"/>
    <p:sldId id="334" r:id="rId22"/>
    <p:sldId id="333" r:id="rId23"/>
    <p:sldId id="325" r:id="rId24"/>
    <p:sldId id="332" r:id="rId25"/>
    <p:sldId id="328" r:id="rId26"/>
    <p:sldId id="312" r:id="rId27"/>
    <p:sldId id="308" r:id="rId28"/>
    <p:sldId id="304" r:id="rId29"/>
    <p:sldId id="303" r:id="rId30"/>
    <p:sldId id="291" r:id="rId31"/>
    <p:sldId id="269" r:id="rId32"/>
    <p:sldId id="330" r:id="rId33"/>
    <p:sldId id="331" r:id="rId34"/>
    <p:sldId id="32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42"/>
            <p14:sldId id="359"/>
            <p14:sldId id="360"/>
            <p14:sldId id="265"/>
            <p14:sldId id="353"/>
            <p14:sldId id="356"/>
            <p14:sldId id="351"/>
            <p14:sldId id="355"/>
            <p14:sldId id="357"/>
            <p14:sldId id="341"/>
            <p14:sldId id="361"/>
            <p14:sldId id="339"/>
            <p14:sldId id="346"/>
          </p14:sldIdLst>
        </p14:section>
        <p14:section name="Meeting Income Report Record" id="{90888863-D814-48AF-89AB-7EB609E9FF5C}">
          <p14:sldIdLst>
            <p14:sldId id="323"/>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5222BD-28BD-4798-AA35-9D10979B9A8F}" v="15" dt="2022-10-05T19:11:51.1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84404" autoAdjust="0"/>
  </p:normalViewPr>
  <p:slideViewPr>
    <p:cSldViewPr>
      <p:cViewPr varScale="1">
        <p:scale>
          <a:sx n="72" d="100"/>
          <a:sy n="72" d="100"/>
        </p:scale>
        <p:origin x="129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95222BD-28BD-4798-AA35-9D10979B9A8F}"/>
    <pc:docChg chg="undo custSel modSld modMainMaster">
      <pc:chgData name="Jon Rosdahl" userId="2820f357-2dd4-4127-8713-e0bfde0fd756" providerId="ADAL" clId="{A95222BD-28BD-4798-AA35-9D10979B9A8F}" dt="2022-10-05T19:12:20.060" v="343" actId="404"/>
      <pc:docMkLst>
        <pc:docMk/>
      </pc:docMkLst>
      <pc:sldChg chg="modSp mod">
        <pc:chgData name="Jon Rosdahl" userId="2820f357-2dd4-4127-8713-e0bfde0fd756" providerId="ADAL" clId="{A95222BD-28BD-4798-AA35-9D10979B9A8F}" dt="2022-10-02T04:31:44.347" v="8" actId="20577"/>
        <pc:sldMkLst>
          <pc:docMk/>
          <pc:sldMk cId="0" sldId="256"/>
        </pc:sldMkLst>
        <pc:spChg chg="mod">
          <ac:chgData name="Jon Rosdahl" userId="2820f357-2dd4-4127-8713-e0bfde0fd756" providerId="ADAL" clId="{A95222BD-28BD-4798-AA35-9D10979B9A8F}" dt="2022-10-02T04:31:44.347" v="8" actId="20577"/>
          <ac:spMkLst>
            <pc:docMk/>
            <pc:sldMk cId="0" sldId="256"/>
            <ac:spMk id="3073" creationId="{00000000-0000-0000-0000-000000000000}"/>
          </ac:spMkLst>
        </pc:spChg>
        <pc:spChg chg="mod">
          <ac:chgData name="Jon Rosdahl" userId="2820f357-2dd4-4127-8713-e0bfde0fd756" providerId="ADAL" clId="{A95222BD-28BD-4798-AA35-9D10979B9A8F}" dt="2022-10-02T04:31:39.768" v="3" actId="6549"/>
          <ac:spMkLst>
            <pc:docMk/>
            <pc:sldMk cId="0" sldId="256"/>
            <ac:spMk id="3074" creationId="{00000000-0000-0000-0000-000000000000}"/>
          </ac:spMkLst>
        </pc:spChg>
      </pc:sldChg>
      <pc:sldChg chg="modSp mod">
        <pc:chgData name="Jon Rosdahl" userId="2820f357-2dd4-4127-8713-e0bfde0fd756" providerId="ADAL" clId="{A95222BD-28BD-4798-AA35-9D10979B9A8F}" dt="2022-10-02T04:32:48.941" v="183" actId="20577"/>
        <pc:sldMkLst>
          <pc:docMk/>
          <pc:sldMk cId="0" sldId="257"/>
        </pc:sldMkLst>
        <pc:spChg chg="mod">
          <ac:chgData name="Jon Rosdahl" userId="2820f357-2dd4-4127-8713-e0bfde0fd756" providerId="ADAL" clId="{A95222BD-28BD-4798-AA35-9D10979B9A8F}" dt="2022-10-02T04:32:48.941" v="183" actId="20577"/>
          <ac:spMkLst>
            <pc:docMk/>
            <pc:sldMk cId="0" sldId="257"/>
            <ac:spMk id="4098" creationId="{00000000-0000-0000-0000-000000000000}"/>
          </ac:spMkLst>
        </pc:spChg>
      </pc:sldChg>
      <pc:sldChg chg="modSp mod">
        <pc:chgData name="Jon Rosdahl" userId="2820f357-2dd4-4127-8713-e0bfde0fd756" providerId="ADAL" clId="{A95222BD-28BD-4798-AA35-9D10979B9A8F}" dt="2022-10-05T19:12:20.060" v="343" actId="404"/>
        <pc:sldMkLst>
          <pc:docMk/>
          <pc:sldMk cId="2549419408" sldId="265"/>
        </pc:sldMkLst>
        <pc:graphicFrameChg chg="mod modGraphic">
          <ac:chgData name="Jon Rosdahl" userId="2820f357-2dd4-4127-8713-e0bfde0fd756" providerId="ADAL" clId="{A95222BD-28BD-4798-AA35-9D10979B9A8F}" dt="2022-10-05T19:12:20.060" v="343" actId="404"/>
          <ac:graphicFrameMkLst>
            <pc:docMk/>
            <pc:sldMk cId="2549419408" sldId="265"/>
            <ac:graphicFrameMk id="9" creationId="{03583205-B0FD-6FC9-5FCC-484DBEE605E1}"/>
          </ac:graphicFrameMkLst>
        </pc:graphicFrameChg>
      </pc:sldChg>
      <pc:sldChg chg="addSp delSp modSp mod modClrScheme chgLayout">
        <pc:chgData name="Jon Rosdahl" userId="2820f357-2dd4-4127-8713-e0bfde0fd756" providerId="ADAL" clId="{A95222BD-28BD-4798-AA35-9D10979B9A8F}" dt="2022-10-02T08:21:45.171" v="334" actId="1076"/>
        <pc:sldMkLst>
          <pc:docMk/>
          <pc:sldMk cId="4047295227" sldId="348"/>
        </pc:sldMkLst>
        <pc:spChg chg="mod">
          <ac:chgData name="Jon Rosdahl" userId="2820f357-2dd4-4127-8713-e0bfde0fd756" providerId="ADAL" clId="{A95222BD-28BD-4798-AA35-9D10979B9A8F}" dt="2022-10-02T04:56:41.370" v="274" actId="20577"/>
          <ac:spMkLst>
            <pc:docMk/>
            <pc:sldMk cId="4047295227" sldId="348"/>
            <ac:spMk id="2" creationId="{13D9545A-3CB6-47F0-9D70-71B1C3FC6F76}"/>
          </ac:spMkLst>
        </pc:spChg>
        <pc:spChg chg="mod">
          <ac:chgData name="Jon Rosdahl" userId="2820f357-2dd4-4127-8713-e0bfde0fd756" providerId="ADAL" clId="{A95222BD-28BD-4798-AA35-9D10979B9A8F}" dt="2022-10-02T04:44:49.128" v="192" actId="26606"/>
          <ac:spMkLst>
            <pc:docMk/>
            <pc:sldMk cId="4047295227" sldId="348"/>
            <ac:spMk id="4" creationId="{66E02D0D-E5A7-4B1E-B5B3-EAE7A4E5553F}"/>
          </ac:spMkLst>
        </pc:spChg>
        <pc:spChg chg="mod ord">
          <ac:chgData name="Jon Rosdahl" userId="2820f357-2dd4-4127-8713-e0bfde0fd756" providerId="ADAL" clId="{A95222BD-28BD-4798-AA35-9D10979B9A8F}" dt="2022-10-02T04:44:49.128" v="192" actId="26606"/>
          <ac:spMkLst>
            <pc:docMk/>
            <pc:sldMk cId="4047295227" sldId="348"/>
            <ac:spMk id="5" creationId="{2DD6078B-DBDA-4889-94F1-6E94654FE417}"/>
          </ac:spMkLst>
        </pc:spChg>
        <pc:spChg chg="mod ord">
          <ac:chgData name="Jon Rosdahl" userId="2820f357-2dd4-4127-8713-e0bfde0fd756" providerId="ADAL" clId="{A95222BD-28BD-4798-AA35-9D10979B9A8F}" dt="2022-10-02T04:44:49.128" v="192" actId="26606"/>
          <ac:spMkLst>
            <pc:docMk/>
            <pc:sldMk cId="4047295227" sldId="348"/>
            <ac:spMk id="6" creationId="{6324E086-4ADE-4F6A-9A30-053B8040EDEC}"/>
          </ac:spMkLst>
        </pc:spChg>
        <pc:spChg chg="add del">
          <ac:chgData name="Jon Rosdahl" userId="2820f357-2dd4-4127-8713-e0bfde0fd756" providerId="ADAL" clId="{A95222BD-28BD-4798-AA35-9D10979B9A8F}" dt="2022-10-02T08:19:55.102" v="293" actId="478"/>
          <ac:spMkLst>
            <pc:docMk/>
            <pc:sldMk cId="4047295227" sldId="348"/>
            <ac:spMk id="16" creationId="{B64E0105-2CD7-5202-6907-F8610E9C99E5}"/>
          </ac:spMkLst>
        </pc:spChg>
        <pc:spChg chg="add mod">
          <ac:chgData name="Jon Rosdahl" userId="2820f357-2dd4-4127-8713-e0bfde0fd756" providerId="ADAL" clId="{A95222BD-28BD-4798-AA35-9D10979B9A8F}" dt="2022-10-02T08:21:45.171" v="334" actId="1076"/>
          <ac:spMkLst>
            <pc:docMk/>
            <pc:sldMk cId="4047295227" sldId="348"/>
            <ac:spMk id="18" creationId="{C6C43CA6-452B-FED2-C5D1-883372BAB706}"/>
          </ac:spMkLst>
        </pc:spChg>
        <pc:graphicFrameChg chg="add del mod modGraphic">
          <ac:chgData name="Jon Rosdahl" userId="2820f357-2dd4-4127-8713-e0bfde0fd756" providerId="ADAL" clId="{A95222BD-28BD-4798-AA35-9D10979B9A8F}" dt="2022-10-02T04:45:16.507" v="194" actId="478"/>
          <ac:graphicFrameMkLst>
            <pc:docMk/>
            <pc:sldMk cId="4047295227" sldId="348"/>
            <ac:graphicFrameMk id="8" creationId="{8A024887-82D6-D2C8-9EF7-FBD337E01D8C}"/>
          </ac:graphicFrameMkLst>
        </pc:graphicFrameChg>
        <pc:graphicFrameChg chg="add del mod modGraphic">
          <ac:chgData name="Jon Rosdahl" userId="2820f357-2dd4-4127-8713-e0bfde0fd756" providerId="ADAL" clId="{A95222BD-28BD-4798-AA35-9D10979B9A8F}" dt="2022-10-02T04:47:40.668" v="200"/>
          <ac:graphicFrameMkLst>
            <pc:docMk/>
            <pc:sldMk cId="4047295227" sldId="348"/>
            <ac:graphicFrameMk id="9" creationId="{8448D9B0-1BEE-7726-26C4-3E53E5E70FAD}"/>
          </ac:graphicFrameMkLst>
        </pc:graphicFrameChg>
        <pc:graphicFrameChg chg="add del mod modGraphic">
          <ac:chgData name="Jon Rosdahl" userId="2820f357-2dd4-4127-8713-e0bfde0fd756" providerId="ADAL" clId="{A95222BD-28BD-4798-AA35-9D10979B9A8F}" dt="2022-10-02T08:16:16.347" v="275" actId="478"/>
          <ac:graphicFrameMkLst>
            <pc:docMk/>
            <pc:sldMk cId="4047295227" sldId="348"/>
            <ac:graphicFrameMk id="10" creationId="{CEB08A69-B946-242E-5631-482C1EFF2988}"/>
          </ac:graphicFrameMkLst>
        </pc:graphicFrameChg>
        <pc:graphicFrameChg chg="add del mod modGraphic">
          <ac:chgData name="Jon Rosdahl" userId="2820f357-2dd4-4127-8713-e0bfde0fd756" providerId="ADAL" clId="{A95222BD-28BD-4798-AA35-9D10979B9A8F}" dt="2022-10-02T08:16:39.538" v="281"/>
          <ac:graphicFrameMkLst>
            <pc:docMk/>
            <pc:sldMk cId="4047295227" sldId="348"/>
            <ac:graphicFrameMk id="11" creationId="{9A8A2E87-4125-E1AF-F37D-FAD0D5D5355C}"/>
          </ac:graphicFrameMkLst>
        </pc:graphicFrameChg>
        <pc:graphicFrameChg chg="add del mod modGraphic">
          <ac:chgData name="Jon Rosdahl" userId="2820f357-2dd4-4127-8713-e0bfde0fd756" providerId="ADAL" clId="{A95222BD-28BD-4798-AA35-9D10979B9A8F}" dt="2022-10-02T08:17:51.504" v="285" actId="478"/>
          <ac:graphicFrameMkLst>
            <pc:docMk/>
            <pc:sldMk cId="4047295227" sldId="348"/>
            <ac:graphicFrameMk id="13" creationId="{F1CA2CB5-9D6F-465D-8D31-6A6336C0367C}"/>
          </ac:graphicFrameMkLst>
        </pc:graphicFrameChg>
        <pc:graphicFrameChg chg="add del mod modGraphic">
          <ac:chgData name="Jon Rosdahl" userId="2820f357-2dd4-4127-8713-e0bfde0fd756" providerId="ADAL" clId="{A95222BD-28BD-4798-AA35-9D10979B9A8F}" dt="2022-10-02T08:19:46.954" v="291" actId="478"/>
          <ac:graphicFrameMkLst>
            <pc:docMk/>
            <pc:sldMk cId="4047295227" sldId="348"/>
            <ac:graphicFrameMk id="14" creationId="{5DE9F82F-99F8-31BB-43AB-66B26B3E4FE0}"/>
          </ac:graphicFrameMkLst>
        </pc:graphicFrameChg>
        <pc:graphicFrameChg chg="add mod">
          <ac:chgData name="Jon Rosdahl" userId="2820f357-2dd4-4127-8713-e0bfde0fd756" providerId="ADAL" clId="{A95222BD-28BD-4798-AA35-9D10979B9A8F}" dt="2022-10-02T08:20:10.991" v="294"/>
          <ac:graphicFrameMkLst>
            <pc:docMk/>
            <pc:sldMk cId="4047295227" sldId="348"/>
            <ac:graphicFrameMk id="17" creationId="{A58F8008-EE42-595B-0B42-772E57838A76}"/>
          </ac:graphicFrameMkLst>
        </pc:graphicFrameChg>
        <pc:picChg chg="add del mod">
          <ac:chgData name="Jon Rosdahl" userId="2820f357-2dd4-4127-8713-e0bfde0fd756" providerId="ADAL" clId="{A95222BD-28BD-4798-AA35-9D10979B9A8F}" dt="2022-10-02T04:39:34.942" v="189" actId="478"/>
          <ac:picMkLst>
            <pc:docMk/>
            <pc:sldMk cId="4047295227" sldId="348"/>
            <ac:picMk id="7" creationId="{0FB76D7B-2F6F-64D2-EA58-5C9E35597FD2}"/>
          </ac:picMkLst>
        </pc:picChg>
        <pc:picChg chg="del">
          <ac:chgData name="Jon Rosdahl" userId="2820f357-2dd4-4127-8713-e0bfde0fd756" providerId="ADAL" clId="{A95222BD-28BD-4798-AA35-9D10979B9A8F}" dt="2022-10-02T04:39:17.472" v="186" actId="478"/>
          <ac:picMkLst>
            <pc:docMk/>
            <pc:sldMk cId="4047295227" sldId="348"/>
            <ac:picMk id="12" creationId="{C3C7844A-6867-8E93-8F14-C60CCE69A957}"/>
          </ac:picMkLst>
        </pc:picChg>
      </pc:sldChg>
      <pc:sldMasterChg chg="modSp mod">
        <pc:chgData name="Jon Rosdahl" userId="2820f357-2dd4-4127-8713-e0bfde0fd756" providerId="ADAL" clId="{A95222BD-28BD-4798-AA35-9D10979B9A8F}" dt="2022-10-05T19:09:54.338" v="336" actId="6549"/>
        <pc:sldMasterMkLst>
          <pc:docMk/>
          <pc:sldMasterMk cId="0" sldId="2147483648"/>
        </pc:sldMasterMkLst>
        <pc:spChg chg="mod">
          <ac:chgData name="Jon Rosdahl" userId="2820f357-2dd4-4127-8713-e0bfde0fd756" providerId="ADAL" clId="{A95222BD-28BD-4798-AA35-9D10979B9A8F}" dt="2022-10-05T19:09:54.338" v="336"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EC-22/0173r1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October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EC-22/0173r1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October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EC-22/0173r1</a:t>
            </a:r>
          </a:p>
        </p:txBody>
      </p:sp>
      <p:sp>
        <p:nvSpPr>
          <p:cNvPr id="5" name="Rectangle 3"/>
          <p:cNvSpPr>
            <a:spLocks noGrp="1" noChangeArrowheads="1"/>
          </p:cNvSpPr>
          <p:nvPr>
            <p:ph type="dt"/>
          </p:nvPr>
        </p:nvSpPr>
        <p:spPr>
          <a:ln/>
        </p:spPr>
        <p:txBody>
          <a:bodyPr/>
          <a:lstStyle/>
          <a:p>
            <a:r>
              <a:rPr lang="en-US"/>
              <a:t>October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EC-22/0173r1</a:t>
            </a:r>
            <a:endParaRPr lang="en-US" dirty="0"/>
          </a:p>
        </p:txBody>
      </p:sp>
      <p:sp>
        <p:nvSpPr>
          <p:cNvPr id="5" name="Date Placeholder 4"/>
          <p:cNvSpPr>
            <a:spLocks noGrp="1"/>
          </p:cNvSpPr>
          <p:nvPr>
            <p:ph type="dt" idx="11"/>
          </p:nvPr>
        </p:nvSpPr>
        <p:spPr/>
        <p:txBody>
          <a:bodyPr/>
          <a:lstStyle/>
          <a:p>
            <a:pPr>
              <a:defRPr/>
            </a:pPr>
            <a:r>
              <a:rPr lang="en-US"/>
              <a:t>October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EC-22/0173r1</a:t>
            </a:r>
            <a:endParaRPr lang="en-US" dirty="0"/>
          </a:p>
        </p:txBody>
      </p:sp>
      <p:sp>
        <p:nvSpPr>
          <p:cNvPr id="5" name="Date Placeholder 4"/>
          <p:cNvSpPr>
            <a:spLocks noGrp="1"/>
          </p:cNvSpPr>
          <p:nvPr>
            <p:ph type="dt" idx="11"/>
          </p:nvPr>
        </p:nvSpPr>
        <p:spPr/>
        <p:txBody>
          <a:bodyPr/>
          <a:lstStyle/>
          <a:p>
            <a:pPr>
              <a:defRPr/>
            </a:pPr>
            <a:r>
              <a:rPr lang="en-US"/>
              <a:t>October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EC-22/0173r1</a:t>
            </a:r>
            <a:endParaRPr lang="en-US" dirty="0"/>
          </a:p>
        </p:txBody>
      </p:sp>
      <p:sp>
        <p:nvSpPr>
          <p:cNvPr id="5" name="Date Placeholder 4"/>
          <p:cNvSpPr>
            <a:spLocks noGrp="1"/>
          </p:cNvSpPr>
          <p:nvPr>
            <p:ph type="dt" idx="11"/>
          </p:nvPr>
        </p:nvSpPr>
        <p:spPr/>
        <p:txBody>
          <a:bodyPr/>
          <a:lstStyle/>
          <a:p>
            <a:pPr>
              <a:defRPr/>
            </a:pPr>
            <a:r>
              <a:rPr lang="en-US"/>
              <a:t>October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EC-22/0173r1</a:t>
            </a:r>
            <a:endParaRPr lang="en-US" dirty="0"/>
          </a:p>
        </p:txBody>
      </p:sp>
      <p:sp>
        <p:nvSpPr>
          <p:cNvPr id="5" name="Date Placeholder 4"/>
          <p:cNvSpPr>
            <a:spLocks noGrp="1"/>
          </p:cNvSpPr>
          <p:nvPr>
            <p:ph type="dt" idx="11"/>
          </p:nvPr>
        </p:nvSpPr>
        <p:spPr/>
        <p:txBody>
          <a:bodyPr/>
          <a:lstStyle/>
          <a:p>
            <a:pPr>
              <a:defRPr/>
            </a:pPr>
            <a:r>
              <a:rPr lang="en-US"/>
              <a:t>October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EC-22/0173r1</a:t>
            </a:r>
            <a:endParaRPr lang="en-US" dirty="0"/>
          </a:p>
        </p:txBody>
      </p:sp>
      <p:sp>
        <p:nvSpPr>
          <p:cNvPr id="5" name="Date Placeholder 4"/>
          <p:cNvSpPr>
            <a:spLocks noGrp="1"/>
          </p:cNvSpPr>
          <p:nvPr>
            <p:ph type="dt" idx="11"/>
          </p:nvPr>
        </p:nvSpPr>
        <p:spPr/>
        <p:txBody>
          <a:bodyPr/>
          <a:lstStyle/>
          <a:p>
            <a:pPr>
              <a:defRPr/>
            </a:pPr>
            <a:r>
              <a:rPr lang="en-US"/>
              <a:t>October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EC-22/0173r1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EC-22/0173r1</a:t>
            </a:r>
          </a:p>
        </p:txBody>
      </p:sp>
      <p:sp>
        <p:nvSpPr>
          <p:cNvPr id="5" name="Rectangle 3"/>
          <p:cNvSpPr>
            <a:spLocks noGrp="1" noChangeArrowheads="1"/>
          </p:cNvSpPr>
          <p:nvPr>
            <p:ph type="dt"/>
          </p:nvPr>
        </p:nvSpPr>
        <p:spPr>
          <a:ln/>
        </p:spPr>
        <p:txBody>
          <a:bodyPr/>
          <a:lstStyle/>
          <a:p>
            <a:r>
              <a:rPr lang="en-US"/>
              <a:t>October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EC-22/0173r1</a:t>
            </a:r>
          </a:p>
        </p:txBody>
      </p:sp>
      <p:sp>
        <p:nvSpPr>
          <p:cNvPr id="5" name="Date Placeholder 4"/>
          <p:cNvSpPr>
            <a:spLocks noGrp="1"/>
          </p:cNvSpPr>
          <p:nvPr>
            <p:ph type="dt"/>
          </p:nvPr>
        </p:nvSpPr>
        <p:spPr/>
        <p:txBody>
          <a:bodyPr/>
          <a:lstStyle/>
          <a:p>
            <a:r>
              <a:rPr lang="en-US"/>
              <a:t>October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EC-22/0173r1</a:t>
            </a:r>
          </a:p>
        </p:txBody>
      </p:sp>
      <p:sp>
        <p:nvSpPr>
          <p:cNvPr id="5" name="Date Placeholder 4"/>
          <p:cNvSpPr>
            <a:spLocks noGrp="1"/>
          </p:cNvSpPr>
          <p:nvPr>
            <p:ph type="dt"/>
          </p:nvPr>
        </p:nvSpPr>
        <p:spPr/>
        <p:txBody>
          <a:bodyPr/>
          <a:lstStyle/>
          <a:p>
            <a:r>
              <a:rPr lang="en-US"/>
              <a:t>October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EC-22/0173r1</a:t>
            </a:r>
          </a:p>
        </p:txBody>
      </p:sp>
      <p:sp>
        <p:nvSpPr>
          <p:cNvPr id="5" name="Date Placeholder 4"/>
          <p:cNvSpPr>
            <a:spLocks noGrp="1"/>
          </p:cNvSpPr>
          <p:nvPr>
            <p:ph type="dt"/>
          </p:nvPr>
        </p:nvSpPr>
        <p:spPr/>
        <p:txBody>
          <a:bodyPr/>
          <a:lstStyle/>
          <a:p>
            <a:r>
              <a:rPr lang="en-US"/>
              <a:t>October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EC-22/0173r1</a:t>
            </a:r>
          </a:p>
        </p:txBody>
      </p:sp>
      <p:sp>
        <p:nvSpPr>
          <p:cNvPr id="5" name="Date Placeholder 4"/>
          <p:cNvSpPr>
            <a:spLocks noGrp="1"/>
          </p:cNvSpPr>
          <p:nvPr>
            <p:ph type="dt"/>
          </p:nvPr>
        </p:nvSpPr>
        <p:spPr/>
        <p:txBody>
          <a:bodyPr/>
          <a:lstStyle/>
          <a:p>
            <a:r>
              <a:rPr lang="en-US"/>
              <a:t>October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510282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EC-22/0173r1</a:t>
            </a:r>
          </a:p>
        </p:txBody>
      </p:sp>
      <p:sp>
        <p:nvSpPr>
          <p:cNvPr id="5" name="Date Placeholder 4"/>
          <p:cNvSpPr>
            <a:spLocks noGrp="1"/>
          </p:cNvSpPr>
          <p:nvPr>
            <p:ph type="dt"/>
          </p:nvPr>
        </p:nvSpPr>
        <p:spPr/>
        <p:txBody>
          <a:bodyPr/>
          <a:lstStyle/>
          <a:p>
            <a:r>
              <a:rPr lang="en-US"/>
              <a:t>October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30129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EC-22/0173r1</a:t>
            </a:r>
          </a:p>
        </p:txBody>
      </p:sp>
      <p:sp>
        <p:nvSpPr>
          <p:cNvPr id="5" name="Date Placeholder 4"/>
          <p:cNvSpPr>
            <a:spLocks noGrp="1"/>
          </p:cNvSpPr>
          <p:nvPr>
            <p:ph type="dt"/>
          </p:nvPr>
        </p:nvSpPr>
        <p:spPr/>
        <p:txBody>
          <a:bodyPr/>
          <a:lstStyle/>
          <a:p>
            <a:r>
              <a:rPr lang="en-US"/>
              <a:t>October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EC-22/0173r1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EC-22/0173r1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Sept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2022-09-30</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October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1981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 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 802W Electronic Interim</a:t>
            </a:r>
            <a:br>
              <a:rPr lang="en-US" dirty="0"/>
            </a:br>
            <a:r>
              <a:rPr lang="en-US" dirty="0"/>
              <a:t>2021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2021 (May 4 update):  Total Registrations = 497</a:t>
            </a:r>
            <a:endParaRPr lang="en-US" dirty="0"/>
          </a:p>
          <a:p>
            <a:pPr lvl="1"/>
            <a:r>
              <a:rPr lang="en-US" sz="2400" dirty="0"/>
              <a:t>              Early:		369	(registration fee $50)</a:t>
            </a:r>
          </a:p>
          <a:p>
            <a:pPr lvl="1"/>
            <a:r>
              <a:rPr lang="en-US" sz="2400" dirty="0"/>
              <a:t>              Standard:	  	  63	(registration fee $75)</a:t>
            </a:r>
          </a:p>
          <a:p>
            <a:pPr lvl="1"/>
            <a:r>
              <a:rPr lang="en-US" sz="2400" dirty="0"/>
              <a:t>              Late:			  42	(registration fee $125)</a:t>
            </a:r>
          </a:p>
          <a:p>
            <a:r>
              <a:rPr lang="en-US" b="0" dirty="0"/>
              <a:t>				  Post Event:	  23</a:t>
            </a:r>
            <a:r>
              <a:rPr lang="en-US" dirty="0"/>
              <a:t>	</a:t>
            </a:r>
            <a:r>
              <a:rPr lang="en-US" sz="2400" b="0" dirty="0"/>
              <a:t>(registration fee $125)</a:t>
            </a:r>
          </a:p>
          <a:p>
            <a:r>
              <a:rPr lang="en-US" b="0" dirty="0"/>
              <a:t>			</a:t>
            </a:r>
            <a:r>
              <a:rPr lang="en-US" dirty="0"/>
              <a:t>Total Attendees:	497</a:t>
            </a:r>
          </a:p>
          <a:p>
            <a:endParaRPr lang="en-US" b="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rPr>
              <a:t>2021 Sept Deadbeat Report -- Registrations not paid: </a:t>
            </a:r>
          </a:p>
          <a:p>
            <a:pPr marL="857250" lvl="1" indent="-400050">
              <a:buAutoNum type="romanLcPeriod"/>
            </a:pPr>
            <a:r>
              <a:rPr lang="en-US" sz="1800" dirty="0"/>
              <a:t>(Liu, </a:t>
            </a:r>
            <a:r>
              <a:rPr lang="en-US" sz="1800" dirty="0" err="1"/>
              <a:t>Baosheng</a:t>
            </a:r>
            <a:r>
              <a:rPr lang="en-US" sz="1800" dirty="0"/>
              <a:t>		</a:t>
            </a:r>
            <a:r>
              <a:rPr lang="en-US" sz="1800" dirty="0">
                <a:solidFill>
                  <a:schemeClr val="accent2"/>
                </a:solidFill>
              </a:rPr>
              <a:t>liubaosheng1983@126.com)</a:t>
            </a:r>
          </a:p>
          <a:p>
            <a:pPr marL="857250" lvl="1" indent="-400050">
              <a:buAutoNum type="romanLcPeriod"/>
            </a:pPr>
            <a:r>
              <a:rPr kumimoji="0" lang="en-US" altLang="en-US" sz="2000" b="0" i="0" u="none" strike="noStrike" cap="none" normalizeH="0" baseline="0" dirty="0">
                <a:ln>
                  <a:noFill/>
                </a:ln>
                <a:solidFill>
                  <a:schemeClr val="tx1"/>
                </a:solidFill>
                <a:effectLst/>
              </a:rPr>
              <a:t>No credit to be granted for attendance in September</a:t>
            </a:r>
            <a:endParaRPr lang="en-US" sz="180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5679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600200"/>
            <a:ext cx="7924800" cy="4875213"/>
          </a:xfrm>
        </p:spPr>
        <p:txBody>
          <a:bodyPr/>
          <a:lstStyle/>
          <a:p>
            <a:r>
              <a:rPr lang="en-US" dirty="0"/>
              <a:t>As of  Sept 19, 2022</a:t>
            </a:r>
          </a:p>
          <a:p>
            <a:r>
              <a:rPr lang="en-US" dirty="0"/>
              <a:t>May Wireless Interim = 1 new/repeat Wireless Deadbeat</a:t>
            </a:r>
            <a:br>
              <a:rPr lang="en-US" dirty="0"/>
            </a:br>
            <a:r>
              <a:rPr lang="en-US" dirty="0"/>
              <a:t>Chen Run (New Radio Technology Co. Ltd.)</a:t>
            </a:r>
          </a:p>
          <a:p>
            <a:endParaRPr lang="en-US" dirty="0"/>
          </a:p>
          <a:p>
            <a:r>
              <a:rPr lang="en-US" dirty="0"/>
              <a:t>Total 802 Deadbeats =  13  (6 are from 802.11)</a:t>
            </a:r>
          </a:p>
          <a:p>
            <a:pPr lvl="1"/>
            <a:r>
              <a:rPr lang="en-US" dirty="0"/>
              <a:t>1 from May Wireless 2022 (repeat offender).</a:t>
            </a:r>
          </a:p>
          <a:p>
            <a:pPr lvl="1"/>
            <a:r>
              <a:rPr lang="en-US" dirty="0"/>
              <a:t>4 from March 2022</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 </a:t>
            </a:r>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19D5-4C3E-4076-A5C1-C5B3AD56990E}"/>
              </a:ext>
            </a:extLst>
          </p:cNvPr>
          <p:cNvSpPr>
            <a:spLocks noGrp="1"/>
          </p:cNvSpPr>
          <p:nvPr>
            <p:ph type="title"/>
          </p:nvPr>
        </p:nvSpPr>
        <p:spPr>
          <a:xfrm>
            <a:off x="685800" y="685800"/>
            <a:ext cx="7770813" cy="1065213"/>
          </a:xfrm>
        </p:spPr>
        <p:txBody>
          <a:bodyPr wrap="square" anchor="ctr">
            <a:normAutofit/>
          </a:bodyPr>
          <a:lstStyle/>
          <a:p>
            <a:r>
              <a:rPr lang="en-US" dirty="0"/>
              <a:t>802 Deadbeat List – June 1</a:t>
            </a:r>
          </a:p>
        </p:txBody>
      </p:sp>
      <p:pic>
        <p:nvPicPr>
          <p:cNvPr id="7" name="Picture 6">
            <a:extLst>
              <a:ext uri="{FF2B5EF4-FFF2-40B4-BE49-F238E27FC236}">
                <a16:creationId xmlns:a16="http://schemas.microsoft.com/office/drawing/2014/main" id="{23F9C275-52DA-4E1C-C5E0-D1FD9842EDCF}"/>
              </a:ext>
            </a:extLst>
          </p:cNvPr>
          <p:cNvPicPr>
            <a:picLocks noChangeAspect="1"/>
          </p:cNvPicPr>
          <p:nvPr/>
        </p:nvPicPr>
        <p:blipFill>
          <a:blip r:embed="rId2"/>
          <a:stretch>
            <a:fillRect/>
          </a:stretch>
        </p:blipFill>
        <p:spPr>
          <a:xfrm>
            <a:off x="838200" y="1729210"/>
            <a:ext cx="7618413" cy="4343400"/>
          </a:xfrm>
          <a:prstGeom prst="rect">
            <a:avLst/>
          </a:prstGeom>
          <a:noFill/>
        </p:spPr>
      </p:pic>
      <p:sp>
        <p:nvSpPr>
          <p:cNvPr id="4" name="Slide Number Placeholder 3">
            <a:extLst>
              <a:ext uri="{FF2B5EF4-FFF2-40B4-BE49-F238E27FC236}">
                <a16:creationId xmlns:a16="http://schemas.microsoft.com/office/drawing/2014/main" id="{D171AE2A-4AC7-4BF8-8941-253096D87386}"/>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14</a:t>
            </a:fld>
            <a:endParaRPr lang="en-GB"/>
          </a:p>
        </p:txBody>
      </p:sp>
      <p:sp>
        <p:nvSpPr>
          <p:cNvPr id="5" name="Footer Placeholder 4">
            <a:extLst>
              <a:ext uri="{FF2B5EF4-FFF2-40B4-BE49-F238E27FC236}">
                <a16:creationId xmlns:a16="http://schemas.microsoft.com/office/drawing/2014/main" id="{1BE0C685-D438-451A-9FB4-670FA446E2CC}"/>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BF88AFDC-5D29-425A-AE13-327A9E135822}"/>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October 2022</a:t>
            </a:r>
            <a:endParaRPr lang="en-GB"/>
          </a:p>
        </p:txBody>
      </p:sp>
    </p:spTree>
    <p:extLst>
      <p:ext uri="{BB962C8B-B14F-4D97-AF65-F5344CB8AC3E}">
        <p14:creationId xmlns:p14="http://schemas.microsoft.com/office/powerpoint/2010/main" val="326902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fees needed 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pPr lvl="1"/>
            <a:endParaRPr lang="en-US" b="1" dirty="0"/>
          </a:p>
          <a:p>
            <a:r>
              <a:rPr lang="en-US" dirty="0"/>
              <a:t>Expected Fees for 2023 pending further analysis.</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October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October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October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October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September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R0: Presented at the 2022 September 802W Interim in Waikoloa.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R1: Presented during the 2022 Oct 5</a:t>
            </a:r>
            <a:r>
              <a:rPr lang="en-GB" sz="2000" baseline="30000" dirty="0"/>
              <a:t>th</a:t>
            </a:r>
            <a:r>
              <a:rPr lang="en-GB" sz="2000" dirty="0"/>
              <a:t> 802WC SC Telecon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October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October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October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October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October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October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October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802.11/.15 Joint Account Balance Overview Sept 30, 2022</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October 2022</a:t>
            </a:r>
            <a:endParaRPr lang="en-GB"/>
          </a:p>
        </p:txBody>
      </p:sp>
      <p:graphicFrame>
        <p:nvGraphicFramePr>
          <p:cNvPr id="17" name="Table 16">
            <a:extLst>
              <a:ext uri="{FF2B5EF4-FFF2-40B4-BE49-F238E27FC236}">
                <a16:creationId xmlns:a16="http://schemas.microsoft.com/office/drawing/2014/main" id="{A58F8008-EE42-595B-0B42-772E57838A76}"/>
              </a:ext>
            </a:extLst>
          </p:cNvPr>
          <p:cNvGraphicFramePr>
            <a:graphicFrameLocks noGrp="1"/>
          </p:cNvGraphicFramePr>
          <p:nvPr/>
        </p:nvGraphicFramePr>
        <p:xfrm>
          <a:off x="856456" y="3490119"/>
          <a:ext cx="7429500" cy="1095375"/>
        </p:xfrm>
        <a:graphic>
          <a:graphicData uri="http://schemas.openxmlformats.org/drawingml/2006/table">
            <a:tbl>
              <a:tblPr/>
              <a:tblGrid>
                <a:gridCol w="1270000">
                  <a:extLst>
                    <a:ext uri="{9D8B030D-6E8A-4147-A177-3AD203B41FA5}">
                      <a16:colId xmlns:a16="http://schemas.microsoft.com/office/drawing/2014/main" val="2904461041"/>
                    </a:ext>
                  </a:extLst>
                </a:gridCol>
                <a:gridCol w="1473200">
                  <a:extLst>
                    <a:ext uri="{9D8B030D-6E8A-4147-A177-3AD203B41FA5}">
                      <a16:colId xmlns:a16="http://schemas.microsoft.com/office/drawing/2014/main" val="3708156249"/>
                    </a:ext>
                  </a:extLst>
                </a:gridCol>
                <a:gridCol w="1562100">
                  <a:extLst>
                    <a:ext uri="{9D8B030D-6E8A-4147-A177-3AD203B41FA5}">
                      <a16:colId xmlns:a16="http://schemas.microsoft.com/office/drawing/2014/main" val="3103243275"/>
                    </a:ext>
                  </a:extLst>
                </a:gridCol>
                <a:gridCol w="1562100">
                  <a:extLst>
                    <a:ext uri="{9D8B030D-6E8A-4147-A177-3AD203B41FA5}">
                      <a16:colId xmlns:a16="http://schemas.microsoft.com/office/drawing/2014/main" val="2744397711"/>
                    </a:ext>
                  </a:extLst>
                </a:gridCol>
                <a:gridCol w="1562100">
                  <a:extLst>
                    <a:ext uri="{9D8B030D-6E8A-4147-A177-3AD203B41FA5}">
                      <a16:colId xmlns:a16="http://schemas.microsoft.com/office/drawing/2014/main" val="3705136807"/>
                    </a:ext>
                  </a:extLst>
                </a:gridCol>
              </a:tblGrid>
              <a:tr h="762000">
                <a:tc>
                  <a:txBody>
                    <a:bodyPr/>
                    <a:lstStyle/>
                    <a:p>
                      <a:pPr algn="ctr" fontAlgn="b"/>
                      <a:r>
                        <a:rPr lang="en-US" sz="2000" b="0" i="0" u="none" strike="noStrike">
                          <a:effectLst/>
                          <a:latin typeface="Calibri" panose="020F0502020204030204" pitchFamily="34" charset="0"/>
                        </a:rPr>
                        <a:t>Date </a:t>
                      </a:r>
                      <a:br>
                        <a:rPr lang="en-US" sz="2000" b="0" i="0" u="none" strike="noStrike">
                          <a:effectLst/>
                          <a:latin typeface="Calibri" panose="020F0502020204030204" pitchFamily="34" charset="0"/>
                        </a:rPr>
                      </a:br>
                      <a:r>
                        <a:rPr lang="en-US" sz="2000" b="0" i="0" u="none" strike="noStrike">
                          <a:effectLst/>
                          <a:latin typeface="Calibri" panose="020F0502020204030204" pitchFamily="34" charset="0"/>
                        </a:rPr>
                        <a:t>Account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t"/>
                      <a:r>
                        <a:rPr lang="en-US" sz="2000" b="0" i="0" u="none" strike="noStrike">
                          <a:effectLst/>
                          <a:latin typeface="Calibri" panose="020F0502020204030204" pitchFamily="34" charset="0"/>
                        </a:rPr>
                        <a:t>1/1/2022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3D3"/>
                    </a:solidFill>
                  </a:tcPr>
                </a:tc>
                <a:tc>
                  <a:txBody>
                    <a:bodyPr/>
                    <a:lstStyle/>
                    <a:p>
                      <a:pPr algn="ctr" fontAlgn="t"/>
                      <a:r>
                        <a:rPr lang="en-US" sz="2000" b="0" i="0" u="none" strike="noStrike">
                          <a:effectLst/>
                          <a:latin typeface="Calibri" panose="020F0502020204030204" pitchFamily="34" charset="0"/>
                        </a:rPr>
                        <a:t>3/31/2022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3D3"/>
                    </a:solidFill>
                  </a:tcPr>
                </a:tc>
                <a:tc>
                  <a:txBody>
                    <a:bodyPr/>
                    <a:lstStyle/>
                    <a:p>
                      <a:pPr algn="ctr" fontAlgn="t"/>
                      <a:r>
                        <a:rPr lang="en-US" sz="2000" b="0" i="0" u="none" strike="noStrike">
                          <a:effectLst/>
                          <a:latin typeface="Calibri" panose="020F0502020204030204" pitchFamily="34" charset="0"/>
                        </a:rPr>
                        <a:t>6/30/2022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3D3"/>
                    </a:solidFill>
                  </a:tcPr>
                </a:tc>
                <a:tc>
                  <a:txBody>
                    <a:bodyPr/>
                    <a:lstStyle/>
                    <a:p>
                      <a:pPr algn="ctr" fontAlgn="t"/>
                      <a:r>
                        <a:rPr lang="en-US" sz="2000" b="0" i="0" u="none" strike="noStrike">
                          <a:effectLst/>
                          <a:latin typeface="Calibri" panose="020F0502020204030204" pitchFamily="34" charset="0"/>
                        </a:rPr>
                        <a:t>9/30/2022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3D3"/>
                    </a:solidFill>
                  </a:tcPr>
                </a:tc>
                <a:extLst>
                  <a:ext uri="{0D108BD9-81ED-4DB2-BD59-A6C34878D82A}">
                    <a16:rowId xmlns:a16="http://schemas.microsoft.com/office/drawing/2014/main" val="2813581425"/>
                  </a:ext>
                </a:extLst>
              </a:tr>
              <a:tr h="333375">
                <a:tc>
                  <a:txBody>
                    <a:bodyPr/>
                    <a:lstStyle/>
                    <a:p>
                      <a:pPr algn="ctr" fontAlgn="b"/>
                      <a:r>
                        <a:rPr lang="en-US" sz="2000" b="0" i="0" u="none" strike="noStrike">
                          <a:effectLst/>
                          <a:latin typeface="Calibri" panose="020F0502020204030204" pitchFamily="34" charset="0"/>
                        </a:rPr>
                        <a:t>556802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effectLst/>
                          <a:latin typeface="Calibri" panose="020F0502020204030204" pitchFamily="34" charset="0"/>
                        </a:rPr>
                        <a:t>$387,823.41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effectLst/>
                          <a:latin typeface="Calibri" panose="020F0502020204030204" pitchFamily="34" charset="0"/>
                        </a:rPr>
                        <a:t>$391,823.27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effectLst/>
                          <a:latin typeface="Calibri" panose="020F0502020204030204" pitchFamily="34" charset="0"/>
                        </a:rPr>
                        <a:t>$725,933.33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effectLst/>
                          <a:latin typeface="Calibri" panose="020F0502020204030204" pitchFamily="34" charset="0"/>
                        </a:rPr>
                        <a:t>$861,305.83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872381"/>
                  </a:ext>
                </a:extLst>
              </a:tr>
            </a:tbl>
          </a:graphicData>
        </a:graphic>
      </p:graphicFrame>
      <p:sp>
        <p:nvSpPr>
          <p:cNvPr id="18" name="TextBox 17">
            <a:extLst>
              <a:ext uri="{FF2B5EF4-FFF2-40B4-BE49-F238E27FC236}">
                <a16:creationId xmlns:a16="http://schemas.microsoft.com/office/drawing/2014/main" id="{C6C43CA6-452B-FED2-C5D1-883372BAB706}"/>
              </a:ext>
            </a:extLst>
          </p:cNvPr>
          <p:cNvSpPr txBox="1"/>
          <p:nvPr/>
        </p:nvSpPr>
        <p:spPr>
          <a:xfrm>
            <a:off x="1980406" y="5329438"/>
            <a:ext cx="5181600" cy="461665"/>
          </a:xfrm>
          <a:prstGeom prst="rect">
            <a:avLst/>
          </a:prstGeom>
          <a:noFill/>
        </p:spPr>
        <p:txBody>
          <a:bodyPr wrap="square" rtlCol="0">
            <a:spAutoFit/>
          </a:bodyPr>
          <a:lstStyle/>
          <a:p>
            <a:r>
              <a:rPr lang="en-US" dirty="0">
                <a:solidFill>
                  <a:schemeClr val="tx1"/>
                </a:solidFill>
              </a:rPr>
              <a:t>Mtg Events May Balance: $213,000</a:t>
            </a:r>
          </a:p>
        </p:txBody>
      </p:sp>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724694" y="780643"/>
            <a:ext cx="1713706" cy="4477157"/>
          </a:xfrm>
        </p:spPr>
        <p:txBody>
          <a:bodyPr wrap="square" anchor="ctr">
            <a:normAutofit/>
          </a:bodyPr>
          <a:lstStyle/>
          <a:p>
            <a:r>
              <a:rPr lang="en-US" dirty="0"/>
              <a:t>Income/ </a:t>
            </a:r>
            <a:r>
              <a:rPr lang="en-US" sz="2400" dirty="0"/>
              <a:t>Expense</a:t>
            </a:r>
            <a:r>
              <a:rPr lang="en-US" dirty="0"/>
              <a:t> Report </a:t>
            </a:r>
            <a:br>
              <a:rPr lang="en-US" dirty="0"/>
            </a:br>
            <a:r>
              <a:rPr lang="en-US" dirty="0"/>
              <a:t>Jan 1, 2022, to Sept 19,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791382" y="325675"/>
            <a:ext cx="1874823" cy="273050"/>
          </a:xfrm>
        </p:spPr>
        <p:txBody>
          <a:bodyPr wrap="square" anchor="b">
            <a:normAutofit/>
          </a:bodyPr>
          <a:lstStyle/>
          <a:p>
            <a:pPr>
              <a:lnSpc>
                <a:spcPct val="90000"/>
              </a:lnSpc>
              <a:spcAft>
                <a:spcPts val="600"/>
              </a:spcAft>
            </a:pPr>
            <a:r>
              <a:rPr lang="en-US"/>
              <a:t>October 2022</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5643570" y="6475413"/>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3" name="Table 2">
            <a:extLst>
              <a:ext uri="{FF2B5EF4-FFF2-40B4-BE49-F238E27FC236}">
                <a16:creationId xmlns:a16="http://schemas.microsoft.com/office/drawing/2014/main" id="{DD9D7BEC-2675-A903-7583-CDFFD4E4B39E}"/>
              </a:ext>
            </a:extLst>
          </p:cNvPr>
          <p:cNvGraphicFramePr>
            <a:graphicFrameLocks noGrp="1"/>
          </p:cNvGraphicFramePr>
          <p:nvPr>
            <p:extLst>
              <p:ext uri="{D42A27DB-BD31-4B8C-83A1-F6EECF244321}">
                <p14:modId xmlns:p14="http://schemas.microsoft.com/office/powerpoint/2010/main" val="2377616798"/>
              </p:ext>
            </p:extLst>
          </p:nvPr>
        </p:nvGraphicFramePr>
        <p:xfrm>
          <a:off x="2895600" y="598726"/>
          <a:ext cx="5181600" cy="5737959"/>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684398014"/>
                    </a:ext>
                  </a:extLst>
                </a:gridCol>
                <a:gridCol w="1143000">
                  <a:extLst>
                    <a:ext uri="{9D8B030D-6E8A-4147-A177-3AD203B41FA5}">
                      <a16:colId xmlns:a16="http://schemas.microsoft.com/office/drawing/2014/main" val="3420198896"/>
                    </a:ext>
                  </a:extLst>
                </a:gridCol>
              </a:tblGrid>
              <a:tr h="552259">
                <a:tc>
                  <a:txBody>
                    <a:bodyPr/>
                    <a:lstStyle/>
                    <a:p>
                      <a:pPr algn="l" fontAlgn="b"/>
                      <a:r>
                        <a:rPr lang="en-US" sz="1800" b="1" u="none" strike="noStrike" dirty="0">
                          <a:solidFill>
                            <a:srgbClr val="000000"/>
                          </a:solidFill>
                          <a:effectLst/>
                        </a:rPr>
                        <a:t>Row Labels</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l" fontAlgn="b"/>
                      <a:r>
                        <a:rPr lang="en-US" sz="1800" b="1" u="none" strike="noStrike">
                          <a:solidFill>
                            <a:srgbClr val="000000"/>
                          </a:solidFill>
                          <a:effectLst/>
                        </a:rPr>
                        <a:t>Sum of Amount</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441942913"/>
                  </a:ext>
                </a:extLst>
              </a:tr>
              <a:tr h="280716">
                <a:tc>
                  <a:txBody>
                    <a:bodyPr/>
                    <a:lstStyle/>
                    <a:p>
                      <a:pPr algn="l" fontAlgn="b"/>
                      <a:r>
                        <a:rPr lang="en-US" sz="1800" b="1" u="none" strike="noStrike">
                          <a:solidFill>
                            <a:srgbClr val="000000"/>
                          </a:solidFill>
                          <a:effectLst/>
                        </a:rPr>
                        <a:t>R-Registration Fees Revenue</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555190</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47150917"/>
                  </a:ext>
                </a:extLst>
              </a:tr>
              <a:tr h="280716">
                <a:tc>
                  <a:txBody>
                    <a:bodyPr/>
                    <a:lstStyle/>
                    <a:p>
                      <a:pPr algn="l" fontAlgn="b"/>
                      <a:r>
                        <a:rPr lang="en-US" sz="1800" b="0" u="none" strike="noStrike" dirty="0">
                          <a:solidFill>
                            <a:srgbClr val="000000"/>
                          </a:solidFill>
                          <a:effectLst/>
                        </a:rPr>
                        <a:t>    S-50.30.100|Registrations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555190</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4139854143"/>
                  </a:ext>
                </a:extLst>
              </a:tr>
              <a:tr h="280716">
                <a:tc>
                  <a:txBody>
                    <a:bodyPr/>
                    <a:lstStyle/>
                    <a:p>
                      <a:pPr algn="l" fontAlgn="b"/>
                      <a:r>
                        <a:rPr lang="en-US" sz="1800" b="1" u="none" strike="noStrike" dirty="0">
                          <a:solidFill>
                            <a:srgbClr val="000000"/>
                          </a:solidFill>
                          <a:effectLst/>
                        </a:rPr>
                        <a:t>R-Interest Income</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1624.68</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741881030"/>
                  </a:ext>
                </a:extLst>
              </a:tr>
              <a:tr h="280716">
                <a:tc>
                  <a:txBody>
                    <a:bodyPr/>
                    <a:lstStyle/>
                    <a:p>
                      <a:pPr algn="l" fontAlgn="b"/>
                      <a:r>
                        <a:rPr lang="en-US" sz="1800" b="0" u="none" strike="noStrike" dirty="0">
                          <a:solidFill>
                            <a:srgbClr val="000000"/>
                          </a:solidFill>
                          <a:effectLst/>
                        </a:rPr>
                        <a:t>    S-50.40.100|CB Account Int.</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1624.68</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719458434"/>
                  </a:ext>
                </a:extLst>
              </a:tr>
              <a:tr h="280716">
                <a:tc>
                  <a:txBody>
                    <a:bodyPr/>
                    <a:lstStyle/>
                    <a:p>
                      <a:pPr algn="l" fontAlgn="b"/>
                      <a:r>
                        <a:rPr lang="en-US" sz="1800" b="1" u="none" strike="noStrike">
                          <a:solidFill>
                            <a:srgbClr val="000000"/>
                          </a:solidFill>
                          <a:effectLst/>
                        </a:rPr>
                        <a:t>E-Travel Expenses - Volunteer</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-1368.64</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109036664"/>
                  </a:ext>
                </a:extLst>
              </a:tr>
              <a:tr h="280716">
                <a:tc>
                  <a:txBody>
                    <a:bodyPr/>
                    <a:lstStyle/>
                    <a:p>
                      <a:pPr algn="l" fontAlgn="b"/>
                      <a:r>
                        <a:rPr lang="en-US" sz="1800" b="0" u="none" strike="noStrike" dirty="0">
                          <a:solidFill>
                            <a:srgbClr val="000000"/>
                          </a:solidFill>
                          <a:effectLst/>
                        </a:rPr>
                        <a:t>    S-60.10.000.110|Site Survey</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-1368.64</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380362795"/>
                  </a:ext>
                </a:extLst>
              </a:tr>
              <a:tr h="280716">
                <a:tc>
                  <a:txBody>
                    <a:bodyPr/>
                    <a:lstStyle/>
                    <a:p>
                      <a:pPr algn="l" fontAlgn="b"/>
                      <a:r>
                        <a:rPr lang="en-US" sz="1800" b="1" u="none" strike="noStrike">
                          <a:solidFill>
                            <a:srgbClr val="000000"/>
                          </a:solidFill>
                          <a:effectLst/>
                        </a:rPr>
                        <a:t>E-Registration Fees</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-19518.67</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851906674"/>
                  </a:ext>
                </a:extLst>
              </a:tr>
              <a:tr h="280716">
                <a:tc>
                  <a:txBody>
                    <a:bodyPr/>
                    <a:lstStyle/>
                    <a:p>
                      <a:pPr algn="l" fontAlgn="b"/>
                      <a:r>
                        <a:rPr lang="en-US" sz="1800" b="0" u="none" strike="noStrike" dirty="0">
                          <a:solidFill>
                            <a:srgbClr val="000000"/>
                          </a:solidFill>
                          <a:effectLst/>
                        </a:rPr>
                        <a:t>    S-60.10.000.130|Financial Fees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-19518.67</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938958063"/>
                  </a:ext>
                </a:extLst>
              </a:tr>
              <a:tr h="280716">
                <a:tc>
                  <a:txBody>
                    <a:bodyPr/>
                    <a:lstStyle/>
                    <a:p>
                      <a:pPr algn="l" fontAlgn="b"/>
                      <a:r>
                        <a:rPr lang="en-US" sz="1800" b="1" u="none" strike="noStrike">
                          <a:solidFill>
                            <a:srgbClr val="000000"/>
                          </a:solidFill>
                          <a:effectLst/>
                        </a:rPr>
                        <a:t>E-Phone/Internet/Online Fees</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-15000</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68284520"/>
                  </a:ext>
                </a:extLst>
              </a:tr>
              <a:tr h="280716">
                <a:tc>
                  <a:txBody>
                    <a:bodyPr/>
                    <a:lstStyle/>
                    <a:p>
                      <a:pPr algn="l" fontAlgn="b"/>
                      <a:r>
                        <a:rPr lang="en-US" sz="1800" b="0" u="none" strike="noStrike" dirty="0">
                          <a:solidFill>
                            <a:srgbClr val="000000"/>
                          </a:solidFill>
                          <a:effectLst/>
                        </a:rPr>
                        <a:t>    S-60.10.000.145|Network Services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-15000</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662963453"/>
                  </a:ext>
                </a:extLst>
              </a:tr>
              <a:tr h="280716">
                <a:tc>
                  <a:txBody>
                    <a:bodyPr/>
                    <a:lstStyle/>
                    <a:p>
                      <a:pPr algn="l" fontAlgn="b"/>
                      <a:r>
                        <a:rPr lang="en-US" sz="1800" b="1" u="none" strike="noStrike">
                          <a:solidFill>
                            <a:srgbClr val="000000"/>
                          </a:solidFill>
                          <a:effectLst/>
                        </a:rPr>
                        <a:t>E-Miscellaneous</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-132.82</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729457305"/>
                  </a:ext>
                </a:extLst>
              </a:tr>
              <a:tr h="280716">
                <a:tc>
                  <a:txBody>
                    <a:bodyPr/>
                    <a:lstStyle/>
                    <a:p>
                      <a:pPr algn="l" fontAlgn="b"/>
                      <a:r>
                        <a:rPr lang="en-US" sz="1800" b="0" u="none" strike="noStrike" dirty="0">
                          <a:solidFill>
                            <a:srgbClr val="000000"/>
                          </a:solidFill>
                          <a:effectLst/>
                        </a:rPr>
                        <a:t>    S-60.10.000.160|Miscellaneous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-132.82</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380470626"/>
                  </a:ext>
                </a:extLst>
              </a:tr>
              <a:tr h="280716">
                <a:tc>
                  <a:txBody>
                    <a:bodyPr/>
                    <a:lstStyle/>
                    <a:p>
                      <a:pPr algn="l" fontAlgn="b"/>
                      <a:r>
                        <a:rPr lang="en-US" sz="1800" b="1" u="none" strike="noStrike">
                          <a:solidFill>
                            <a:srgbClr val="000000"/>
                          </a:solidFill>
                          <a:effectLst/>
                        </a:rPr>
                        <a:t>E-Meals - Travel</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-256</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959102972"/>
                  </a:ext>
                </a:extLst>
              </a:tr>
              <a:tr h="280716">
                <a:tc>
                  <a:txBody>
                    <a:bodyPr/>
                    <a:lstStyle/>
                    <a:p>
                      <a:pPr algn="l" fontAlgn="b"/>
                      <a:r>
                        <a:rPr lang="en-US" sz="1800" b="0" u="none" strike="noStrike" dirty="0">
                          <a:solidFill>
                            <a:srgbClr val="000000"/>
                          </a:solidFill>
                          <a:effectLst/>
                        </a:rPr>
                        <a:t>    S-60.10.000.110|Site Survey</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-256</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891316546"/>
                  </a:ext>
                </a:extLst>
              </a:tr>
              <a:tr h="359073">
                <a:tc>
                  <a:txBody>
                    <a:bodyPr/>
                    <a:lstStyle/>
                    <a:p>
                      <a:pPr algn="l" fontAlgn="b"/>
                      <a:r>
                        <a:rPr lang="en-US" sz="1800" b="1" u="none" strike="noStrike" dirty="0">
                          <a:solidFill>
                            <a:srgbClr val="000000"/>
                          </a:solidFill>
                          <a:effectLst/>
                        </a:rPr>
                        <a:t>E-Event Management Services - Vendor</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-48170</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351798594"/>
                  </a:ext>
                </a:extLst>
              </a:tr>
              <a:tr h="280716">
                <a:tc>
                  <a:txBody>
                    <a:bodyPr/>
                    <a:lstStyle/>
                    <a:p>
                      <a:pPr algn="l" fontAlgn="b"/>
                      <a:r>
                        <a:rPr lang="en-US" sz="1800" b="0" u="none" strike="noStrike" dirty="0">
                          <a:solidFill>
                            <a:srgbClr val="000000"/>
                          </a:solidFill>
                          <a:effectLst/>
                        </a:rPr>
                        <a:t>    S-60.10.000.115|Deposit</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-35</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466734117"/>
                  </a:ext>
                </a:extLst>
              </a:tr>
              <a:tr h="280716">
                <a:tc>
                  <a:txBody>
                    <a:bodyPr/>
                    <a:lstStyle/>
                    <a:p>
                      <a:pPr algn="l" fontAlgn="b"/>
                      <a:r>
                        <a:rPr lang="en-US" sz="1800" b="0" u="none" strike="noStrike" dirty="0">
                          <a:solidFill>
                            <a:srgbClr val="000000"/>
                          </a:solidFill>
                          <a:effectLst/>
                        </a:rPr>
                        <a:t>    S-60.10.000.135|Meeting Planner</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-48135</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806302893"/>
                  </a:ext>
                </a:extLst>
              </a:tr>
              <a:tr h="280716">
                <a:tc>
                  <a:txBody>
                    <a:bodyPr/>
                    <a:lstStyle/>
                    <a:p>
                      <a:pPr algn="l" fontAlgn="b"/>
                      <a:r>
                        <a:rPr lang="en-US" sz="1800" b="1" u="none" strike="noStrike" dirty="0">
                          <a:solidFill>
                            <a:srgbClr val="000000"/>
                          </a:solidFill>
                          <a:effectLst/>
                        </a:rPr>
                        <a:t>Grand Total</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dirty="0">
                          <a:solidFill>
                            <a:srgbClr val="000000"/>
                          </a:solidFill>
                          <a:effectLst/>
                        </a:rPr>
                        <a:t>472368.55</a:t>
                      </a:r>
                      <a:endParaRPr lang="en-US" sz="1800" b="1" i="0" u="none" strike="noStrike" dirty="0">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952442496"/>
                  </a:ext>
                </a:extLst>
              </a:tr>
            </a:tbl>
          </a:graphicData>
        </a:graphic>
      </p:graphicFrame>
    </p:spTree>
    <p:extLst>
      <p:ext uri="{BB962C8B-B14F-4D97-AF65-F5344CB8AC3E}">
        <p14:creationId xmlns:p14="http://schemas.microsoft.com/office/powerpoint/2010/main" val="96281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sz="2000" b="1" dirty="0"/>
              <a:t>Sept 2022 (Sept 11 update):  Total Registrations = 495</a:t>
            </a:r>
            <a:endParaRPr lang="en-US" sz="2000" dirty="0"/>
          </a:p>
          <a:p>
            <a:pPr lvl="1"/>
            <a:r>
              <a:rPr lang="en-US" dirty="0"/>
              <a:t>       Early:		206+158 = 364  (Reg = $</a:t>
            </a:r>
            <a:r>
              <a:rPr lang="en-US" b="0" i="0" u="none" strike="noStrike" dirty="0">
                <a:solidFill>
                  <a:srgbClr val="000000"/>
                </a:solidFill>
                <a:effectLst/>
                <a:latin typeface="Arial" panose="020B0604020202020204" pitchFamily="34" charset="0"/>
              </a:rPr>
              <a:t>345,800</a:t>
            </a:r>
            <a:r>
              <a:rPr lang="en-US" dirty="0"/>
              <a:t> )</a:t>
            </a:r>
          </a:p>
          <a:p>
            <a:pPr lvl="1"/>
            <a:r>
              <a:rPr lang="en-US" dirty="0"/>
              <a:t>		Standard: 	  35 + 57  =   92 (Reg = $110,400)</a:t>
            </a:r>
          </a:p>
          <a:p>
            <a:pPr lvl="1"/>
            <a:r>
              <a:rPr lang="en-US" dirty="0"/>
              <a:t>		Late/Onsite: 		11+24  = 35 (Reg = $50,700)</a:t>
            </a:r>
          </a:p>
          <a:p>
            <a:pPr lvl="1"/>
            <a:r>
              <a:rPr lang="en-US" dirty="0"/>
              <a:t>       Total Attendees:			495 =&gt; $505,000</a:t>
            </a:r>
          </a:p>
          <a:p>
            <a:endParaRPr lang="en-US" sz="20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85802"/>
            <a:ext cx="7770813" cy="273050"/>
          </a:xfrm>
        </p:spPr>
        <p:txBody>
          <a:bodyPr/>
          <a:lstStyle/>
          <a:p>
            <a:r>
              <a:rPr lang="en-US" sz="2400" dirty="0"/>
              <a:t>IEEE802W Electronic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066804"/>
            <a:ext cx="7770813" cy="5408609"/>
          </a:xfrm>
        </p:spPr>
        <p:txBody>
          <a:bodyPr/>
          <a:lstStyle/>
          <a:p>
            <a:r>
              <a:rPr lang="en-US" sz="1800" dirty="0"/>
              <a:t>Interim: Sept  11-16, 2022  Budget Draft No 9  Update Date: 12 Sept 2022</a:t>
            </a:r>
          </a:p>
          <a:p>
            <a:r>
              <a:rPr lang="en-US" sz="1800" dirty="0"/>
              <a:t>Income:</a:t>
            </a:r>
          </a:p>
          <a:p>
            <a:pPr lvl="1"/>
            <a:r>
              <a:rPr lang="en-US" sz="1800" dirty="0"/>
              <a:t>Registrations In-person	-	254		= 	$ </a:t>
            </a:r>
            <a:r>
              <a:rPr lang="en-US" sz="1800" b="0" i="0" u="none" strike="noStrike" dirty="0">
                <a:effectLst/>
              </a:rPr>
              <a:t>252,850</a:t>
            </a:r>
            <a:r>
              <a:rPr lang="en-US" sz="1800" dirty="0"/>
              <a:t> </a:t>
            </a:r>
          </a:p>
          <a:p>
            <a:pPr lvl="1"/>
            <a:r>
              <a:rPr lang="en-US" sz="1800" dirty="0"/>
              <a:t>Registrations Virtual	-	241		= 	$ 253,600</a:t>
            </a:r>
          </a:p>
          <a:p>
            <a:pPr lvl="1"/>
            <a:r>
              <a:rPr lang="en-US" sz="1800" dirty="0"/>
              <a:t>Hotel Credits/Rebates				=	 $  35,493</a:t>
            </a:r>
          </a:p>
          <a:p>
            <a:pPr lvl="1"/>
            <a:r>
              <a:rPr lang="en-US" sz="1800" dirty="0"/>
              <a:t>	Total Income:					</a:t>
            </a:r>
            <a:r>
              <a:rPr lang="en-US" sz="1800" b="1" dirty="0"/>
              <a:t>$ 541,943</a:t>
            </a:r>
          </a:p>
          <a:p>
            <a:r>
              <a:rPr lang="en-US" sz="1800" dirty="0"/>
              <a:t>Expense:</a:t>
            </a:r>
          </a:p>
          <a:p>
            <a:pPr lvl="1"/>
            <a:r>
              <a:rPr lang="en-US" sz="1800" dirty="0"/>
              <a:t>	Venue:						$ </a:t>
            </a:r>
            <a:r>
              <a:rPr lang="en-US" sz="1800" b="0" i="0" u="none" strike="noStrike" dirty="0">
                <a:effectLst/>
              </a:rPr>
              <a:t>32,846.0</a:t>
            </a:r>
            <a:r>
              <a:rPr lang="en-US" sz="1800" dirty="0"/>
              <a:t> </a:t>
            </a:r>
          </a:p>
          <a:p>
            <a:pPr lvl="1"/>
            <a:r>
              <a:rPr lang="en-US" sz="1800" dirty="0"/>
              <a:t>	F&amp;B							$ 133,350</a:t>
            </a:r>
          </a:p>
          <a:p>
            <a:pPr lvl="1"/>
            <a:r>
              <a:rPr lang="en-US" sz="1800" dirty="0"/>
              <a:t>	Networking					$ 60,275</a:t>
            </a:r>
          </a:p>
          <a:p>
            <a:pPr lvl="1"/>
            <a:r>
              <a:rPr lang="en-US" sz="1800" dirty="0"/>
              <a:t>	Financial Fee:					$ 26,746</a:t>
            </a:r>
          </a:p>
          <a:p>
            <a:pPr lvl="1"/>
            <a:r>
              <a:rPr lang="en-US" sz="1800" dirty="0"/>
              <a:t>	Meeting Planner: 				$ 76,750</a:t>
            </a:r>
          </a:p>
          <a:p>
            <a:pPr lvl="1"/>
            <a:r>
              <a:rPr lang="en-US" sz="1800" dirty="0"/>
              <a:t>	Social							$ 34,688</a:t>
            </a:r>
          </a:p>
          <a:p>
            <a:pPr lvl="1"/>
            <a:r>
              <a:rPr lang="en-US" sz="1800" dirty="0"/>
              <a:t>	</a:t>
            </a:r>
            <a:r>
              <a:rPr lang="en-US" sz="1800" dirty="0" err="1"/>
              <a:t>Misc</a:t>
            </a:r>
            <a:r>
              <a:rPr lang="en-US" sz="1800" dirty="0"/>
              <a:t>							$ </a:t>
            </a:r>
            <a:r>
              <a:rPr lang="en-US" sz="1800" b="0" i="0" u="none" strike="noStrike" dirty="0">
                <a:effectLst/>
              </a:rPr>
              <a:t>20,815.0</a:t>
            </a:r>
            <a:r>
              <a:rPr lang="en-US" sz="1800" dirty="0"/>
              <a:t> </a:t>
            </a:r>
          </a:p>
          <a:p>
            <a:pPr lvl="1"/>
            <a:r>
              <a:rPr lang="en-US" sz="1800" b="1" dirty="0"/>
              <a:t>Total Expense:				$ 375,799              $753.13 per person</a:t>
            </a:r>
          </a:p>
          <a:p>
            <a:r>
              <a:rPr lang="en-US" sz="1800" dirty="0"/>
              <a:t>Meeting Surplus/(Deficit)		$ 166,144.00</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Month Year</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John Doe, Some Company</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601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6000750" y="2114551"/>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(Aug 4 update):  Total Registrations = 553</a:t>
            </a:r>
            <a:endParaRPr lang="en-US" dirty="0"/>
          </a:p>
          <a:p>
            <a:r>
              <a:rPr lang="en-US" dirty="0"/>
              <a:t>              </a:t>
            </a:r>
            <a:r>
              <a:rPr lang="en-US" b="1" dirty="0"/>
              <a:t>Early:    		454</a:t>
            </a:r>
            <a:r>
              <a:rPr lang="en-US" dirty="0"/>
              <a:t>     (registration fee $400)</a:t>
            </a:r>
          </a:p>
          <a:p>
            <a:r>
              <a:rPr lang="en-US" dirty="0"/>
              <a:t>              </a:t>
            </a:r>
            <a:r>
              <a:rPr lang="en-US" b="1" dirty="0"/>
              <a:t>Standard:  	  72</a:t>
            </a:r>
            <a:r>
              <a:rPr lang="en-US" dirty="0"/>
              <a:t>     (registration fee $600)</a:t>
            </a:r>
          </a:p>
          <a:p>
            <a:r>
              <a:rPr lang="en-US" dirty="0"/>
              <a:t>              </a:t>
            </a:r>
            <a:r>
              <a:rPr lang="en-US" b="1" dirty="0"/>
              <a:t>Late:  		  27</a:t>
            </a:r>
            <a:r>
              <a:rPr lang="en-US" dirty="0"/>
              <a:t>     (registration fee $800)</a:t>
            </a:r>
          </a:p>
          <a:p>
            <a:endParaRPr lang="en-US" dirty="0"/>
          </a:p>
          <a:p>
            <a:r>
              <a:rPr lang="en-US" dirty="0"/>
              <a:t>meeting surplus is at $213,000 – Held on account.</a:t>
            </a:r>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16067488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D784B-096F-4BC0-B00F-03A4BD4D812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52755</TotalTime>
  <Words>5421</Words>
  <Application>Microsoft Office PowerPoint</Application>
  <PresentationFormat>On-screen Show (4:3)</PresentationFormat>
  <Paragraphs>1648</Paragraphs>
  <Slides>31</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Calibri</vt:lpstr>
      <vt:lpstr>Times New Roman</vt:lpstr>
      <vt:lpstr>Office Theme</vt:lpstr>
      <vt:lpstr>Document</vt:lpstr>
      <vt:lpstr>Wireless Treasurer Report Sept 2022</vt:lpstr>
      <vt:lpstr>Abstract</vt:lpstr>
      <vt:lpstr>802.11/.15 Joint Account Balance Overview Sept 30, 2022</vt:lpstr>
      <vt:lpstr>Income/ Expense Report  Jan 1, 2022, to Sept 19, 2022</vt:lpstr>
      <vt:lpstr>IEEE802W Mix Mode Interim 2022 Sept Registration report</vt:lpstr>
      <vt:lpstr>IEEE802W Electronic Interim 2022 Sept Budget report</vt:lpstr>
      <vt:lpstr>PowerPoint Presentation</vt:lpstr>
      <vt:lpstr>May 2022 Electronic Interim  Registration Report</vt:lpstr>
      <vt:lpstr>IEEE802W Electronic Interim 2022 May Budget report</vt:lpstr>
      <vt:lpstr>January 2022 Electronic Interim  Registration Report</vt:lpstr>
      <vt:lpstr>IEEE 802W Electronic Interim 2022 January Budget report</vt:lpstr>
      <vt:lpstr>IEEE 802W Electronic Interim 2021 Sept Registration report</vt:lpstr>
      <vt:lpstr>802 Deadbeats</vt:lpstr>
      <vt:lpstr>802 Deadbeat List – June 1</vt:lpstr>
      <vt:lpstr>Deadbeat Consequences</vt:lpstr>
      <vt:lpstr>Future Interim Meeting Fee Expectation</vt:lpstr>
      <vt:lpstr>802.11/.15 Joint Account Overview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September 2022</dc:title>
  <dc:subject>Update for Oct 5  Telecon</dc:subject>
  <dc:creator>Jon Rosdahl</dc:creator>
  <cp:keywords>September 2022</cp:keywords>
  <dc:description>Jon Rosdahl (Qualcomm)</dc:description>
  <cp:lastModifiedBy>Jon Rosdahl</cp:lastModifiedBy>
  <cp:revision>60</cp:revision>
  <cp:lastPrinted>1601-01-01T00:00:00Z</cp:lastPrinted>
  <dcterms:created xsi:type="dcterms:W3CDTF">2019-08-01T19:20:26Z</dcterms:created>
  <dcterms:modified xsi:type="dcterms:W3CDTF">2022-10-05T19:12:20Z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