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2"/>
  </p:notesMasterIdLst>
  <p:handoutMasterIdLst>
    <p:handoutMasterId r:id="rId13"/>
  </p:handoutMasterIdLst>
  <p:sldIdLst>
    <p:sldId id="361" r:id="rId3"/>
    <p:sldId id="287" r:id="rId4"/>
    <p:sldId id="288" r:id="rId5"/>
    <p:sldId id="289" r:id="rId6"/>
    <p:sldId id="677" r:id="rId7"/>
    <p:sldId id="672" r:id="rId8"/>
    <p:sldId id="701" r:id="rId9"/>
    <p:sldId id="668" r:id="rId10"/>
    <p:sldId id="359" r:id="rId11"/>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10" autoAdjust="0"/>
    <p:restoredTop sz="95488" autoAdjust="0"/>
  </p:normalViewPr>
  <p:slideViewPr>
    <p:cSldViewPr>
      <p:cViewPr varScale="1">
        <p:scale>
          <a:sx n="99" d="100"/>
          <a:sy n="99" d="100"/>
        </p:scale>
        <p:origin x="96" y="522"/>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2" y="823388"/>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1"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2"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2" y="68580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2"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6" y="6475415"/>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6667505"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048410" y="733245"/>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5181600" y="3886200"/>
            <a:ext cx="6781800" cy="1143000"/>
          </a:xfrm>
        </p:spPr>
        <p:txBody>
          <a:bodyPr/>
          <a:lstStyle/>
          <a:p>
            <a:pPr eaLnBrk="1" hangingPunct="1"/>
            <a:r>
              <a:rPr lang="en-US" sz="4000" dirty="0"/>
              <a:t>IEEE 802 LMSC </a:t>
            </a:r>
            <a:br>
              <a:rPr lang="en-US" sz="4000" dirty="0"/>
            </a:br>
            <a:r>
              <a:rPr lang="en-US" sz="4000" dirty="0"/>
              <a:t>130th Plenary Session</a:t>
            </a:r>
            <a:br>
              <a:rPr lang="en-US" sz="4000" dirty="0"/>
            </a:br>
            <a:r>
              <a:rPr lang="en-US" sz="2800" dirty="0"/>
              <a:t>(1st mixed mode Plenary Session)</a:t>
            </a:r>
            <a:br>
              <a:rPr lang="en-US" sz="4000" dirty="0"/>
            </a:br>
            <a:br>
              <a:rPr lang="en-US" sz="4000" dirty="0"/>
            </a:br>
            <a:r>
              <a:rPr lang="en-US" sz="4000" dirty="0"/>
              <a:t>11 July 2022 to</a:t>
            </a:r>
            <a:br>
              <a:rPr lang="en-US" sz="4000" dirty="0"/>
            </a:br>
            <a:r>
              <a:rPr lang="en-US" sz="4000" dirty="0"/>
              <a:t>15 July 2022</a:t>
            </a:r>
            <a:br>
              <a:rPr lang="en-US" sz="4000" dirty="0"/>
            </a:br>
            <a:br>
              <a:rPr lang="en-US" sz="4000" dirty="0"/>
            </a:b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ec-22-0156-00-00EC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l</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dirty="0">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685803"/>
            <a:ext cx="7999414" cy="1065213"/>
          </a:xfrm>
        </p:spPr>
        <p:txBody>
          <a:bodyPr/>
          <a:lstStyle/>
          <a:p>
            <a:r>
              <a:rPr lang="en-US" dirty="0"/>
              <a:t>2.01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a:xfrm>
            <a:off x="1066800" y="2857500"/>
            <a:ext cx="10363200" cy="1143000"/>
          </a:xfrm>
        </p:spPr>
        <p:txBody>
          <a:bodyPr/>
          <a:lstStyle/>
          <a:p>
            <a:r>
              <a:rPr lang="en-US" dirty="0"/>
              <a:t>3.00 Chair’s Announcements</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spTree>
    <p:extLst>
      <p:ext uri="{BB962C8B-B14F-4D97-AF65-F5344CB8AC3E}">
        <p14:creationId xmlns:p14="http://schemas.microsoft.com/office/powerpoint/2010/main" val="1086000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3.00 Chair’s Announcements</a:t>
            </a:r>
          </a:p>
        </p:txBody>
      </p:sp>
      <p:sp>
        <p:nvSpPr>
          <p:cNvPr id="3" name="Content Placeholder 2"/>
          <p:cNvSpPr>
            <a:spLocks noGrp="1"/>
          </p:cNvSpPr>
          <p:nvPr>
            <p:ph idx="1"/>
          </p:nvPr>
        </p:nvSpPr>
        <p:spPr>
          <a:xfrm>
            <a:off x="304800" y="1755494"/>
            <a:ext cx="11277600" cy="4873906"/>
          </a:xfrm>
        </p:spPr>
        <p:txBody>
          <a:bodyPr/>
          <a:lstStyle/>
          <a:p>
            <a:pPr lvl="1">
              <a:buFont typeface="Arial" panose="020B0604020202020204" pitchFamily="34" charset="0"/>
              <a:buChar char="•"/>
            </a:pPr>
            <a:r>
              <a:rPr lang="en-US" sz="2000" dirty="0"/>
              <a:t>Reminder #1: Please use IMAT to log your attendance</a:t>
            </a:r>
          </a:p>
          <a:p>
            <a:pPr lvl="1">
              <a:buFont typeface="Arial" panose="020B0604020202020204" pitchFamily="34" charset="0"/>
              <a:buChar char="•"/>
            </a:pPr>
            <a:endParaRPr lang="en-US" sz="2000" dirty="0"/>
          </a:p>
          <a:p>
            <a:pPr lvl="1">
              <a:buFont typeface="Arial" panose="020B0604020202020204" pitchFamily="34" charset="0"/>
              <a:buChar char="•"/>
            </a:pPr>
            <a:r>
              <a:rPr lang="en-US" sz="2000" dirty="0"/>
              <a:t>Reminder #2: Interim EC meeting scheduled for 19:00-21:00 UTC 02 August (15:00-17:00 ET)</a:t>
            </a:r>
          </a:p>
          <a:p>
            <a:pPr lvl="1">
              <a:buFont typeface="Arial" panose="020B0604020202020204" pitchFamily="34" charset="0"/>
              <a:buChar char="•"/>
            </a:pPr>
            <a:endParaRPr lang="en-US" sz="2000" dirty="0"/>
          </a:p>
          <a:p>
            <a:pPr lvl="1">
              <a:buFont typeface="Arial" panose="020B0604020202020204" pitchFamily="34" charset="0"/>
              <a:buChar char="•"/>
            </a:pPr>
            <a:r>
              <a:rPr lang="en-US" sz="2000" dirty="0"/>
              <a:t>Reminder #3: </a:t>
            </a:r>
            <a:br>
              <a:rPr lang="en-US" sz="2000" dirty="0"/>
            </a:br>
            <a:r>
              <a:rPr lang="en-US" sz="2000" dirty="0"/>
              <a:t>closing EC consent agenda items due 17:00 UTC Wednesday 13 July 2022 (13:00 ET)</a:t>
            </a:r>
            <a:br>
              <a:rPr lang="en-US" sz="2000" dirty="0"/>
            </a:br>
            <a:r>
              <a:rPr lang="en-US" sz="2000" dirty="0"/>
              <a:t>  -- 48 hours prior to the start of the closing EC meeting.  </a:t>
            </a:r>
            <a:br>
              <a:rPr lang="en-US" sz="2000" dirty="0"/>
            </a:br>
            <a:r>
              <a:rPr lang="en-US" sz="2000" dirty="0"/>
              <a:t>vote tallies in support of consent agenda items due 15:00 UTC Friday 15 July 2022 (11:00 ET)</a:t>
            </a:r>
            <a:br>
              <a:rPr lang="en-US" sz="2000" dirty="0"/>
            </a:br>
            <a:r>
              <a:rPr lang="en-US" sz="2000" dirty="0"/>
              <a:t>  -- 2 hours prior to the start of the closing EC plenary meeting.</a:t>
            </a:r>
            <a:br>
              <a:rPr lang="en-US" sz="2000" dirty="0"/>
            </a:br>
            <a:endParaRPr lang="en-US" sz="2000" dirty="0"/>
          </a:p>
          <a:p>
            <a:pPr lvl="1">
              <a:buFont typeface="Arial" panose="020B0604020202020204" pitchFamily="34" charset="0"/>
              <a:buChar char="•"/>
            </a:pPr>
            <a:r>
              <a:rPr lang="en-US" sz="1800" dirty="0"/>
              <a:t>Reminder #4: </a:t>
            </a:r>
            <a:br>
              <a:rPr lang="en-US" sz="1800" dirty="0"/>
            </a:br>
            <a:r>
              <a:rPr lang="en-US" sz="1800" dirty="0"/>
              <a:t>2022-2024 is Paul </a:t>
            </a:r>
            <a:r>
              <a:rPr lang="en-US" sz="1800" dirty="0" err="1"/>
              <a:t>Nikolich’s</a:t>
            </a:r>
            <a:r>
              <a:rPr lang="en-US" sz="1800" dirty="0"/>
              <a:t> final term as 802 Chairman.  Candidates for 802 Chair and the 802 EC Appointed positions are sought as soon as possible. Candidates should contact the holder of the position they seek to enable them to fully understand the responsibilities of the positions (Vice Chairs, Treasure, Recording Secretary,  Executive Secretary and Chair).  Please announce this at your opening meetings.</a:t>
            </a:r>
            <a:br>
              <a:rPr lang="en-US" sz="2000" dirty="0"/>
            </a:br>
            <a:endParaRPr lang="en-US" sz="2000" dirty="0"/>
          </a:p>
          <a:p>
            <a:pPr marL="457200" lvl="1" indent="0">
              <a:buNone/>
            </a:pPr>
            <a:br>
              <a:rPr lang="en-US" sz="2000" dirty="0"/>
            </a:br>
            <a:br>
              <a:rPr lang="en-US" sz="2000" dirty="0"/>
            </a:br>
            <a:endParaRPr lang="en-US" sz="3200" dirty="0"/>
          </a:p>
          <a:p>
            <a:pPr lvl="1"/>
            <a:endParaRPr lang="en-US" sz="36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6</a:t>
            </a:fld>
            <a:endParaRPr lang="en-US" dirty="0"/>
          </a:p>
        </p:txBody>
      </p:sp>
    </p:spTree>
    <p:extLst>
      <p:ext uri="{BB962C8B-B14F-4D97-AF65-F5344CB8AC3E}">
        <p14:creationId xmlns:p14="http://schemas.microsoft.com/office/powerpoint/2010/main" val="3542983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3.00 Chair’s Announcements</a:t>
            </a:r>
          </a:p>
        </p:txBody>
      </p:sp>
      <p:sp>
        <p:nvSpPr>
          <p:cNvPr id="3" name="Content Placeholder 2"/>
          <p:cNvSpPr>
            <a:spLocks noGrp="1"/>
          </p:cNvSpPr>
          <p:nvPr>
            <p:ph idx="1"/>
          </p:nvPr>
        </p:nvSpPr>
        <p:spPr>
          <a:xfrm>
            <a:off x="304800" y="1755494"/>
            <a:ext cx="11277600" cy="4873906"/>
          </a:xfrm>
        </p:spPr>
        <p:txBody>
          <a:bodyPr/>
          <a:lstStyle/>
          <a:p>
            <a:pPr marL="457200" lvl="1" indent="0">
              <a:buNone/>
            </a:pPr>
            <a:r>
              <a:rPr lang="en-US" sz="2000" dirty="0"/>
              <a:t>Once around the </a:t>
            </a:r>
            <a:r>
              <a:rPr lang="en-US" sz="2000"/>
              <a:t>(mixed-mode) table</a:t>
            </a:r>
            <a:r>
              <a:rPr lang="en-US" sz="2000" dirty="0"/>
              <a:t>, a quick poll: 		</a:t>
            </a:r>
          </a:p>
          <a:p>
            <a:pPr lvl="1">
              <a:buFont typeface="Arial" panose="020B0604020202020204" pitchFamily="34" charset="0"/>
              <a:buChar char="•"/>
            </a:pPr>
            <a:r>
              <a:rPr lang="en-US" sz="2000" dirty="0"/>
              <a:t>Was this mixed mode plenary session successful?</a:t>
            </a:r>
          </a:p>
          <a:p>
            <a:pPr lvl="1">
              <a:buFont typeface="Arial" panose="020B0604020202020204" pitchFamily="34" charset="0"/>
              <a:buChar char="•"/>
            </a:pPr>
            <a:r>
              <a:rPr lang="en-US" sz="2000" dirty="0"/>
              <a:t>ONE word response please: Yes or No</a:t>
            </a:r>
          </a:p>
          <a:p>
            <a:pPr marL="457200" lvl="1" indent="0">
              <a:buNone/>
            </a:pPr>
            <a:br>
              <a:rPr lang="en-US" sz="2000" dirty="0"/>
            </a:br>
            <a:br>
              <a:rPr lang="en-US" sz="2000" dirty="0"/>
            </a:br>
            <a:endParaRPr lang="en-US" sz="3200" dirty="0"/>
          </a:p>
          <a:p>
            <a:pPr lvl="1"/>
            <a:endParaRPr lang="en-US" sz="36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7</a:t>
            </a:fld>
            <a:endParaRPr lang="en-US" dirty="0"/>
          </a:p>
        </p:txBody>
      </p:sp>
    </p:spTree>
    <p:extLst>
      <p:ext uri="{BB962C8B-B14F-4D97-AF65-F5344CB8AC3E}">
        <p14:creationId xmlns:p14="http://schemas.microsoft.com/office/powerpoint/2010/main" val="3419058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8</a:t>
            </a:fld>
            <a:endParaRPr lang="en-US"/>
          </a:p>
        </p:txBody>
      </p:sp>
      <p:sp>
        <p:nvSpPr>
          <p:cNvPr id="13315" name="Rectangle 2"/>
          <p:cNvSpPr>
            <a:spLocks noGrp="1" noChangeArrowheads="1"/>
          </p:cNvSpPr>
          <p:nvPr>
            <p:ph type="title"/>
          </p:nvPr>
        </p:nvSpPr>
        <p:spPr>
          <a:xfrm>
            <a:off x="2209800" y="76200"/>
            <a:ext cx="7772400" cy="1143000"/>
          </a:xfrm>
        </p:spPr>
        <p:txBody>
          <a:bodyPr/>
          <a:lstStyle/>
          <a:p>
            <a:pPr eaLnBrk="1" hangingPunct="1"/>
            <a:r>
              <a:rPr lang="en-US" sz="4000" dirty="0"/>
              <a:t>8.07 802/SA Task Force Update </a:t>
            </a:r>
          </a:p>
        </p:txBody>
      </p:sp>
      <p:sp>
        <p:nvSpPr>
          <p:cNvPr id="14340" name="Rectangle 3"/>
          <p:cNvSpPr>
            <a:spLocks noGrp="1" noChangeArrowheads="1"/>
          </p:cNvSpPr>
          <p:nvPr>
            <p:ph type="body" idx="1"/>
          </p:nvPr>
        </p:nvSpPr>
        <p:spPr>
          <a:xfrm>
            <a:off x="152400" y="914400"/>
            <a:ext cx="11430000" cy="5410200"/>
          </a:xfrm>
        </p:spPr>
        <p:txBody>
          <a:bodyPr/>
          <a:lstStyle/>
          <a:p>
            <a:pPr marL="0" indent="0" eaLnBrk="1" hangingPunct="1">
              <a:buNone/>
              <a:defRPr/>
            </a:pPr>
            <a:r>
              <a:rPr lang="en-US" sz="2000" dirty="0"/>
              <a:t>802/SA Task Force Meeting held Monday 11 July 2022 16:00-17:00 ET</a:t>
            </a:r>
            <a:br>
              <a:rPr lang="en-US" sz="2000" dirty="0"/>
            </a:br>
            <a:r>
              <a:rPr lang="en-US" sz="2000" dirty="0"/>
              <a:t>(notes at ec-22-0157-00-00EC-11jul2022-802-sa-tf-notes.docx)</a:t>
            </a:r>
          </a:p>
        </p:txBody>
      </p:sp>
      <p:pic>
        <p:nvPicPr>
          <p:cNvPr id="3" name="Picture 2">
            <a:extLst>
              <a:ext uri="{FF2B5EF4-FFF2-40B4-BE49-F238E27FC236}">
                <a16:creationId xmlns:a16="http://schemas.microsoft.com/office/drawing/2014/main" id="{06C725BF-DCC7-4B31-82F2-9E621B14BC34}"/>
              </a:ext>
            </a:extLst>
          </p:cNvPr>
          <p:cNvPicPr>
            <a:picLocks noChangeAspect="1"/>
          </p:cNvPicPr>
          <p:nvPr/>
        </p:nvPicPr>
        <p:blipFill>
          <a:blip r:embed="rId2"/>
          <a:stretch>
            <a:fillRect/>
          </a:stretch>
        </p:blipFill>
        <p:spPr>
          <a:xfrm>
            <a:off x="1500028" y="1676400"/>
            <a:ext cx="8734743" cy="4648200"/>
          </a:xfrm>
          <a:prstGeom prst="rect">
            <a:avLst/>
          </a:prstGeom>
        </p:spPr>
      </p:pic>
    </p:spTree>
    <p:extLst>
      <p:ext uri="{BB962C8B-B14F-4D97-AF65-F5344CB8AC3E}">
        <p14:creationId xmlns:p14="http://schemas.microsoft.com/office/powerpoint/2010/main" val="429443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9</a:t>
            </a:fld>
            <a:endParaRPr lang="en-US"/>
          </a:p>
        </p:txBody>
      </p:sp>
      <p:sp>
        <p:nvSpPr>
          <p:cNvPr id="21507" name="Rectangle 2"/>
          <p:cNvSpPr>
            <a:spLocks noGrp="1" noChangeArrowheads="1"/>
          </p:cNvSpPr>
          <p:nvPr>
            <p:ph type="title"/>
          </p:nvPr>
        </p:nvSpPr>
        <p:spPr/>
        <p:txBody>
          <a:bodyPr/>
          <a:lstStyle/>
          <a:p>
            <a:pPr eaLnBrk="1" hangingPunct="1"/>
            <a:r>
              <a:rPr lang="en-US" sz="4000" dirty="0"/>
              <a:t>End of Closing EC Meeting</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272041</TotalTime>
  <Words>753</Words>
  <Application>Microsoft Office PowerPoint</Application>
  <PresentationFormat>Widescreen</PresentationFormat>
  <Paragraphs>57</Paragraphs>
  <Slides>9</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Lucida Grande</vt:lpstr>
      <vt:lpstr>Times New Roman</vt:lpstr>
      <vt:lpstr>Default Design</vt:lpstr>
      <vt:lpstr>Office Theme</vt:lpstr>
      <vt:lpstr>IEEE 802 LMSC  130th Plenary Session (1st mixed mode Plenary Session)  11 July 2022 to 15 July 2022    </vt:lpstr>
      <vt:lpstr>2.01 Participant behavior in IEEE-SA activities is guided by the IEEE Codes of Ethics &amp; Conduct</vt:lpstr>
      <vt:lpstr>2.01 Participants in the IEEE-SA “individual process” shall act independently of others, including employers</vt:lpstr>
      <vt:lpstr>2.01 IEEE-SA standards activities shall allow the fair &amp; equitable consideration of all viewpoints</vt:lpstr>
      <vt:lpstr>3.00 Chair’s Announcements</vt:lpstr>
      <vt:lpstr>3.00 Chair’s Announcements</vt:lpstr>
      <vt:lpstr>3.00 Chair’s Announcements</vt:lpstr>
      <vt:lpstr>8.07 802/SA Task Force Update </vt:lpstr>
      <vt:lpstr>End of Closing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4067</cp:revision>
  <cp:lastPrinted>2022-03-04T19:16:52Z</cp:lastPrinted>
  <dcterms:created xsi:type="dcterms:W3CDTF">2002-03-10T15:43:16Z</dcterms:created>
  <dcterms:modified xsi:type="dcterms:W3CDTF">2022-07-15T14:45:34Z</dcterms:modified>
</cp:coreProperties>
</file>