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78" r:id="rId2"/>
    <p:sldId id="342" r:id="rId3"/>
    <p:sldId id="344" r:id="rId4"/>
    <p:sldId id="349" r:id="rId5"/>
    <p:sldId id="350" r:id="rId6"/>
    <p:sldId id="351" r:id="rId7"/>
    <p:sldId id="381" r:id="rId8"/>
    <p:sldId id="382" r:id="rId9"/>
    <p:sldId id="383" r:id="rId10"/>
    <p:sldId id="389" r:id="rId11"/>
    <p:sldId id="262" r:id="rId12"/>
    <p:sldId id="385" r:id="rId13"/>
    <p:sldId id="386" r:id="rId14"/>
    <p:sldId id="361" r:id="rId15"/>
    <p:sldId id="388" r:id="rId16"/>
    <p:sldId id="364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99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A1D1F0-191F-4161-B806-48850EF63E57}" v="22" dt="2022-06-07T18:52:29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08" autoAdjust="0"/>
    <p:restoredTop sz="88412" autoAdjust="0"/>
  </p:normalViewPr>
  <p:slideViewPr>
    <p:cSldViewPr>
      <p:cViewPr varScale="1">
        <p:scale>
          <a:sx n="67" d="100"/>
          <a:sy n="67" d="100"/>
        </p:scale>
        <p:origin x="1062" y="66"/>
      </p:cViewPr>
      <p:guideLst/>
    </p:cSldViewPr>
  </p:slideViewPr>
  <p:outlineViewPr>
    <p:cViewPr>
      <p:scale>
        <a:sx n="33" d="100"/>
        <a:sy n="33" d="100"/>
      </p:scale>
      <p:origin x="0" y="-2095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5EA1D1F0-191F-4161-B806-48850EF63E57}"/>
    <pc:docChg chg="undo custSel addSld delSld modSld modMainMaster">
      <pc:chgData name="Jon Rosdahl" userId="2820f357-2dd4-4127-8713-e0bfde0fd756" providerId="ADAL" clId="{5EA1D1F0-191F-4161-B806-48850EF63E57}" dt="2022-06-07T18:52:29.573" v="335" actId="14100"/>
      <pc:docMkLst>
        <pc:docMk/>
      </pc:docMkLst>
      <pc:sldChg chg="delSp modSp add del mod modNotes">
        <pc:chgData name="Jon Rosdahl" userId="2820f357-2dd4-4127-8713-e0bfde0fd756" providerId="ADAL" clId="{5EA1D1F0-191F-4161-B806-48850EF63E57}" dt="2022-06-07T18:52:29.573" v="335" actId="14100"/>
        <pc:sldMkLst>
          <pc:docMk/>
          <pc:sldMk cId="0" sldId="262"/>
        </pc:sldMkLst>
        <pc:spChg chg="mod">
          <ac:chgData name="Jon Rosdahl" userId="2820f357-2dd4-4127-8713-e0bfde0fd756" providerId="ADAL" clId="{5EA1D1F0-191F-4161-B806-48850EF63E57}" dt="2022-06-07T18:51:13.636" v="315"/>
          <ac:spMkLst>
            <pc:docMk/>
            <pc:sldMk cId="0" sldId="262"/>
            <ac:spMk id="4" creationId="{00000000-0000-0000-0000-000000000000}"/>
          </ac:spMkLst>
        </pc:spChg>
        <pc:spChg chg="mod">
          <ac:chgData name="Jon Rosdahl" userId="2820f357-2dd4-4127-8713-e0bfde0fd756" providerId="ADAL" clId="{5EA1D1F0-191F-4161-B806-48850EF63E57}" dt="2022-06-07T18:51:13.636" v="315"/>
          <ac:spMkLst>
            <pc:docMk/>
            <pc:sldMk cId="0" sldId="262"/>
            <ac:spMk id="5" creationId="{00000000-0000-0000-0000-000000000000}"/>
          </ac:spMkLst>
        </pc:spChg>
        <pc:spChg chg="del mod">
          <ac:chgData name="Jon Rosdahl" userId="2820f357-2dd4-4127-8713-e0bfde0fd756" providerId="ADAL" clId="{5EA1D1F0-191F-4161-B806-48850EF63E57}" dt="2022-06-07T18:51:32.611" v="320" actId="478"/>
          <ac:spMkLst>
            <pc:docMk/>
            <pc:sldMk cId="0" sldId="262"/>
            <ac:spMk id="6" creationId="{00000000-0000-0000-0000-000000000000}"/>
          </ac:spMkLst>
        </pc:spChg>
        <pc:spChg chg="mod">
          <ac:chgData name="Jon Rosdahl" userId="2820f357-2dd4-4127-8713-e0bfde0fd756" providerId="ADAL" clId="{5EA1D1F0-191F-4161-B806-48850EF63E57}" dt="2022-06-07T18:51:20.488" v="316" actId="1076"/>
          <ac:spMkLst>
            <pc:docMk/>
            <pc:sldMk cId="0" sldId="262"/>
            <ac:spMk id="9217" creationId="{00000000-0000-0000-0000-000000000000}"/>
          </ac:spMkLst>
        </pc:spChg>
        <pc:spChg chg="mod">
          <ac:chgData name="Jon Rosdahl" userId="2820f357-2dd4-4127-8713-e0bfde0fd756" providerId="ADAL" clId="{5EA1D1F0-191F-4161-B806-48850EF63E57}" dt="2022-06-07T18:52:29.573" v="335" actId="14100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Jon Rosdahl" userId="2820f357-2dd4-4127-8713-e0bfde0fd756" providerId="ADAL" clId="{5EA1D1F0-191F-4161-B806-48850EF63E57}" dt="2022-06-07T18:11:40.615" v="5" actId="20577"/>
        <pc:sldMkLst>
          <pc:docMk/>
          <pc:sldMk cId="0" sldId="278"/>
        </pc:sldMkLst>
        <pc:spChg chg="mod">
          <ac:chgData name="Jon Rosdahl" userId="2820f357-2dd4-4127-8713-e0bfde0fd756" providerId="ADAL" clId="{5EA1D1F0-191F-4161-B806-48850EF63E57}" dt="2022-06-07T18:11:40.615" v="5" actId="20577"/>
          <ac:spMkLst>
            <pc:docMk/>
            <pc:sldMk cId="0" sldId="278"/>
            <ac:spMk id="111620" creationId="{53B2155B-CFEF-47E6-921E-45594A6364EC}"/>
          </ac:spMkLst>
        </pc:spChg>
      </pc:sldChg>
      <pc:sldChg chg="modSp mod">
        <pc:chgData name="Jon Rosdahl" userId="2820f357-2dd4-4127-8713-e0bfde0fd756" providerId="ADAL" clId="{5EA1D1F0-191F-4161-B806-48850EF63E57}" dt="2022-06-07T18:39:35.881" v="42" actId="5793"/>
        <pc:sldMkLst>
          <pc:docMk/>
          <pc:sldMk cId="0" sldId="342"/>
        </pc:sldMkLst>
        <pc:spChg chg="mod">
          <ac:chgData name="Jon Rosdahl" userId="2820f357-2dd4-4127-8713-e0bfde0fd756" providerId="ADAL" clId="{5EA1D1F0-191F-4161-B806-48850EF63E57}" dt="2022-06-07T18:14:15.370" v="39" actId="6549"/>
          <ac:spMkLst>
            <pc:docMk/>
            <pc:sldMk cId="0" sldId="342"/>
            <ac:spMk id="273413" creationId="{F9A6CCE4-BC0A-4194-9F6C-63D8359E4152}"/>
          </ac:spMkLst>
        </pc:spChg>
        <pc:spChg chg="mod">
          <ac:chgData name="Jon Rosdahl" userId="2820f357-2dd4-4127-8713-e0bfde0fd756" providerId="ADAL" clId="{5EA1D1F0-191F-4161-B806-48850EF63E57}" dt="2022-06-07T18:39:35.881" v="42" actId="5793"/>
          <ac:spMkLst>
            <pc:docMk/>
            <pc:sldMk cId="0" sldId="342"/>
            <ac:spMk id="273414" creationId="{A8DD74F1-78FD-43C5-92B7-9C87A242921B}"/>
          </ac:spMkLst>
        </pc:spChg>
      </pc:sldChg>
      <pc:sldChg chg="modSp mod">
        <pc:chgData name="Jon Rosdahl" userId="2820f357-2dd4-4127-8713-e0bfde0fd756" providerId="ADAL" clId="{5EA1D1F0-191F-4161-B806-48850EF63E57}" dt="2022-06-07T18:44:59.819" v="286" actId="12"/>
        <pc:sldMkLst>
          <pc:docMk/>
          <pc:sldMk cId="2306598344" sldId="344"/>
        </pc:sldMkLst>
        <pc:spChg chg="mod">
          <ac:chgData name="Jon Rosdahl" userId="2820f357-2dd4-4127-8713-e0bfde0fd756" providerId="ADAL" clId="{5EA1D1F0-191F-4161-B806-48850EF63E57}" dt="2022-06-07T18:44:59.819" v="286" actId="12"/>
          <ac:spMkLst>
            <pc:docMk/>
            <pc:sldMk cId="2306598344" sldId="344"/>
            <ac:spMk id="3" creationId="{06C2C8B8-206C-4A99-8624-93A2C2F3839F}"/>
          </ac:spMkLst>
        </pc:spChg>
      </pc:sldChg>
      <pc:sldChg chg="del">
        <pc:chgData name="Jon Rosdahl" userId="2820f357-2dd4-4127-8713-e0bfde0fd756" providerId="ADAL" clId="{5EA1D1F0-191F-4161-B806-48850EF63E57}" dt="2022-06-07T18:45:27.241" v="287" actId="47"/>
        <pc:sldMkLst>
          <pc:docMk/>
          <pc:sldMk cId="4279860646" sldId="348"/>
        </pc:sldMkLst>
      </pc:sldChg>
      <pc:sldChg chg="modSp mod">
        <pc:chgData name="Jon Rosdahl" userId="2820f357-2dd4-4127-8713-e0bfde0fd756" providerId="ADAL" clId="{5EA1D1F0-191F-4161-B806-48850EF63E57}" dt="2022-06-07T18:44:18.204" v="283" actId="13926"/>
        <pc:sldMkLst>
          <pc:docMk/>
          <pc:sldMk cId="3425996458" sldId="349"/>
        </pc:sldMkLst>
        <pc:spChg chg="mod">
          <ac:chgData name="Jon Rosdahl" userId="2820f357-2dd4-4127-8713-e0bfde0fd756" providerId="ADAL" clId="{5EA1D1F0-191F-4161-B806-48850EF63E57}" dt="2022-06-07T18:44:18.204" v="283" actId="13926"/>
          <ac:spMkLst>
            <pc:docMk/>
            <pc:sldMk cId="3425996458" sldId="349"/>
            <ac:spMk id="3" creationId="{6532B60D-9BAD-4732-BC59-3D7F9C8F7C3E}"/>
          </ac:spMkLst>
        </pc:spChg>
      </pc:sldChg>
      <pc:sldChg chg="modSp mod">
        <pc:chgData name="Jon Rosdahl" userId="2820f357-2dd4-4127-8713-e0bfde0fd756" providerId="ADAL" clId="{5EA1D1F0-191F-4161-B806-48850EF63E57}" dt="2022-06-07T18:44:13.324" v="282" actId="13926"/>
        <pc:sldMkLst>
          <pc:docMk/>
          <pc:sldMk cId="2843269439" sldId="350"/>
        </pc:sldMkLst>
        <pc:spChg chg="mod">
          <ac:chgData name="Jon Rosdahl" userId="2820f357-2dd4-4127-8713-e0bfde0fd756" providerId="ADAL" clId="{5EA1D1F0-191F-4161-B806-48850EF63E57}" dt="2022-06-07T18:44:13.324" v="282" actId="13926"/>
          <ac:spMkLst>
            <pc:docMk/>
            <pc:sldMk cId="2843269439" sldId="350"/>
            <ac:spMk id="3" creationId="{F9657F8A-5834-4BD7-8DBC-9537F96B52F6}"/>
          </ac:spMkLst>
        </pc:spChg>
      </pc:sldChg>
      <pc:sldChg chg="modSp mod">
        <pc:chgData name="Jon Rosdahl" userId="2820f357-2dd4-4127-8713-e0bfde0fd756" providerId="ADAL" clId="{5EA1D1F0-191F-4161-B806-48850EF63E57}" dt="2022-06-07T18:50:17.380" v="311" actId="6549"/>
        <pc:sldMkLst>
          <pc:docMk/>
          <pc:sldMk cId="1625426209" sldId="364"/>
        </pc:sldMkLst>
        <pc:spChg chg="mod">
          <ac:chgData name="Jon Rosdahl" userId="2820f357-2dd4-4127-8713-e0bfde0fd756" providerId="ADAL" clId="{5EA1D1F0-191F-4161-B806-48850EF63E57}" dt="2022-06-07T18:50:09.585" v="308" actId="20577"/>
          <ac:spMkLst>
            <pc:docMk/>
            <pc:sldMk cId="1625426209" sldId="364"/>
            <ac:spMk id="2" creationId="{556FFF3F-93C5-496B-80C9-8193ACA82B69}"/>
          </ac:spMkLst>
        </pc:spChg>
        <pc:spChg chg="mod">
          <ac:chgData name="Jon Rosdahl" userId="2820f357-2dd4-4127-8713-e0bfde0fd756" providerId="ADAL" clId="{5EA1D1F0-191F-4161-B806-48850EF63E57}" dt="2022-06-07T18:50:17.380" v="311" actId="6549"/>
          <ac:spMkLst>
            <pc:docMk/>
            <pc:sldMk cId="1625426209" sldId="364"/>
            <ac:spMk id="3" creationId="{525B05BD-7D76-4BA9-823D-345110519248}"/>
          </ac:spMkLst>
        </pc:spChg>
      </pc:sldChg>
      <pc:sldChg chg="delSp">
        <pc:chgData name="Jon Rosdahl" userId="2820f357-2dd4-4127-8713-e0bfde0fd756" providerId="ADAL" clId="{5EA1D1F0-191F-4161-B806-48850EF63E57}" dt="2022-06-07T18:46:48.855" v="290"/>
        <pc:sldMkLst>
          <pc:docMk/>
          <pc:sldMk cId="577724991" sldId="383"/>
        </pc:sldMkLst>
        <pc:picChg chg="del">
          <ac:chgData name="Jon Rosdahl" userId="2820f357-2dd4-4127-8713-e0bfde0fd756" providerId="ADAL" clId="{5EA1D1F0-191F-4161-B806-48850EF63E57}" dt="2022-06-07T18:46:48.855" v="290"/>
          <ac:picMkLst>
            <pc:docMk/>
            <pc:sldMk cId="577724991" sldId="383"/>
            <ac:picMk id="4" creationId="{36617375-74F4-4106-BD80-1CB0796D2C7F}"/>
          </ac:picMkLst>
        </pc:picChg>
      </pc:sldChg>
      <pc:sldChg chg="modSp mod">
        <pc:chgData name="Jon Rosdahl" userId="2820f357-2dd4-4127-8713-e0bfde0fd756" providerId="ADAL" clId="{5EA1D1F0-191F-4161-B806-48850EF63E57}" dt="2022-06-07T18:47:22.216" v="292" actId="13926"/>
        <pc:sldMkLst>
          <pc:docMk/>
          <pc:sldMk cId="3143028189" sldId="385"/>
        </pc:sldMkLst>
        <pc:spChg chg="mod">
          <ac:chgData name="Jon Rosdahl" userId="2820f357-2dd4-4127-8713-e0bfde0fd756" providerId="ADAL" clId="{5EA1D1F0-191F-4161-B806-48850EF63E57}" dt="2022-06-07T18:47:22.216" v="292" actId="13926"/>
          <ac:spMkLst>
            <pc:docMk/>
            <pc:sldMk cId="3143028189" sldId="385"/>
            <ac:spMk id="3" creationId="{0162754F-F2DC-45EF-AC4E-D3E3D8B46057}"/>
          </ac:spMkLst>
        </pc:spChg>
      </pc:sldChg>
      <pc:sldChg chg="del">
        <pc:chgData name="Jon Rosdahl" userId="2820f357-2dd4-4127-8713-e0bfde0fd756" providerId="ADAL" clId="{5EA1D1F0-191F-4161-B806-48850EF63E57}" dt="2022-06-07T18:47:41.011" v="293" actId="47"/>
        <pc:sldMkLst>
          <pc:docMk/>
          <pc:sldMk cId="3777135817" sldId="387"/>
        </pc:sldMkLst>
      </pc:sldChg>
      <pc:sldChg chg="addSp delSp mod">
        <pc:chgData name="Jon Rosdahl" userId="2820f357-2dd4-4127-8713-e0bfde0fd756" providerId="ADAL" clId="{5EA1D1F0-191F-4161-B806-48850EF63E57}" dt="2022-06-07T18:49:35.753" v="296" actId="22"/>
        <pc:sldMkLst>
          <pc:docMk/>
          <pc:sldMk cId="658718765" sldId="388"/>
        </pc:sldMkLst>
        <pc:picChg chg="add">
          <ac:chgData name="Jon Rosdahl" userId="2820f357-2dd4-4127-8713-e0bfde0fd756" providerId="ADAL" clId="{5EA1D1F0-191F-4161-B806-48850EF63E57}" dt="2022-06-07T18:49:35.753" v="296" actId="22"/>
          <ac:picMkLst>
            <pc:docMk/>
            <pc:sldMk cId="658718765" sldId="388"/>
            <ac:picMk id="4" creationId="{0366AD89-42D6-4FB3-858F-65C82DB8331F}"/>
          </ac:picMkLst>
        </pc:picChg>
        <pc:picChg chg="del">
          <ac:chgData name="Jon Rosdahl" userId="2820f357-2dd4-4127-8713-e0bfde0fd756" providerId="ADAL" clId="{5EA1D1F0-191F-4161-B806-48850EF63E57}" dt="2022-06-07T18:49:33.329" v="295" actId="478"/>
          <ac:picMkLst>
            <pc:docMk/>
            <pc:sldMk cId="658718765" sldId="388"/>
            <ac:picMk id="5" creationId="{BB160F58-F033-4AEB-AB7D-C37AA5518406}"/>
          </ac:picMkLst>
        </pc:picChg>
      </pc:sldChg>
      <pc:sldChg chg="del">
        <pc:chgData name="Jon Rosdahl" userId="2820f357-2dd4-4127-8713-e0bfde0fd756" providerId="ADAL" clId="{5EA1D1F0-191F-4161-B806-48850EF63E57}" dt="2022-06-07T18:50:32.200" v="312" actId="47"/>
        <pc:sldMkLst>
          <pc:docMk/>
          <pc:sldMk cId="1547960917" sldId="389"/>
        </pc:sldMkLst>
      </pc:sldChg>
      <pc:sldChg chg="new">
        <pc:chgData name="Jon Rosdahl" userId="2820f357-2dd4-4127-8713-e0bfde0fd756" providerId="ADAL" clId="{5EA1D1F0-191F-4161-B806-48850EF63E57}" dt="2022-06-07T18:50:50.295" v="314" actId="680"/>
        <pc:sldMkLst>
          <pc:docMk/>
          <pc:sldMk cId="1846512745" sldId="389"/>
        </pc:sldMkLst>
      </pc:sldChg>
      <pc:sldChg chg="del">
        <pc:chgData name="Jon Rosdahl" userId="2820f357-2dd4-4127-8713-e0bfde0fd756" providerId="ADAL" clId="{5EA1D1F0-191F-4161-B806-48850EF63E57}" dt="2022-06-07T18:47:52.449" v="294" actId="47"/>
        <pc:sldMkLst>
          <pc:docMk/>
          <pc:sldMk cId="386168941" sldId="390"/>
        </pc:sldMkLst>
      </pc:sldChg>
      <pc:sldChg chg="del">
        <pc:chgData name="Jon Rosdahl" userId="2820f357-2dd4-4127-8713-e0bfde0fd756" providerId="ADAL" clId="{5EA1D1F0-191F-4161-B806-48850EF63E57}" dt="2022-06-07T18:50:33.144" v="313" actId="47"/>
        <pc:sldMkLst>
          <pc:docMk/>
          <pc:sldMk cId="2400473965" sldId="391"/>
        </pc:sldMkLst>
      </pc:sldChg>
      <pc:sldMasterChg chg="modSp mod modSldLayout">
        <pc:chgData name="Jon Rosdahl" userId="2820f357-2dd4-4127-8713-e0bfde0fd756" providerId="ADAL" clId="{5EA1D1F0-191F-4161-B806-48850EF63E57}" dt="2022-06-07T18:13:48.586" v="27"/>
        <pc:sldMasterMkLst>
          <pc:docMk/>
          <pc:sldMasterMk cId="0" sldId="2147483657"/>
        </pc:sldMasterMkLst>
        <pc:spChg chg="mod">
          <ac:chgData name="Jon Rosdahl" userId="2820f357-2dd4-4127-8713-e0bfde0fd756" providerId="ADAL" clId="{5EA1D1F0-191F-4161-B806-48850EF63E57}" dt="2022-06-07T18:13:08.006" v="8"/>
          <ac:spMkLst>
            <pc:docMk/>
            <pc:sldMasterMk cId="0" sldId="2147483657"/>
            <ac:spMk id="2" creationId="{92B304B0-FF60-41DC-9681-6067E5CBFFEE}"/>
          </ac:spMkLst>
        </pc:spChg>
        <pc:spChg chg="mod">
          <ac:chgData name="Jon Rosdahl" userId="2820f357-2dd4-4127-8713-e0bfde0fd756" providerId="ADAL" clId="{5EA1D1F0-191F-4161-B806-48850EF63E57}" dt="2022-06-07T18:13:16.013" v="14" actId="20577"/>
          <ac:spMkLst>
            <pc:docMk/>
            <pc:sldMasterMk cId="0" sldId="2147483657"/>
            <ac:spMk id="329737" creationId="{B6922251-FEB2-42BE-A274-06E32B974A01}"/>
          </ac:spMkLst>
        </pc:spChg>
        <pc:sldLayoutChg chg="modSp mod">
          <pc:chgData name="Jon Rosdahl" userId="2820f357-2dd4-4127-8713-e0bfde0fd756" providerId="ADAL" clId="{5EA1D1F0-191F-4161-B806-48850EF63E57}" dt="2022-06-07T18:13:48.586" v="27"/>
          <pc:sldLayoutMkLst>
            <pc:docMk/>
            <pc:sldMasterMk cId="0" sldId="2147483657"/>
            <pc:sldLayoutMk cId="0" sldId="2147483658"/>
          </pc:sldLayoutMkLst>
          <pc:spChg chg="mod">
            <ac:chgData name="Jon Rosdahl" userId="2820f357-2dd4-4127-8713-e0bfde0fd756" providerId="ADAL" clId="{5EA1D1F0-191F-4161-B806-48850EF63E57}" dt="2022-06-07T18:13:26.601" v="20" actId="6549"/>
            <ac:spMkLst>
              <pc:docMk/>
              <pc:sldMasterMk cId="0" sldId="2147483657"/>
              <pc:sldLayoutMk cId="0" sldId="2147483658"/>
              <ac:spMk id="14" creationId="{ECC9A3E7-6E7E-4533-8460-17B235A06FF0}"/>
            </ac:spMkLst>
          </pc:spChg>
          <pc:spChg chg="mod">
            <ac:chgData name="Jon Rosdahl" userId="2820f357-2dd4-4127-8713-e0bfde0fd756" providerId="ADAL" clId="{5EA1D1F0-191F-4161-B806-48850EF63E57}" dt="2022-06-07T18:13:48.586" v="27"/>
            <ac:spMkLst>
              <pc:docMk/>
              <pc:sldMasterMk cId="0" sldId="2147483657"/>
              <pc:sldLayoutMk cId="0" sldId="2147483658"/>
              <ac:spMk id="15" creationId="{E07C26CB-7D9D-421E-9097-1883C3DAD6F2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June 2022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EC-22/121r0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June 2022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EC-22/121r0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June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EC-22/121r0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June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EC-22/121r0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June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EC-22/121r0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EC-22/xxxxr0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20% drop.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June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EC-22/121r0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076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2" y="6597486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June IEEE 802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0"/>
            <a:ext cx="1981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ec-22-0121-00-00EC</a:t>
            </a:r>
            <a:endParaRPr lang="en-US" sz="11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04" y="6589712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June IEEE 802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2133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ec-22-0121-00-00EC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el.gc.ca/travel-covid/travel-restrictions/foreign-sept7-vaccine" TargetMode="External"/><Relationship Id="rId2" Type="http://schemas.openxmlformats.org/officeDocument/2006/relationships/hyperlink" Target="https://www.traveloffpath.com/canada-removes-testing-for-entry-as-of-april-1s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pp.dialoginsight.com/T/OFC4/L2S/7894/B6398/jcw4/3087/38272/DTOmLo/2/107182/ua4fePJc/I/3085/eDYxTZ.html?h=7AE7RIter62YmhGh1OCL1y0w-vv0VfB-N3kgLchNCLI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dirty="0"/>
              <a:t>Executive Secretary Report for </a:t>
            </a:r>
            <a:br>
              <a:rPr lang="en-US" altLang="en-US" dirty="0"/>
            </a:br>
            <a:r>
              <a:rPr lang="en-US" altLang="en-US" dirty="0"/>
              <a:t>2022 June Telecon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B2CF9-FD6F-4658-88CF-84F833A61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2123-4529-4986-9AE5-1220EF628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12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664576"/>
            <a:ext cx="5829300" cy="344090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Summary</a:t>
            </a:r>
            <a:r>
              <a:rPr lang="en-US" spc="-120" dirty="0"/>
              <a:t> </a:t>
            </a:r>
            <a:r>
              <a:rPr lang="en-US" dirty="0"/>
              <a:t>of</a:t>
            </a:r>
            <a:r>
              <a:rPr lang="en-US" spc="-105" dirty="0"/>
              <a:t> </a:t>
            </a:r>
            <a:r>
              <a:rPr lang="en-US" dirty="0"/>
              <a:t>Key</a:t>
            </a:r>
            <a:r>
              <a:rPr lang="en-US" spc="-105" dirty="0"/>
              <a:t> </a:t>
            </a:r>
            <a:r>
              <a:rPr lang="en-US" spc="-8" dirty="0"/>
              <a:t>Points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399"/>
            <a:ext cx="8382000" cy="5229225"/>
          </a:xfrm>
          <a:ln/>
        </p:spPr>
        <p:txBody>
          <a:bodyPr/>
          <a:lstStyle/>
          <a:p>
            <a:pPr marL="180975" indent="-171450">
              <a:lnSpc>
                <a:spcPts val="1605"/>
              </a:lnSpc>
              <a:spcBef>
                <a:spcPts val="75"/>
              </a:spcBef>
              <a:buFont typeface="Arial"/>
              <a:buChar char="•"/>
              <a:tabLst>
                <a:tab pos="180499" algn="l"/>
                <a:tab pos="180975" algn="l"/>
              </a:tabLst>
            </a:pPr>
            <a:r>
              <a:rPr lang="en-US" sz="2400" dirty="0">
                <a:latin typeface="Calibri"/>
                <a:cs typeface="Calibri"/>
              </a:rPr>
              <a:t>Meeting</a:t>
            </a:r>
            <a:r>
              <a:rPr lang="en-US" sz="2400" spc="-4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is</a:t>
            </a:r>
            <a:r>
              <a:rPr lang="en-US" sz="2400" spc="-11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to be run</a:t>
            </a:r>
            <a:r>
              <a:rPr lang="en-US" sz="2400" spc="-4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as</a:t>
            </a:r>
            <a:r>
              <a:rPr lang="en-US" sz="2400" spc="-11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an</a:t>
            </a:r>
            <a:r>
              <a:rPr lang="en-US" sz="2400" spc="-4" dirty="0">
                <a:latin typeface="Calibri"/>
                <a:cs typeface="Calibri"/>
              </a:rPr>
              <a:t> </a:t>
            </a:r>
            <a:r>
              <a:rPr lang="en-US" sz="2400" spc="-8" dirty="0">
                <a:latin typeface="Calibri"/>
                <a:cs typeface="Calibri"/>
              </a:rPr>
              <a:t>in-</a:t>
            </a:r>
            <a:r>
              <a:rPr lang="en-US" sz="2400" dirty="0">
                <a:latin typeface="Calibri"/>
                <a:cs typeface="Calibri"/>
              </a:rPr>
              <a:t>person </a:t>
            </a:r>
            <a:r>
              <a:rPr lang="en-US" sz="2400" spc="-8" dirty="0">
                <a:latin typeface="Calibri"/>
                <a:cs typeface="Calibri"/>
              </a:rPr>
              <a:t>meeting:</a:t>
            </a:r>
            <a:endParaRPr lang="en-US" sz="2400" dirty="0">
              <a:latin typeface="Calibri"/>
              <a:cs typeface="Calibri"/>
            </a:endParaRPr>
          </a:p>
          <a:p>
            <a:pPr marL="523875" lvl="1" indent="-171450">
              <a:lnSpc>
                <a:spcPts val="1320"/>
              </a:lnSpc>
              <a:buFont typeface="Arial"/>
              <a:buChar char="•"/>
              <a:tabLst>
                <a:tab pos="523399" algn="l"/>
                <a:tab pos="523875" algn="l"/>
              </a:tabLst>
            </a:pPr>
            <a:r>
              <a:rPr lang="en-US" sz="2000" dirty="0">
                <a:latin typeface="Calibri"/>
                <a:cs typeface="Calibri"/>
              </a:rPr>
              <a:t>Local</a:t>
            </a:r>
            <a:r>
              <a:rPr lang="en-US" sz="2000" spc="-3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time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zone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schedule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for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meetings</a:t>
            </a:r>
            <a:endParaRPr lang="en-US" sz="2000" dirty="0">
              <a:latin typeface="Calibri"/>
              <a:cs typeface="Calibri"/>
            </a:endParaRPr>
          </a:p>
          <a:p>
            <a:pPr marL="523875" lvl="1" indent="-171450">
              <a:lnSpc>
                <a:spcPts val="1320"/>
              </a:lnSpc>
              <a:buFont typeface="Arial"/>
              <a:buChar char="•"/>
              <a:tabLst>
                <a:tab pos="523399" algn="l"/>
                <a:tab pos="523875" algn="l"/>
              </a:tabLst>
            </a:pPr>
            <a:r>
              <a:rPr lang="en-US" sz="2000" dirty="0">
                <a:latin typeface="Calibri"/>
                <a:cs typeface="Calibri"/>
              </a:rPr>
              <a:t>Local</a:t>
            </a:r>
            <a:r>
              <a:rPr lang="en-US" sz="2000" spc="-3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participants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attend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as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an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in-</a:t>
            </a:r>
            <a:r>
              <a:rPr lang="en-US" sz="2000" dirty="0">
                <a:latin typeface="Calibri"/>
                <a:cs typeface="Calibri"/>
              </a:rPr>
              <a:t>person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meeting</a:t>
            </a:r>
            <a:endParaRPr lang="en-US" sz="2000" dirty="0">
              <a:latin typeface="Calibri"/>
              <a:cs typeface="Calibri"/>
            </a:endParaRPr>
          </a:p>
          <a:p>
            <a:pPr marL="523875" lvl="1" indent="-171450">
              <a:lnSpc>
                <a:spcPts val="1335"/>
              </a:lnSpc>
              <a:buFont typeface="Arial"/>
              <a:buChar char="•"/>
              <a:tabLst>
                <a:tab pos="523399" algn="l"/>
                <a:tab pos="523875" algn="l"/>
              </a:tabLst>
            </a:pPr>
            <a:r>
              <a:rPr lang="en-US" sz="2000" dirty="0">
                <a:latin typeface="Calibri"/>
                <a:cs typeface="Calibri"/>
              </a:rPr>
              <a:t>Remote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access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is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provided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remote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participants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view/present/interact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similarly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on-</a:t>
            </a:r>
            <a:r>
              <a:rPr lang="en-US" sz="2000" dirty="0">
                <a:latin typeface="Calibri"/>
                <a:cs typeface="Calibri"/>
              </a:rPr>
              <a:t>line meetings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(best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effort)</a:t>
            </a:r>
            <a:endParaRPr lang="en-US" sz="2000" dirty="0">
              <a:latin typeface="Calibri"/>
              <a:cs typeface="Calibri"/>
            </a:endParaRPr>
          </a:p>
          <a:p>
            <a:pPr marL="180975" marR="50006" indent="-171450">
              <a:lnSpc>
                <a:spcPct val="70000"/>
              </a:lnSpc>
              <a:spcBef>
                <a:spcPts val="746"/>
              </a:spcBef>
              <a:buFont typeface="Arial"/>
              <a:buChar char="•"/>
              <a:tabLst>
                <a:tab pos="180499" algn="l"/>
                <a:tab pos="180975" algn="l"/>
              </a:tabLst>
            </a:pPr>
            <a:r>
              <a:rPr lang="en-US" sz="2000" dirty="0">
                <a:latin typeface="Calibri"/>
                <a:cs typeface="Calibri"/>
              </a:rPr>
              <a:t>In-person</a:t>
            </a:r>
            <a:r>
              <a:rPr lang="en-US" sz="2000" spc="-3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participants</a:t>
            </a:r>
            <a:r>
              <a:rPr lang="en-US" sz="2000" spc="-3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are</a:t>
            </a:r>
            <a:r>
              <a:rPr lang="en-US" sz="2000" spc="-3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admonished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(stronger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than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encouraged)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stay</a:t>
            </a:r>
            <a:r>
              <a:rPr lang="en-US" sz="2000" spc="-3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OFF</a:t>
            </a:r>
            <a:r>
              <a:rPr lang="en-US" sz="2000" spc="-30" dirty="0">
                <a:latin typeface="Calibri"/>
                <a:cs typeface="Calibri"/>
              </a:rPr>
              <a:t> </a:t>
            </a:r>
            <a:r>
              <a:rPr lang="en-US" sz="2000" spc="-19" dirty="0">
                <a:latin typeface="Calibri"/>
                <a:cs typeface="Calibri"/>
              </a:rPr>
              <a:t>the Audio interface from the </a:t>
            </a:r>
            <a:r>
              <a:rPr lang="en-US" sz="2000" spc="-8" dirty="0">
                <a:latin typeface="Calibri"/>
                <a:cs typeface="Calibri"/>
              </a:rPr>
              <a:t>Webex/zoom/teams/conference</a:t>
            </a:r>
            <a:r>
              <a:rPr lang="en-US" sz="2000" spc="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tool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of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your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choice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–</a:t>
            </a:r>
          </a:p>
          <a:p>
            <a:pPr marL="180975" marR="50006" indent="-171450">
              <a:lnSpc>
                <a:spcPct val="70000"/>
              </a:lnSpc>
              <a:spcBef>
                <a:spcPts val="746"/>
              </a:spcBef>
              <a:buFont typeface="Arial"/>
              <a:buChar char="•"/>
              <a:tabLst>
                <a:tab pos="180499" algn="l"/>
                <a:tab pos="180975" algn="l"/>
              </a:tabLst>
            </a:pPr>
            <a:r>
              <a:rPr lang="en-US" sz="2000" spc="-8" dirty="0">
                <a:latin typeface="Calibri"/>
                <a:cs typeface="Calibri"/>
              </a:rPr>
              <a:t>Presentation/room </a:t>
            </a:r>
            <a:r>
              <a:rPr lang="en-US" sz="2000" dirty="0">
                <a:latin typeface="Calibri"/>
                <a:cs typeface="Calibri"/>
              </a:rPr>
              <a:t>computer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is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logged into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conference tool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(ideally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from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volunteer-</a:t>
            </a:r>
            <a:r>
              <a:rPr lang="en-US" sz="2000" dirty="0">
                <a:latin typeface="Calibri"/>
                <a:cs typeface="Calibri"/>
              </a:rPr>
              <a:t>supplied PC),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spc="-19" dirty="0">
                <a:latin typeface="Calibri"/>
                <a:cs typeface="Calibri"/>
              </a:rPr>
              <a:t>and  the </a:t>
            </a:r>
            <a:r>
              <a:rPr lang="en-US" sz="2000" spc="-8" dirty="0">
                <a:latin typeface="Calibri"/>
                <a:cs typeface="Calibri"/>
              </a:rPr>
              <a:t>web-</a:t>
            </a:r>
            <a:r>
              <a:rPr lang="en-US" sz="2000" dirty="0">
                <a:latin typeface="Calibri"/>
                <a:cs typeface="Calibri"/>
              </a:rPr>
              <a:t>conferencing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tool</a:t>
            </a:r>
            <a:r>
              <a:rPr lang="en-US" sz="2000" spc="-26" dirty="0">
                <a:latin typeface="Calibri"/>
                <a:cs typeface="Calibri"/>
              </a:rPr>
              <a:t> is presenting what is being presented by the local </a:t>
            </a:r>
            <a:r>
              <a:rPr lang="en-US" sz="2000" dirty="0">
                <a:latin typeface="Calibri"/>
                <a:cs typeface="Calibri"/>
              </a:rPr>
              <a:t>projector.</a:t>
            </a:r>
          </a:p>
          <a:p>
            <a:pPr marL="180975" marR="237649" indent="-171450">
              <a:lnSpc>
                <a:spcPct val="70000"/>
              </a:lnSpc>
              <a:spcBef>
                <a:spcPts val="750"/>
              </a:spcBef>
              <a:buFont typeface="Arial"/>
              <a:buChar char="•"/>
              <a:tabLst>
                <a:tab pos="180499" algn="l"/>
                <a:tab pos="180975" algn="l"/>
              </a:tabLst>
            </a:pPr>
            <a:r>
              <a:rPr lang="en-US" sz="2000" dirty="0">
                <a:latin typeface="Calibri"/>
                <a:cs typeface="Calibri"/>
              </a:rPr>
              <a:t>A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spc="-15" dirty="0">
                <a:latin typeface="Calibri"/>
                <a:cs typeface="Calibri"/>
              </a:rPr>
              <a:t>chair,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vice-</a:t>
            </a:r>
            <a:r>
              <a:rPr lang="en-US" sz="2000" spc="-15" dirty="0">
                <a:latin typeface="Calibri"/>
                <a:cs typeface="Calibri"/>
              </a:rPr>
              <a:t>chair, </a:t>
            </a:r>
            <a:r>
              <a:rPr lang="en-US" sz="2000" dirty="0">
                <a:latin typeface="Calibri"/>
                <a:cs typeface="Calibri"/>
              </a:rPr>
              <a:t>or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designate,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is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logged into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conference tool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and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monitoring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queue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(based </a:t>
            </a:r>
            <a:r>
              <a:rPr lang="en-US" sz="2000" spc="-19" dirty="0">
                <a:latin typeface="Calibri"/>
                <a:cs typeface="Calibri"/>
              </a:rPr>
              <a:t>on </a:t>
            </a:r>
            <a:r>
              <a:rPr lang="en-US" sz="2000" dirty="0">
                <a:latin typeface="Calibri"/>
                <a:cs typeface="Calibri"/>
              </a:rPr>
              <a:t>experience this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is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probably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second room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log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in,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since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monitoring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queue doesn’t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work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well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spc="-15" dirty="0">
                <a:latin typeface="Calibri"/>
                <a:cs typeface="Calibri"/>
              </a:rPr>
              <a:t>when </a:t>
            </a:r>
            <a:r>
              <a:rPr lang="en-US" sz="2000" dirty="0">
                <a:latin typeface="Calibri"/>
                <a:cs typeface="Calibri"/>
              </a:rPr>
              <a:t>presenting) –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this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person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manages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online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queue for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chair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integrate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with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floor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queue.  Fairness for local and remote attendees is responsibility of the officer.</a:t>
            </a:r>
            <a:endParaRPr lang="en-US" sz="2000" dirty="0">
              <a:latin typeface="Calibri"/>
              <a:cs typeface="Calibri"/>
            </a:endParaRPr>
          </a:p>
          <a:p>
            <a:pPr marL="180499" marR="3810" indent="-171450">
              <a:lnSpc>
                <a:spcPct val="70000"/>
              </a:lnSpc>
              <a:spcBef>
                <a:spcPts val="754"/>
              </a:spcBef>
              <a:buFont typeface="Arial"/>
              <a:buChar char="•"/>
              <a:tabLst>
                <a:tab pos="180499" algn="l"/>
                <a:tab pos="180975" algn="l"/>
              </a:tabLst>
            </a:pPr>
            <a:r>
              <a:rPr lang="en-US" sz="2000" dirty="0">
                <a:latin typeface="Calibri"/>
                <a:cs typeface="Calibri"/>
              </a:rPr>
              <a:t>Audio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comes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from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floor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mic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or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chair/</a:t>
            </a:r>
            <a:r>
              <a:rPr lang="en-US" sz="2000" dirty="0" err="1">
                <a:latin typeface="Calibri"/>
                <a:cs typeface="Calibri"/>
              </a:rPr>
              <a:t>dias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mic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which is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mixed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into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room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speakers </a:t>
            </a:r>
            <a:r>
              <a:rPr lang="en-US" sz="2000" dirty="0">
                <a:latin typeface="Calibri"/>
                <a:cs typeface="Calibri"/>
              </a:rPr>
              <a:t>and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outgoing </a:t>
            </a:r>
            <a:r>
              <a:rPr lang="en-US" sz="2000" spc="-8" dirty="0">
                <a:latin typeface="Calibri"/>
                <a:cs typeface="Calibri"/>
              </a:rPr>
              <a:t>sound </a:t>
            </a:r>
            <a:r>
              <a:rPr lang="en-US" sz="2000" dirty="0">
                <a:latin typeface="Calibri"/>
                <a:cs typeface="Calibri"/>
              </a:rPr>
              <a:t>by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 sound</a:t>
            </a:r>
            <a:r>
              <a:rPr lang="en-US" sz="2000" spc="4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board is then connected to the local computer that shares to the remote conference tool. </a:t>
            </a:r>
            <a:endParaRPr lang="en-US" sz="2000" dirty="0">
              <a:latin typeface="Calibri"/>
              <a:cs typeface="Calibri"/>
            </a:endParaRPr>
          </a:p>
          <a:p>
            <a:pPr marL="180975" marR="287655" indent="-171450">
              <a:lnSpc>
                <a:spcPct val="70000"/>
              </a:lnSpc>
              <a:spcBef>
                <a:spcPts val="746"/>
              </a:spcBef>
              <a:buFont typeface="Arial"/>
              <a:buChar char="•"/>
              <a:tabLst>
                <a:tab pos="180499" algn="l"/>
                <a:tab pos="180975" algn="l"/>
              </a:tabLst>
            </a:pPr>
            <a:r>
              <a:rPr lang="en-US" sz="2000" dirty="0">
                <a:latin typeface="Calibri"/>
                <a:cs typeface="Calibri"/>
              </a:rPr>
              <a:t>Working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groups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need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decide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voting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rules,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etc.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for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subgroups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(some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use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different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rules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for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electronic </a:t>
            </a:r>
            <a:r>
              <a:rPr lang="en-US" sz="2000" dirty="0">
                <a:latin typeface="Calibri"/>
                <a:cs typeface="Calibri"/>
              </a:rPr>
              <a:t>meetings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than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in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person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–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what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use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for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hybrid?)</a:t>
            </a:r>
            <a:endParaRPr lang="en-US" sz="20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87145-5AF7-48EE-880D-C6312DC1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– Montreal,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2754F-F2DC-45EF-AC4E-D3E3D8B46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211761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Updated Travel requirements April 5, 2022:</a:t>
            </a:r>
          </a:p>
          <a:p>
            <a:pPr lvl="2"/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Canada Removed Testing For Entry </a:t>
            </a:r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April 1st</a:t>
            </a:r>
            <a:endParaRPr lang="en-US" sz="200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Once the new test-free rules come into effect on April 1, 2022, 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fully vaccinated passengers will no longer need to show proof of a negative antigen or PCR test prior to boarding their flight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The </a:t>
            </a:r>
            <a:r>
              <a:rPr lang="en-US" sz="1600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ArriveCan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app will still need to be used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as well as random testing on arrival happening at select airports”</a:t>
            </a:r>
            <a:endParaRPr lang="en-US" sz="200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sz="2000" dirty="0"/>
              <a:t>Canadian government has expanded the list of accepted vaccines to enter Canada. You can find the full list at the following link:</a:t>
            </a:r>
          </a:p>
          <a:p>
            <a:pPr lvl="2"/>
            <a:r>
              <a:rPr lang="en-US" sz="2000" dirty="0"/>
              <a:t> </a:t>
            </a:r>
            <a:r>
              <a:rPr lang="en-US" sz="2000" dirty="0">
                <a:hlinkClick r:id="rId3"/>
              </a:rPr>
              <a:t>https://travel.gc.ca/travel-covid/travel-restrictions/foreign-sept7-vaccine</a:t>
            </a:r>
            <a:r>
              <a:rPr lang="en-US" sz="2000" dirty="0"/>
              <a:t> </a:t>
            </a:r>
          </a:p>
          <a:p>
            <a:pPr lvl="1"/>
            <a:r>
              <a:rPr lang="en-US" sz="1600" dirty="0"/>
              <a:t>The Government of Québec announced that meetings and conventions can resume as of February 28 and can be held at full capacity as of March 14.</a:t>
            </a:r>
          </a:p>
          <a:p>
            <a:pPr lvl="2"/>
            <a:r>
              <a:rPr lang="en-US" sz="1600" dirty="0"/>
              <a:t>For the latest updates and links to resources for additional information, visit our </a:t>
            </a:r>
            <a:r>
              <a:rPr lang="en-US" sz="1600" dirty="0">
                <a:effectLst/>
                <a:hlinkClick r:id="rId4"/>
              </a:rPr>
              <a:t>COVID information page</a:t>
            </a:r>
            <a:r>
              <a:rPr lang="en-US" sz="1600" dirty="0"/>
              <a:t>.</a:t>
            </a:r>
          </a:p>
          <a:p>
            <a:pPr lvl="2"/>
            <a:r>
              <a:rPr lang="en-US" sz="1600" dirty="0"/>
              <a:t>Please check the </a:t>
            </a:r>
            <a:r>
              <a:rPr lang="en-US" sz="1600" dirty="0">
                <a:effectLst/>
                <a:hlinkClick r:id="rId4"/>
              </a:rPr>
              <a:t>COVID information page</a:t>
            </a:r>
            <a:r>
              <a:rPr lang="en-US" sz="1600" dirty="0">
                <a:effectLst/>
              </a:rPr>
              <a:t> </a:t>
            </a:r>
            <a:r>
              <a:rPr lang="en-US" sz="1600" dirty="0"/>
              <a:t>for testing and travel requirements.</a:t>
            </a:r>
            <a:endParaRPr lang="en-US" sz="20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62FE50C-0452-4070-B94E-2867E9EFE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Canadian government has expanded the list of accepted vaccines to enter Canada. You can find the full list at the following link:</a:t>
            </a:r>
            <a:endParaRPr kumimoji="0" lang="en-CA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en-CA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sng" strike="noStrike" cap="none" normalizeH="0" baseline="0">
                <a:ln>
                  <a:noFill/>
                </a:ln>
                <a:solidFill>
                  <a:srgbClr val="0563C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https://travel.gc.ca/travel-covid/travel-restrictions/foreign-sept7-vaccine</a:t>
            </a:r>
            <a:endParaRPr kumimoji="0" lang="en-CA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028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C4605-186D-4F02-8ED0-5B72E0382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2"/>
            <a:ext cx="8229600" cy="814387"/>
          </a:xfrm>
        </p:spPr>
        <p:txBody>
          <a:bodyPr/>
          <a:lstStyle/>
          <a:p>
            <a:r>
              <a:rPr lang="en-US" sz="2800" b="1" i="0" dirty="0">
                <a:solidFill>
                  <a:srgbClr val="333333"/>
                </a:solidFill>
                <a:effectLst/>
                <a:latin typeface="Roboto Slab"/>
              </a:rPr>
              <a:t>The Latest Updates on International Gathering and Travel Restrictions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6E3BD-9945-4081-ACBD-CC5598F41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algn="ctr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Canada has dropped pretravel testing requirements for vaccinated visitors, while New Zealand and Italy are relaxing vaccine passport rules.</a:t>
            </a:r>
          </a:p>
          <a:p>
            <a:pPr lvl="1" algn="ctr"/>
            <a:r>
              <a:rPr lang="en-US" dirty="0">
                <a:solidFill>
                  <a:srgbClr val="333333"/>
                </a:solidFill>
                <a:latin typeface="Roboto" panose="02000000000000000000" pitchFamily="2" charset="0"/>
              </a:rPr>
              <a:t>27 country status reported:</a:t>
            </a:r>
            <a:endParaRPr lang="en-US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1600" dirty="0"/>
              <a:t>northstarmeetingsgroup.com/coronavirus-countries-cities-reopening-COVID-19-new-cases?utm_source=</a:t>
            </a:r>
            <a:r>
              <a:rPr lang="en-US" sz="1600" dirty="0" err="1"/>
              <a:t>eNewsletter&amp;utm_medium</a:t>
            </a:r>
            <a:r>
              <a:rPr lang="en-US" sz="1600" dirty="0"/>
              <a:t>=</a:t>
            </a:r>
            <a:r>
              <a:rPr lang="en-US" sz="1600" dirty="0" err="1"/>
              <a:t>Email&amp;utm_campaign</a:t>
            </a:r>
            <a:r>
              <a:rPr lang="en-US" sz="1600" dirty="0"/>
              <a:t>=</a:t>
            </a:r>
            <a:r>
              <a:rPr lang="en-US" sz="1600" dirty="0" err="1"/>
              <a:t>eltrMtgNews&amp;oly_enc_id</a:t>
            </a:r>
            <a:r>
              <a:rPr lang="en-US" sz="1600" dirty="0"/>
              <a:t>=0895B1365067B7U</a:t>
            </a:r>
          </a:p>
        </p:txBody>
      </p:sp>
    </p:spTree>
    <p:extLst>
      <p:ext uri="{BB962C8B-B14F-4D97-AF65-F5344CB8AC3E}">
        <p14:creationId xmlns:p14="http://schemas.microsoft.com/office/powerpoint/2010/main" val="2843732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56A26-5AC0-460A-B58C-483C04609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 for 2022 July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971EA-11F7-4220-82C3-C7DF638F2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111749"/>
          </a:xfrm>
        </p:spPr>
        <p:txBody>
          <a:bodyPr/>
          <a:lstStyle/>
          <a:p>
            <a:r>
              <a:rPr lang="en-US" sz="2000" dirty="0"/>
              <a:t>2. If the 2022 July Plenary Session is held in Montreal, Canada as a mixed-mode session, will you attend:</a:t>
            </a:r>
          </a:p>
          <a:p>
            <a:pPr marL="0" indent="0">
              <a:buNone/>
            </a:pPr>
            <a:r>
              <a:rPr lang="en-US" sz="2000" dirty="0"/>
              <a:t>        Attend In-person   Attend Virtually (remotely)   Will not attend plenary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802.1	34		 36		2</a:t>
            </a:r>
          </a:p>
          <a:p>
            <a:r>
              <a:rPr lang="en-US" sz="2000" dirty="0"/>
              <a:t>802.3	91		153		8</a:t>
            </a:r>
          </a:p>
          <a:p>
            <a:r>
              <a:rPr lang="en-US" sz="2000" dirty="0"/>
              <a:t>802.11	74		118		7</a:t>
            </a:r>
          </a:p>
          <a:p>
            <a:r>
              <a:rPr lang="en-US" sz="2000" dirty="0"/>
              <a:t>802.15	20		  25		1</a:t>
            </a:r>
          </a:p>
          <a:p>
            <a:r>
              <a:rPr lang="en-US" sz="2000" dirty="0"/>
              <a:t>802.18	15		    8		0</a:t>
            </a:r>
          </a:p>
          <a:p>
            <a:r>
              <a:rPr lang="en-US" sz="2000" dirty="0"/>
              <a:t>802.19	16		  14		0	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Totals	250		354  		      = 604 </a:t>
            </a:r>
          </a:p>
          <a:p>
            <a:pPr marL="0" indent="0">
              <a:buNone/>
            </a:pPr>
            <a:r>
              <a:rPr lang="en-US" sz="2000" dirty="0"/>
              <a:t>	(41% attend in person)</a:t>
            </a:r>
          </a:p>
        </p:txBody>
      </p:sp>
    </p:spTree>
    <p:extLst>
      <p:ext uri="{BB962C8B-B14F-4D97-AF65-F5344CB8AC3E}">
        <p14:creationId xmlns:p14="http://schemas.microsoft.com/office/powerpoint/2010/main" val="3930213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C2AB-0F4B-463A-A966-8C3AD27C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Sheraton Group Pickup Report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66AD89-42D6-4FB3-858F-65C82DB83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54087"/>
            <a:ext cx="9144000" cy="174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18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FFF3F-93C5-496B-80C9-8193ACA82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2022 July Mixed Mode Plenary Fee Deadlines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B05BD-7D76-4BA9-823D-345110519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054975" cy="5111749"/>
          </a:xfrm>
        </p:spPr>
        <p:txBody>
          <a:bodyPr/>
          <a:lstStyle/>
          <a:p>
            <a:r>
              <a:rPr lang="en-US" sz="2000" dirty="0"/>
              <a:t>Fees/dates for 2022 July IEEE 802 Mixed Mode Plenary for either in person or remote attendance: </a:t>
            </a:r>
          </a:p>
          <a:p>
            <a:pPr lvl="1"/>
            <a:r>
              <a:rPr lang="en-US" sz="2000" dirty="0"/>
              <a:t>$500 until Friday, May 20, 2022  </a:t>
            </a:r>
          </a:p>
          <a:p>
            <a:pPr lvl="1"/>
            <a:r>
              <a:rPr lang="en-US" sz="2000" dirty="0"/>
              <a:t>$700 until Friday, June 24, 2022 </a:t>
            </a:r>
          </a:p>
          <a:p>
            <a:pPr lvl="1"/>
            <a:r>
              <a:rPr lang="en-US" sz="2000" dirty="0"/>
              <a:t>$900 after Friday, June 24, 2022 </a:t>
            </a:r>
          </a:p>
          <a:p>
            <a:pPr lvl="1"/>
            <a:r>
              <a:rPr lang="en-US" sz="2000" dirty="0"/>
              <a:t>Cancellation Policy:</a:t>
            </a:r>
          </a:p>
          <a:p>
            <a:pPr lvl="2"/>
            <a:r>
              <a:rPr lang="en-US" sz="1800" dirty="0"/>
              <a:t>(fully refundable until May 20)</a:t>
            </a:r>
          </a:p>
          <a:p>
            <a:pPr lvl="2"/>
            <a:r>
              <a:rPr lang="en-US" sz="1800" dirty="0"/>
              <a:t>(refundable with $150 cancellation fee after May 20 until June 24th)</a:t>
            </a:r>
          </a:p>
          <a:p>
            <a:pPr lvl="2"/>
            <a:r>
              <a:rPr lang="en-US" sz="1800" dirty="0"/>
              <a:t>(non-refundable after June 24</a:t>
            </a:r>
            <a:r>
              <a:rPr lang="en-US" sz="1800" baseline="30000" dirty="0"/>
              <a:t>th</a:t>
            </a:r>
            <a:r>
              <a:rPr lang="en-US" sz="1800" dirty="0"/>
              <a:t>, 2022)</a:t>
            </a:r>
          </a:p>
        </p:txBody>
      </p:sp>
    </p:spTree>
    <p:extLst>
      <p:ext uri="{BB962C8B-B14F-4D97-AF65-F5344CB8AC3E}">
        <p14:creationId xmlns:p14="http://schemas.microsoft.com/office/powerpoint/2010/main" val="1625426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2022 June IEEE 802 Telecon – June 7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3.01 MI Future Venue Update  Rosdahl 10</a:t>
            </a:r>
            <a:endParaRPr lang="en-US" altLang="en-US" dirty="0"/>
          </a:p>
          <a:p>
            <a:pPr marL="1371600" lvl="2" indent="-514350">
              <a:buAutoNum type="alphaLcPeriod"/>
            </a:pPr>
            <a:r>
              <a:rPr lang="en-US" altLang="en-US" dirty="0"/>
              <a:t>Future Venue Contract Status</a:t>
            </a:r>
          </a:p>
          <a:p>
            <a:pPr marL="1371600" lvl="2" indent="-514350">
              <a:buFontTx/>
              <a:buAutoNum type="alphaLcPeriod"/>
            </a:pPr>
            <a:r>
              <a:rPr lang="en-US" dirty="0"/>
              <a:t>March 2022 – Orlando Contract status</a:t>
            </a:r>
          </a:p>
          <a:p>
            <a:pPr marL="1371600" lvl="2" indent="-514350">
              <a:buFontTx/>
              <a:buAutoNum type="alphaLcPeriod"/>
            </a:pPr>
            <a:r>
              <a:rPr lang="en-US" dirty="0"/>
              <a:t>Executed/Pending Contract Report</a:t>
            </a:r>
          </a:p>
          <a:p>
            <a:pPr marL="1371600" lvl="2" indent="-514350">
              <a:buAutoNum type="alphaLcPeriod"/>
            </a:pPr>
            <a:r>
              <a:rPr lang="en-US" dirty="0"/>
              <a:t>Items to Consider for In-person Sessions</a:t>
            </a:r>
          </a:p>
          <a:p>
            <a:pPr marL="1371600" lvl="2" indent="-514350">
              <a:buAutoNum type="alphaLcPeriod"/>
            </a:pPr>
            <a:r>
              <a:rPr lang="en-US" dirty="0"/>
              <a:t>July 2022 – Montreal, Canada</a:t>
            </a:r>
          </a:p>
          <a:p>
            <a:pPr marL="1371600" lvl="2" indent="-514350">
              <a:buAutoNum type="alphaLcPeriod"/>
            </a:pPr>
            <a:r>
              <a:rPr lang="en-US" dirty="0"/>
              <a:t>Pickup report vs straw poll</a:t>
            </a:r>
          </a:p>
          <a:p>
            <a:pPr marL="457200" lvl="1" indent="0">
              <a:buNone/>
            </a:pPr>
            <a:endParaRPr lang="en-US" dirty="0"/>
          </a:p>
          <a:p>
            <a:pPr marL="971550" lvl="1" indent="-514350">
              <a:buAutoNum type="alphaLcPeriod"/>
            </a:pPr>
            <a:endParaRPr lang="en-US" sz="2800" dirty="0"/>
          </a:p>
          <a:p>
            <a:pPr marL="971550" lvl="1" indent="-514350">
              <a:buAutoNum type="alphaLcPeriod"/>
            </a:pPr>
            <a:endParaRPr lang="en-US" altLang="en-US" dirty="0"/>
          </a:p>
          <a:p>
            <a:pPr marL="971550" lvl="1" indent="-514350">
              <a:buAutoNum type="alphaLcPeriod"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1"/>
            <a:ext cx="8229600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2022 – July 10-15 – Sheraton Le Centre Montreal, Montreal, Quebec, Canada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2023 – Nov 12-17 – Hawaiian Village, Oahu, Hawaii, United States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>
                <a:highlight>
                  <a:srgbClr val="33CCFF"/>
                </a:highlight>
              </a:rPr>
              <a:t>2024 – Nov 10-15 –Hyatt Regency Vancouver – (Nov 2021)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Open</a:t>
            </a:r>
          </a:p>
          <a:p>
            <a:pPr marL="800100" lvl="2" indent="0">
              <a:buNone/>
            </a:pPr>
            <a:endParaRPr lang="en-US" sz="1600" dirty="0">
              <a:highlight>
                <a:srgbClr val="99FF99"/>
              </a:highlight>
            </a:endParaRP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DC18E-5564-41A4-A3A7-A0C896F9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2022 – Orlando Contract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2B60D-9BAD-4732-BC59-3D7F9C8F7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400" dirty="0"/>
              <a:t>2022 – Mar 13-19 – </a:t>
            </a:r>
            <a:r>
              <a:rPr lang="es-ES" sz="2400" dirty="0"/>
              <a:t>Hilton Orlando Lake Buena Vista, Orlando, FL, </a:t>
            </a:r>
            <a:r>
              <a:rPr lang="en-US" sz="2400" dirty="0"/>
              <a:t>United States</a:t>
            </a:r>
          </a:p>
          <a:p>
            <a:pPr lvl="1"/>
            <a:r>
              <a:rPr lang="en-US" sz="2000" dirty="0"/>
              <a:t>Dec 2021 - Contract Cancelled</a:t>
            </a:r>
          </a:p>
          <a:p>
            <a:pPr lvl="1"/>
            <a:r>
              <a:rPr lang="en-US" sz="2000" dirty="0"/>
              <a:t>Jan 2022 - Cancellation Penalty paid</a:t>
            </a:r>
          </a:p>
          <a:p>
            <a:pPr lvl="1"/>
            <a:r>
              <a:rPr lang="en-US" sz="2000" dirty="0"/>
              <a:t>28 Jan 2022 - Additional Meeting Contract for 2023 May Submitted for signature by Hilton Hotel required by Jan 31, 2022</a:t>
            </a:r>
          </a:p>
          <a:p>
            <a:pPr lvl="1"/>
            <a:r>
              <a:rPr lang="en-US" sz="2000" dirty="0">
                <a:highlight>
                  <a:srgbClr val="FFFF00"/>
                </a:highlight>
              </a:rPr>
              <a:t>23 May 2022 Contract Finally Executed.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9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286A-735B-4EAB-B47B-955D713EC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algn="l"/>
            <a:r>
              <a:rPr lang="en-US" dirty="0"/>
              <a:t>Executed/Pending Contract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7F8A-5834-4BD7-8DBC-9537F96B5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400" dirty="0"/>
              <a:t>All potential New Future Venues not already approved are on hold.</a:t>
            </a:r>
          </a:p>
          <a:p>
            <a:r>
              <a:rPr lang="en-US" sz="2400" dirty="0"/>
              <a:t>Final Signatures for Vancouver 2024 November completed (24 Jan 2022)</a:t>
            </a:r>
          </a:p>
          <a:p>
            <a:r>
              <a:rPr lang="en-US" sz="2400" dirty="0"/>
              <a:t>Final Signatures for </a:t>
            </a:r>
            <a:r>
              <a:rPr lang="en-US" sz="2400" dirty="0" err="1"/>
              <a:t>Estrel</a:t>
            </a:r>
            <a:r>
              <a:rPr lang="en-US" sz="2400" dirty="0"/>
              <a:t> Hotel, Berlin, Germany 2023 July completed (3 March 2022)</a:t>
            </a:r>
          </a:p>
          <a:p>
            <a:r>
              <a:rPr lang="en-US" sz="2400" dirty="0">
                <a:highlight>
                  <a:srgbClr val="FFFF00"/>
                </a:highlight>
              </a:rPr>
              <a:t>Final Signatures for Sheraton Montreal, 2024 July completed (5 June 2022)</a:t>
            </a:r>
          </a:p>
          <a:p>
            <a:endParaRPr lang="en-US" sz="2400" dirty="0"/>
          </a:p>
          <a:p>
            <a:r>
              <a:rPr lang="en-US" sz="2400" dirty="0"/>
              <a:t>Negotiations on Madrid (2025 July) on hold for now.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326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22B20-E977-4B0B-9A06-F955DE573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– Montreal,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FD965-2A18-4BDE-88F9-A361CB39B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2022 – July 10-15 – Sheraton Le Centre Montreal, Montreal, Quebec, Canada</a:t>
            </a:r>
          </a:p>
          <a:p>
            <a:pPr lvl="1"/>
            <a:r>
              <a:rPr lang="en-US" dirty="0"/>
              <a:t>Booked prior to Covid-19 Pandemic</a:t>
            </a:r>
          </a:p>
          <a:p>
            <a:pPr lvl="1"/>
            <a:r>
              <a:rPr lang="en-US" dirty="0"/>
              <a:t>2020 July instance rebooked to 2024 July.</a:t>
            </a:r>
          </a:p>
          <a:p>
            <a:pPr lvl="1"/>
            <a:r>
              <a:rPr lang="en-US" dirty="0"/>
              <a:t>Began in December to work on logistics</a:t>
            </a:r>
          </a:p>
          <a:p>
            <a:pPr lvl="1"/>
            <a:r>
              <a:rPr lang="en-US" dirty="0"/>
              <a:t>Have been meeting every 2-3 weeks with the Hotel and onsite vendors.</a:t>
            </a:r>
          </a:p>
          <a:p>
            <a:pPr lvl="1"/>
            <a:r>
              <a:rPr lang="en-US" dirty="0"/>
              <a:t>Have shared requirements (next 3 slides).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95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41CEF-FA83-47C5-98F5-F1A1873C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 -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4E6C1-F7B8-4110-96EA-0E6CE21C9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287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1. </a:t>
            </a:r>
            <a:r>
              <a:rPr lang="en-US" sz="2400" dirty="0"/>
              <a:t>Local room requirements:</a:t>
            </a:r>
          </a:p>
          <a:p>
            <a:pPr lvl="1" indent="-342900">
              <a:buAutoNum type="alphaLcPeriod"/>
            </a:pPr>
            <a:r>
              <a:rPr lang="en-US" sz="2000" dirty="0"/>
              <a:t>hear local participants (some microphones may be needed and the number is per size of room).</a:t>
            </a:r>
          </a:p>
          <a:p>
            <a:pPr lvl="1" indent="-342900">
              <a:buAutoNum type="alphaLcPeriod"/>
            </a:pPr>
            <a:r>
              <a:rPr lang="en-US" sz="2000" dirty="0"/>
              <a:t>See presentations (projection of central machine or chair's machine for local observation).</a:t>
            </a:r>
          </a:p>
          <a:p>
            <a:pPr lvl="1" indent="-342900">
              <a:buAutoNum type="alphaLcPeriod"/>
            </a:pPr>
            <a:r>
              <a:rPr lang="en-US" sz="2000" dirty="0"/>
              <a:t>Local Queue management is by lining up to microphone.</a:t>
            </a:r>
          </a:p>
          <a:p>
            <a:pPr lvl="1" indent="-342900">
              <a:buAutoNum type="alphaLcPeriod"/>
            </a:pPr>
            <a:r>
              <a:rPr lang="en-US" sz="2000" dirty="0"/>
              <a:t>Provide local audio and screen presentation to remote participants (WebEx, Zoom, Proprietary)</a:t>
            </a:r>
          </a:p>
          <a:p>
            <a:pPr lvl="1" indent="-342900">
              <a:buAutoNum type="alphaLcPeriod"/>
            </a:pPr>
            <a:r>
              <a:rPr lang="en-US" sz="2000" dirty="0"/>
              <a:t>Hear remote participants (audio from remote should seamlessly be injected in the local room.)</a:t>
            </a:r>
          </a:p>
          <a:p>
            <a:pPr lvl="1" indent="-342900">
              <a:buAutoNum type="alphaLcPeriod"/>
            </a:pPr>
            <a:r>
              <a:rPr lang="en-US" sz="2000" dirty="0"/>
              <a:t>Remote Queue management to be integrated with local participants queue (Chair may need a VP to watch and manage fair queue access)</a:t>
            </a:r>
          </a:p>
          <a:p>
            <a:pPr lvl="1" indent="-342900">
              <a:buAutoNum type="alphaLcPeriod"/>
            </a:pPr>
            <a:r>
              <a:rPr lang="en-US" sz="2000" dirty="0"/>
              <a:t>Remote presentations need to be presented to Local room. (central machine or chair's machine to project remote shared screen).</a:t>
            </a:r>
          </a:p>
        </p:txBody>
      </p:sp>
    </p:spTree>
    <p:extLst>
      <p:ext uri="{BB962C8B-B14F-4D97-AF65-F5344CB8AC3E}">
        <p14:creationId xmlns:p14="http://schemas.microsoft.com/office/powerpoint/2010/main" val="644501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EA23D-DB86-4F9A-859D-6A0A0ABCD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requirements-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004EF-392B-4090-BA25-F5447343F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8796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2. Remote access requirements:</a:t>
            </a:r>
          </a:p>
          <a:p>
            <a:pPr lvl="1" indent="-342900">
              <a:buAutoNum type="alphaLcPeriod"/>
            </a:pPr>
            <a:r>
              <a:rPr lang="en-US" sz="2000" dirty="0"/>
              <a:t>Hear local participants (Local participants need to speak into microphone to ensure injected into remote system)</a:t>
            </a:r>
          </a:p>
          <a:p>
            <a:pPr lvl="1" indent="-342900">
              <a:buAutoNum type="alphaLcPeriod"/>
            </a:pPr>
            <a:r>
              <a:rPr lang="en-US" sz="2000" dirty="0"/>
              <a:t>See Local  or Remote presentations ( projection of central machine or chair's machine into remote access tool).</a:t>
            </a:r>
          </a:p>
          <a:p>
            <a:pPr lvl="1" indent="-342900">
              <a:buAutoNum type="alphaLcPeriod"/>
            </a:pPr>
            <a:r>
              <a:rPr lang="en-US" sz="2000" dirty="0"/>
              <a:t>Request remote queue  (need to indicate desire to speak and be called on when appropriate).</a:t>
            </a:r>
          </a:p>
          <a:p>
            <a:pPr lvl="1" indent="-342900">
              <a:buAutoNum type="alphaLcPeriod"/>
            </a:pPr>
            <a:r>
              <a:rPr lang="en-US" sz="2000" dirty="0"/>
              <a:t>Speak - Need to be able to speak to the Local and remote participants</a:t>
            </a:r>
          </a:p>
          <a:p>
            <a:pPr lvl="1" indent="-342900">
              <a:buAutoNum type="alphaLcPeriod"/>
            </a:pPr>
            <a:r>
              <a:rPr lang="en-US" sz="2000" dirty="0"/>
              <a:t>Present - Need to be able to have a remote presenter (this can be done by the central machine or chair's machine or sharing of remote screen).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33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B1245-D14E-4618-B777-F147BF574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 -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2EFD7-F0B4-4B95-808D-9FDE9B692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3. General requirements</a:t>
            </a:r>
          </a:p>
          <a:p>
            <a:pPr lvl="1" indent="-342900">
              <a:buAutoNum type="alphaLcPeriod"/>
            </a:pPr>
            <a:r>
              <a:rPr lang="en-US" sz="1600" dirty="0"/>
              <a:t>Local room to integrate local and remote audio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Local room to have a method of sharing remote info to local screen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No requirement for local participants to login to "see" remote information.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Explicitly preclude local participants from connecting audio to prevent audio feedback loop.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2499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30384</TotalTime>
  <Words>1599</Words>
  <Application>Microsoft Office PowerPoint</Application>
  <PresentationFormat>On-screen Show (4:3)</PresentationFormat>
  <Paragraphs>142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</vt:lpstr>
      <vt:lpstr>Roboto</vt:lpstr>
      <vt:lpstr>Roboto Slab</vt:lpstr>
      <vt:lpstr>Times New Roman</vt:lpstr>
      <vt:lpstr>Verdana</vt:lpstr>
      <vt:lpstr>Wingdings</vt:lpstr>
      <vt:lpstr>Title slide</vt:lpstr>
      <vt:lpstr>Executive Secretary Report for  2022 June Telecon</vt:lpstr>
      <vt:lpstr>2022 June IEEE 802 Telecon – June 7</vt:lpstr>
      <vt:lpstr>Future Venue Contract Status</vt:lpstr>
      <vt:lpstr>March 2022 – Orlando Contract Status</vt:lpstr>
      <vt:lpstr>Executed/Pending Contract Report</vt:lpstr>
      <vt:lpstr>July 2022 – Montreal, Canada</vt:lpstr>
      <vt:lpstr>Mixed Mode Meeting requirements - (1)</vt:lpstr>
      <vt:lpstr>Mixed Mode Meeting requirements- (2)</vt:lpstr>
      <vt:lpstr>Mixed Mode Meeting requirements - (3)</vt:lpstr>
      <vt:lpstr>PowerPoint Presentation</vt:lpstr>
      <vt:lpstr>Summary of Key Points</vt:lpstr>
      <vt:lpstr>July 2022 – Montreal, Canada</vt:lpstr>
      <vt:lpstr>The Latest Updates on International Gathering and Travel Restrictions</vt:lpstr>
      <vt:lpstr>Straw Poll #2 for 2022 July</vt:lpstr>
      <vt:lpstr>Sheraton Group Pickup Report</vt:lpstr>
      <vt:lpstr>2022 July Mixed Mode Plenary Fee Deadlines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Report for 2022 June Telecon</dc:title>
  <dc:subject>2022 IEEE 802 EC June Telecon</dc:subject>
  <dc:creator>Jon Rosdahl</dc:creator>
  <cp:keywords>802 EC Interim Telecon</cp:keywords>
  <dc:description>Jon Rosdahl, Qualcomm</dc:description>
  <cp:lastModifiedBy>Jon Rosdahl</cp:lastModifiedBy>
  <cp:revision>15</cp:revision>
  <dcterms:created xsi:type="dcterms:W3CDTF">2021-09-07T16:57:28Z</dcterms:created>
  <dcterms:modified xsi:type="dcterms:W3CDTF">2022-06-07T18:52:34Z</dcterms:modified>
  <cp:category>June 2022</cp:category>
</cp:coreProperties>
</file>