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31"/>
  </p:notesMasterIdLst>
  <p:handoutMasterIdLst>
    <p:handoutMasterId r:id="rId32"/>
  </p:handoutMasterIdLst>
  <p:sldIdLst>
    <p:sldId id="269" r:id="rId2"/>
    <p:sldId id="277" r:id="rId3"/>
    <p:sldId id="270" r:id="rId4"/>
    <p:sldId id="288" r:id="rId5"/>
    <p:sldId id="279" r:id="rId6"/>
    <p:sldId id="306" r:id="rId7"/>
    <p:sldId id="316" r:id="rId8"/>
    <p:sldId id="307" r:id="rId9"/>
    <p:sldId id="308" r:id="rId10"/>
    <p:sldId id="309" r:id="rId11"/>
    <p:sldId id="317" r:id="rId12"/>
    <p:sldId id="294" r:id="rId13"/>
    <p:sldId id="297" r:id="rId14"/>
    <p:sldId id="299" r:id="rId15"/>
    <p:sldId id="303" r:id="rId16"/>
    <p:sldId id="305" r:id="rId17"/>
    <p:sldId id="295" r:id="rId18"/>
    <p:sldId id="301" r:id="rId19"/>
    <p:sldId id="314" r:id="rId20"/>
    <p:sldId id="296" r:id="rId21"/>
    <p:sldId id="313" r:id="rId22"/>
    <p:sldId id="300" r:id="rId23"/>
    <p:sldId id="311" r:id="rId24"/>
    <p:sldId id="302" r:id="rId25"/>
    <p:sldId id="304" r:id="rId26"/>
    <p:sldId id="310" r:id="rId27"/>
    <p:sldId id="315" r:id="rId28"/>
    <p:sldId id="292" r:id="rId29"/>
    <p:sldId id="293"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FFFF00"/>
    <a:srgbClr val="FF99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61" d="100"/>
          <a:sy n="161" d="100"/>
        </p:scale>
        <p:origin x="2188"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11254" y="363379"/>
            <a:ext cx="33342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EC-22/0094r1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July 2022</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1/ec-21-0227-04-00EC-future-meeting-vision-ad-hoc-starter-deck.ppt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i="1" dirty="0">
                <a:solidFill>
                  <a:schemeClr val="accent6"/>
                </a:solidFill>
              </a:rPr>
              <a:t>IEEE 802 future meeting vision ad hoc</a:t>
            </a:r>
            <a:br>
              <a:rPr lang="en-US" i="1" dirty="0">
                <a:solidFill>
                  <a:schemeClr val="accent6"/>
                </a:solidFill>
              </a:rPr>
            </a:br>
            <a:r>
              <a:rPr lang="en-US" dirty="0">
                <a:solidFill>
                  <a:schemeClr val="accent6"/>
                </a:solidFill>
              </a:rPr>
              <a:t>(summary of status)</a:t>
            </a:r>
            <a:endParaRPr lang="en-US" dirty="0">
              <a:solidFill>
                <a:srgbClr val="00B050"/>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20 June 2022</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21780C1C-8381-44B6-8397-D6DCFD1A6FA1}"/>
              </a:ext>
            </a:extLst>
          </p:cNvPr>
          <p:cNvGraphicFramePr>
            <a:graphicFrameLocks noGrp="1"/>
          </p:cNvGraphicFramePr>
          <p:nvPr>
            <p:extLst>
              <p:ext uri="{D42A27DB-BD31-4B8C-83A1-F6EECF244321}">
                <p14:modId xmlns:p14="http://schemas.microsoft.com/office/powerpoint/2010/main" val="1314569370"/>
              </p:ext>
            </p:extLst>
          </p:nvPr>
        </p:nvGraphicFramePr>
        <p:xfrm>
          <a:off x="685800" y="1981200"/>
          <a:ext cx="7772400" cy="3962400"/>
        </p:xfrm>
        <a:graphic>
          <a:graphicData uri="http://schemas.openxmlformats.org/drawingml/2006/table">
            <a:tbl>
              <a:tblPr firstRow="1" bandRow="1">
                <a:tableStyleId>{93296810-A885-4BE3-A3E7-6D5BEEA58F35}</a:tableStyleId>
              </a:tblPr>
              <a:tblGrid>
                <a:gridCol w="3886200">
                  <a:extLst>
                    <a:ext uri="{9D8B030D-6E8A-4147-A177-3AD203B41FA5}">
                      <a16:colId xmlns:a16="http://schemas.microsoft.com/office/drawing/2014/main" val="268934868"/>
                    </a:ext>
                  </a:extLst>
                </a:gridCol>
                <a:gridCol w="3886200">
                  <a:extLst>
                    <a:ext uri="{9D8B030D-6E8A-4147-A177-3AD203B41FA5}">
                      <a16:colId xmlns:a16="http://schemas.microsoft.com/office/drawing/2014/main" val="3567184679"/>
                    </a:ext>
                  </a:extLst>
                </a:gridCol>
              </a:tblGrid>
              <a:tr h="333375">
                <a:tc>
                  <a:txBody>
                    <a:bodyPr/>
                    <a:lstStyle/>
                    <a:p>
                      <a:r>
                        <a:rPr lang="en-AU" sz="1600" dirty="0">
                          <a:solidFill>
                            <a:srgbClr val="00B050"/>
                          </a:solidFill>
                        </a:rPr>
                        <a:t>Benefits of remote</a:t>
                      </a:r>
                    </a:p>
                  </a:txBody>
                  <a:tcPr anchor="ctr"/>
                </a:tc>
                <a:tc>
                  <a:txBody>
                    <a:bodyPr/>
                    <a:lstStyle/>
                    <a:p>
                      <a:r>
                        <a:rPr lang="en-AU" sz="1600" dirty="0">
                          <a:solidFill>
                            <a:srgbClr val="FF0000"/>
                          </a:solidFill>
                        </a:rPr>
                        <a:t>Problems of remote</a:t>
                      </a:r>
                    </a:p>
                  </a:txBody>
                  <a:tcPr anchor="ctr"/>
                </a:tc>
                <a:extLst>
                  <a:ext uri="{0D108BD9-81ED-4DB2-BD59-A6C34878D82A}">
                    <a16:rowId xmlns:a16="http://schemas.microsoft.com/office/drawing/2014/main" val="623725219"/>
                  </a:ext>
                </a:extLst>
              </a:tr>
              <a:tr h="333375">
                <a:tc>
                  <a:txBody>
                    <a:bodyPr/>
                    <a:lstStyle/>
                    <a:p>
                      <a:pPr lvl="0"/>
                      <a:r>
                        <a:rPr lang="en-AU" sz="1400" dirty="0"/>
                        <a:t>Remote access allows more people to participate/observe IEEE 802 work</a:t>
                      </a:r>
                    </a:p>
                  </a:txBody>
                  <a:tcPr anchor="ctr"/>
                </a:tc>
                <a:tc>
                  <a:txBody>
                    <a:bodyPr/>
                    <a:lstStyle/>
                    <a:p>
                      <a:pPr lvl="0"/>
                      <a:r>
                        <a:rPr lang="en-AU" sz="1400" dirty="0"/>
                        <a:t>It is difficult for remote participants to become effective contributors</a:t>
                      </a:r>
                    </a:p>
                  </a:txBody>
                  <a:tcPr anchor="ctr"/>
                </a:tc>
                <a:extLst>
                  <a:ext uri="{0D108BD9-81ED-4DB2-BD59-A6C34878D82A}">
                    <a16:rowId xmlns:a16="http://schemas.microsoft.com/office/drawing/2014/main" val="257304282"/>
                  </a:ext>
                </a:extLst>
              </a:tr>
              <a:tr h="333375">
                <a:tc>
                  <a:txBody>
                    <a:bodyPr/>
                    <a:lstStyle/>
                    <a:p>
                      <a:pPr lvl="0"/>
                      <a:r>
                        <a:rPr lang="en-AU" sz="1400" dirty="0"/>
                        <a:t>Remote-only meetings are cheaper to run and attend</a:t>
                      </a:r>
                    </a:p>
                  </a:txBody>
                  <a:tcPr anchor="ctr"/>
                </a:tc>
                <a:tc>
                  <a:txBody>
                    <a:bodyPr/>
                    <a:lstStyle/>
                    <a:p>
                      <a:pPr lvl="0"/>
                      <a:r>
                        <a:rPr lang="en-AU" sz="1400" dirty="0"/>
                        <a:t>It is difficult to </a:t>
                      </a:r>
                      <a:r>
                        <a:rPr lang="en-AU" sz="1400" i="1" dirty="0"/>
                        <a:t>read the room </a:t>
                      </a:r>
                      <a:r>
                        <a:rPr lang="en-AU" sz="1400" dirty="0"/>
                        <a:t>with remote participants</a:t>
                      </a:r>
                    </a:p>
                  </a:txBody>
                  <a:tcPr anchor="ctr"/>
                </a:tc>
                <a:extLst>
                  <a:ext uri="{0D108BD9-81ED-4DB2-BD59-A6C34878D82A}">
                    <a16:rowId xmlns:a16="http://schemas.microsoft.com/office/drawing/2014/main" val="4066011837"/>
                  </a:ext>
                </a:extLst>
              </a:tr>
              <a:tr h="333375">
                <a:tc>
                  <a:txBody>
                    <a:bodyPr/>
                    <a:lstStyle/>
                    <a:p>
                      <a:pPr lvl="0"/>
                      <a:r>
                        <a:rPr lang="en-AU" sz="1400" dirty="0"/>
                        <a:t>Remote-only meetings help protect the environment</a:t>
                      </a:r>
                    </a:p>
                  </a:txBody>
                  <a:tcPr anchor="ctr"/>
                </a:tc>
                <a:tc>
                  <a:txBody>
                    <a:bodyPr/>
                    <a:lstStyle/>
                    <a:p>
                      <a:pPr lvl="0"/>
                      <a:r>
                        <a:rPr lang="en-AU" sz="1400" dirty="0"/>
                        <a:t>Voting is too anonymous with remote participants</a:t>
                      </a:r>
                    </a:p>
                  </a:txBody>
                  <a:tcPr anchor="ctr"/>
                </a:tc>
                <a:extLst>
                  <a:ext uri="{0D108BD9-81ED-4DB2-BD59-A6C34878D82A}">
                    <a16:rowId xmlns:a16="http://schemas.microsoft.com/office/drawing/2014/main" val="1468497942"/>
                  </a:ext>
                </a:extLst>
              </a:tr>
              <a:tr h="333375">
                <a:tc>
                  <a:txBody>
                    <a:bodyPr/>
                    <a:lstStyle/>
                    <a:p>
                      <a:pPr lvl="0"/>
                      <a:r>
                        <a:rPr lang="en-AU" sz="1400" dirty="0"/>
                        <a:t>Frequent remote-only meetings are more effective than meetings every two months</a:t>
                      </a:r>
                    </a:p>
                  </a:txBody>
                  <a:tcPr anchor="ctr"/>
                </a:tc>
                <a:tc>
                  <a:txBody>
                    <a:bodyPr/>
                    <a:lstStyle/>
                    <a:p>
                      <a:pPr lvl="0"/>
                      <a:r>
                        <a:rPr lang="en-AU" sz="1400" dirty="0"/>
                        <a:t>Side conversations that accelerate progress ae difficult with remote access</a:t>
                      </a:r>
                    </a:p>
                  </a:txBody>
                  <a:tcPr anchor="ctr"/>
                </a:tc>
                <a:extLst>
                  <a:ext uri="{0D108BD9-81ED-4DB2-BD59-A6C34878D82A}">
                    <a16:rowId xmlns:a16="http://schemas.microsoft.com/office/drawing/2014/main" val="1213576715"/>
                  </a:ext>
                </a:extLst>
              </a:tr>
              <a:tr h="333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Remote-only meetings promote effective collaboration more than F2F meetings</a:t>
                      </a:r>
                    </a:p>
                  </a:txBody>
                  <a:tcPr anchor="ctr"/>
                </a:tc>
                <a:tc>
                  <a:txBody>
                    <a:bodyPr/>
                    <a:lstStyle/>
                    <a:p>
                      <a:pPr lvl="0"/>
                      <a:r>
                        <a:rPr lang="en-AU" sz="1400" dirty="0"/>
                        <a:t>People using remote access are less focused</a:t>
                      </a:r>
                    </a:p>
                  </a:txBody>
                  <a:tcPr anchor="ctr"/>
                </a:tc>
                <a:extLst>
                  <a:ext uri="{0D108BD9-81ED-4DB2-BD59-A6C34878D82A}">
                    <a16:rowId xmlns:a16="http://schemas.microsoft.com/office/drawing/2014/main" val="1307564608"/>
                  </a:ext>
                </a:extLst>
              </a:tr>
              <a:tr h="333375">
                <a:tc>
                  <a:txBody>
                    <a:bodyPr/>
                    <a:lstStyle/>
                    <a:p>
                      <a:endParaRPr lang="en-AU"/>
                    </a:p>
                  </a:txBody>
                  <a:tcPr anchor="ctr"/>
                </a:tc>
                <a:tc>
                  <a:txBody>
                    <a:bodyPr/>
                    <a:lstStyle/>
                    <a:p>
                      <a:pPr lvl="0"/>
                      <a:r>
                        <a:rPr lang="en-AU" sz="1400" dirty="0"/>
                        <a:t>New work has slowed in IEEE 802 in remote-only mode</a:t>
                      </a:r>
                    </a:p>
                  </a:txBody>
                  <a:tcPr anchor="ctr"/>
                </a:tc>
                <a:extLst>
                  <a:ext uri="{0D108BD9-81ED-4DB2-BD59-A6C34878D82A}">
                    <a16:rowId xmlns:a16="http://schemas.microsoft.com/office/drawing/2014/main" val="1772912940"/>
                  </a:ext>
                </a:extLst>
              </a:tr>
              <a:tr h="333375">
                <a:tc>
                  <a:txBody>
                    <a:bodyPr/>
                    <a:lstStyle/>
                    <a:p>
                      <a:endParaRPr lang="en-AU"/>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Remote meetings tend to have less flexibility for “random access</a:t>
                      </a:r>
                      <a:endParaRPr lang="en-AU" dirty="0"/>
                    </a:p>
                  </a:txBody>
                  <a:tcPr anchor="ctr"/>
                </a:tc>
                <a:extLst>
                  <a:ext uri="{0D108BD9-81ED-4DB2-BD59-A6C34878D82A}">
                    <a16:rowId xmlns:a16="http://schemas.microsoft.com/office/drawing/2014/main" val="3612436827"/>
                  </a:ext>
                </a:extLst>
              </a:tr>
            </a:tbl>
          </a:graphicData>
        </a:graphic>
      </p:graphicFrame>
      <p:sp>
        <p:nvSpPr>
          <p:cNvPr id="6" name="Title 5">
            <a:extLst>
              <a:ext uri="{FF2B5EF4-FFF2-40B4-BE49-F238E27FC236}">
                <a16:creationId xmlns:a16="http://schemas.microsoft.com/office/drawing/2014/main" id="{4DA9480B-BB31-4C99-A92C-ECA36DA63159}"/>
              </a:ext>
            </a:extLst>
          </p:cNvPr>
          <p:cNvSpPr>
            <a:spLocks noGrp="1"/>
          </p:cNvSpPr>
          <p:nvPr>
            <p:ph type="title"/>
          </p:nvPr>
        </p:nvSpPr>
        <p:spPr>
          <a:xfrm>
            <a:off x="685800" y="685800"/>
            <a:ext cx="8382000" cy="1066800"/>
          </a:xfrm>
        </p:spPr>
        <p:txBody>
          <a:bodyPr/>
          <a:lstStyle/>
          <a:p>
            <a:r>
              <a:rPr lang="en-AU" dirty="0"/>
              <a:t>Summary: various benefits &amp; problems of remote access were highlighted (with little consensus on most)</a:t>
            </a:r>
          </a:p>
        </p:txBody>
      </p:sp>
      <p:sp>
        <p:nvSpPr>
          <p:cNvPr id="4" name="Footer Placeholder 3">
            <a:extLst>
              <a:ext uri="{FF2B5EF4-FFF2-40B4-BE49-F238E27FC236}">
                <a16:creationId xmlns:a16="http://schemas.microsoft.com/office/drawing/2014/main" id="{F43EEDD1-AC91-4DB8-852C-6A5C844C2A9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BE7228F-DCA9-4007-B9DA-3A8FFB6A500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Tree>
    <p:extLst>
      <p:ext uri="{BB962C8B-B14F-4D97-AF65-F5344CB8AC3E}">
        <p14:creationId xmlns:p14="http://schemas.microsoft.com/office/powerpoint/2010/main" val="316691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C9AA-6B9A-42EA-8A5E-160B7716A41B}"/>
              </a:ext>
            </a:extLst>
          </p:cNvPr>
          <p:cNvSpPr>
            <a:spLocks noGrp="1"/>
          </p:cNvSpPr>
          <p:nvPr>
            <p:ph type="title"/>
          </p:nvPr>
        </p:nvSpPr>
        <p:spPr/>
        <p:txBody>
          <a:bodyPr/>
          <a:lstStyle/>
          <a:p>
            <a:r>
              <a:rPr lang="en-AU" dirty="0"/>
              <a:t>Summary: various observations &amp; suggestions were made wrt remote access</a:t>
            </a:r>
          </a:p>
        </p:txBody>
      </p:sp>
      <p:sp>
        <p:nvSpPr>
          <p:cNvPr id="3" name="Footer Placeholder 2">
            <a:extLst>
              <a:ext uri="{FF2B5EF4-FFF2-40B4-BE49-F238E27FC236}">
                <a16:creationId xmlns:a16="http://schemas.microsoft.com/office/drawing/2014/main" id="{E531A6F8-2C93-4A88-A960-7ABA400064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3476C959-6FD9-4E19-92C4-67F759B688B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graphicFrame>
        <p:nvGraphicFramePr>
          <p:cNvPr id="5" name="Table 8">
            <a:extLst>
              <a:ext uri="{FF2B5EF4-FFF2-40B4-BE49-F238E27FC236}">
                <a16:creationId xmlns:a16="http://schemas.microsoft.com/office/drawing/2014/main" id="{F5D8F105-7335-4FDE-A20D-5C1FA05E4345}"/>
              </a:ext>
            </a:extLst>
          </p:cNvPr>
          <p:cNvGraphicFramePr>
            <a:graphicFrameLocks noGrp="1"/>
          </p:cNvGraphicFramePr>
          <p:nvPr>
            <p:extLst>
              <p:ext uri="{D42A27DB-BD31-4B8C-83A1-F6EECF244321}">
                <p14:modId xmlns:p14="http://schemas.microsoft.com/office/powerpoint/2010/main" val="3261791933"/>
              </p:ext>
            </p:extLst>
          </p:nvPr>
        </p:nvGraphicFramePr>
        <p:xfrm>
          <a:off x="685800" y="1981200"/>
          <a:ext cx="7772400" cy="3288030"/>
        </p:xfrm>
        <a:graphic>
          <a:graphicData uri="http://schemas.openxmlformats.org/drawingml/2006/table">
            <a:tbl>
              <a:tblPr firstRow="1" bandRow="1">
                <a:tableStyleId>{93296810-A885-4BE3-A3E7-6D5BEEA58F35}</a:tableStyleId>
              </a:tblPr>
              <a:tblGrid>
                <a:gridCol w="3886200">
                  <a:extLst>
                    <a:ext uri="{9D8B030D-6E8A-4147-A177-3AD203B41FA5}">
                      <a16:colId xmlns:a16="http://schemas.microsoft.com/office/drawing/2014/main" val="268934868"/>
                    </a:ext>
                  </a:extLst>
                </a:gridCol>
                <a:gridCol w="3886200">
                  <a:extLst>
                    <a:ext uri="{9D8B030D-6E8A-4147-A177-3AD203B41FA5}">
                      <a16:colId xmlns:a16="http://schemas.microsoft.com/office/drawing/2014/main" val="3567184679"/>
                    </a:ext>
                  </a:extLst>
                </a:gridCol>
              </a:tblGrid>
              <a:tr h="333375">
                <a:tc>
                  <a:txBody>
                    <a:bodyPr/>
                    <a:lstStyle/>
                    <a:p>
                      <a:r>
                        <a:rPr lang="en-AU" sz="1600" dirty="0">
                          <a:solidFill>
                            <a:srgbClr val="FF6600"/>
                          </a:solidFill>
                        </a:rPr>
                        <a:t>Observations</a:t>
                      </a:r>
                    </a:p>
                  </a:txBody>
                  <a:tcPr anchor="ctr"/>
                </a:tc>
                <a:tc>
                  <a:txBody>
                    <a:bodyPr/>
                    <a:lstStyle/>
                    <a:p>
                      <a:r>
                        <a:rPr lang="en-AU" sz="1600" dirty="0">
                          <a:solidFill>
                            <a:schemeClr val="bg1"/>
                          </a:solidFill>
                        </a:rPr>
                        <a:t>Suggestions</a:t>
                      </a:r>
                    </a:p>
                  </a:txBody>
                  <a:tcPr anchor="ctr"/>
                </a:tc>
                <a:extLst>
                  <a:ext uri="{0D108BD9-81ED-4DB2-BD59-A6C34878D82A}">
                    <a16:rowId xmlns:a16="http://schemas.microsoft.com/office/drawing/2014/main" val="623725219"/>
                  </a:ext>
                </a:extLst>
              </a:tr>
              <a:tr h="333375">
                <a:tc>
                  <a:txBody>
                    <a:bodyPr/>
                    <a:lstStyle/>
                    <a:p>
                      <a:pPr lvl="0"/>
                      <a:r>
                        <a:rPr lang="en-AU" sz="1400" dirty="0"/>
                        <a:t>It may be inevitable that all IEEE 802 meetings become remote-only</a:t>
                      </a:r>
                    </a:p>
                  </a:txBody>
                  <a:tcPr anchor="ctr"/>
                </a:tc>
                <a:tc>
                  <a:txBody>
                    <a:bodyPr/>
                    <a:lstStyle/>
                    <a:p>
                      <a:pPr lvl="0"/>
                      <a:r>
                        <a:rPr lang="en-AU" sz="1400" dirty="0"/>
                        <a:t>Schedule remote-only meetings so limited overlap between WGs</a:t>
                      </a:r>
                    </a:p>
                  </a:txBody>
                  <a:tcPr anchor="ctr"/>
                </a:tc>
                <a:extLst>
                  <a:ext uri="{0D108BD9-81ED-4DB2-BD59-A6C34878D82A}">
                    <a16:rowId xmlns:a16="http://schemas.microsoft.com/office/drawing/2014/main" val="257304282"/>
                  </a:ext>
                </a:extLst>
              </a:tr>
              <a:tr h="333375">
                <a:tc>
                  <a:txBody>
                    <a:bodyPr/>
                    <a:lstStyle/>
                    <a:p>
                      <a:pPr lvl="0"/>
                      <a:r>
                        <a:rPr lang="en-AU" sz="1400" dirty="0"/>
                        <a:t>Remote attendance can both increase and decrease the opportunity for dominance</a:t>
                      </a:r>
                    </a:p>
                  </a:txBody>
                  <a:tcPr anchor="ctr"/>
                </a:tc>
                <a:tc>
                  <a:txBody>
                    <a:bodyPr/>
                    <a:lstStyle/>
                    <a:p>
                      <a:pPr lvl="0"/>
                      <a:r>
                        <a:rPr lang="en-AU" sz="1400" dirty="0"/>
                        <a:t>Schedule remote-only meetings so less overlap between TGs</a:t>
                      </a:r>
                    </a:p>
                  </a:txBody>
                  <a:tcPr anchor="ctr"/>
                </a:tc>
                <a:extLst>
                  <a:ext uri="{0D108BD9-81ED-4DB2-BD59-A6C34878D82A}">
                    <a16:rowId xmlns:a16="http://schemas.microsoft.com/office/drawing/2014/main" val="4066011837"/>
                  </a:ext>
                </a:extLst>
              </a:tr>
              <a:tr h="333375">
                <a:tc>
                  <a:txBody>
                    <a:bodyPr/>
                    <a:lstStyle/>
                    <a:p>
                      <a:pPr lvl="0"/>
                      <a:r>
                        <a:rPr lang="en-AU" sz="1400" dirty="0">
                          <a:solidFill>
                            <a:schemeClr val="tx1"/>
                          </a:solidFill>
                        </a:rPr>
                        <a:t>Most F2F meetings are similar to regular teleconferences</a:t>
                      </a:r>
                    </a:p>
                  </a:txBody>
                  <a:tcPr anchor="ctr"/>
                </a:tc>
                <a:tc>
                  <a:txBody>
                    <a:bodyPr/>
                    <a:lstStyle/>
                    <a:p>
                      <a:pPr lvl="0"/>
                      <a:r>
                        <a:rPr lang="en-AU" sz="1400" dirty="0">
                          <a:solidFill>
                            <a:schemeClr val="tx1"/>
                          </a:solidFill>
                        </a:rPr>
                        <a:t>Reduce wasted time from reading introductory material at all meetings </a:t>
                      </a:r>
                    </a:p>
                  </a:txBody>
                  <a:tcPr anchor="ctr"/>
                </a:tc>
                <a:extLst>
                  <a:ext uri="{0D108BD9-81ED-4DB2-BD59-A6C34878D82A}">
                    <a16:rowId xmlns:a16="http://schemas.microsoft.com/office/drawing/2014/main" val="1468497942"/>
                  </a:ext>
                </a:extLst>
              </a:tr>
              <a:tr h="333375">
                <a:tc>
                  <a:txBody>
                    <a:bodyPr/>
                    <a:lstStyle/>
                    <a:p>
                      <a:pPr lvl="0"/>
                      <a:endParaRPr lang="en-AU" sz="1400" dirty="0"/>
                    </a:p>
                  </a:txBody>
                  <a:tcPr anchor="ctr"/>
                </a:tc>
                <a:tc>
                  <a:txBody>
                    <a:bodyPr/>
                    <a:lstStyle/>
                    <a:p>
                      <a:pPr lvl="0"/>
                      <a:endParaRPr lang="en-AU" sz="1400" dirty="0"/>
                    </a:p>
                  </a:txBody>
                  <a:tcPr anchor="ctr"/>
                </a:tc>
                <a:extLst>
                  <a:ext uri="{0D108BD9-81ED-4DB2-BD59-A6C34878D82A}">
                    <a16:rowId xmlns:a16="http://schemas.microsoft.com/office/drawing/2014/main" val="1213576715"/>
                  </a:ext>
                </a:extLst>
              </a:tr>
              <a:tr h="333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dirty="0"/>
                    </a:p>
                  </a:txBody>
                  <a:tcPr anchor="ctr"/>
                </a:tc>
                <a:tc>
                  <a:txBody>
                    <a:bodyPr/>
                    <a:lstStyle/>
                    <a:p>
                      <a:pPr lvl="0"/>
                      <a:endParaRPr lang="en-AU" sz="1400" dirty="0"/>
                    </a:p>
                  </a:txBody>
                  <a:tcPr anchor="ctr"/>
                </a:tc>
                <a:extLst>
                  <a:ext uri="{0D108BD9-81ED-4DB2-BD59-A6C34878D82A}">
                    <a16:rowId xmlns:a16="http://schemas.microsoft.com/office/drawing/2014/main" val="1307564608"/>
                  </a:ext>
                </a:extLst>
              </a:tr>
              <a:tr h="333375">
                <a:tc>
                  <a:txBody>
                    <a:bodyPr/>
                    <a:lstStyle/>
                    <a:p>
                      <a:endParaRPr lang="en-AU"/>
                    </a:p>
                  </a:txBody>
                  <a:tcPr anchor="ctr"/>
                </a:tc>
                <a:tc>
                  <a:txBody>
                    <a:bodyPr/>
                    <a:lstStyle/>
                    <a:p>
                      <a:pPr lvl="0"/>
                      <a:endParaRPr lang="en-AU" sz="1400" dirty="0"/>
                    </a:p>
                  </a:txBody>
                  <a:tcPr anchor="ctr"/>
                </a:tc>
                <a:extLst>
                  <a:ext uri="{0D108BD9-81ED-4DB2-BD59-A6C34878D82A}">
                    <a16:rowId xmlns:a16="http://schemas.microsoft.com/office/drawing/2014/main" val="1772912940"/>
                  </a:ext>
                </a:extLst>
              </a:tr>
              <a:tr h="333375">
                <a:tc>
                  <a:txBody>
                    <a:bodyPr/>
                    <a:lstStyle/>
                    <a:p>
                      <a:endParaRPr lang="en-AU"/>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txBody>
                  <a:tcPr anchor="ctr"/>
                </a:tc>
                <a:extLst>
                  <a:ext uri="{0D108BD9-81ED-4DB2-BD59-A6C34878D82A}">
                    <a16:rowId xmlns:a16="http://schemas.microsoft.com/office/drawing/2014/main" val="3612436827"/>
                  </a:ext>
                </a:extLst>
              </a:tr>
            </a:tbl>
          </a:graphicData>
        </a:graphic>
      </p:graphicFrame>
    </p:spTree>
    <p:extLst>
      <p:ext uri="{BB962C8B-B14F-4D97-AF65-F5344CB8AC3E}">
        <p14:creationId xmlns:p14="http://schemas.microsoft.com/office/powerpoint/2010/main" val="3195622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 access allows more people to participate/observe IEEE 802 work</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More people have participated in or observed IEEE 802 meetings in the last two years than in the past</a:t>
            </a:r>
          </a:p>
          <a:p>
            <a:pPr lvl="2"/>
            <a:r>
              <a:rPr lang="en-AU" dirty="0"/>
              <a:t>Evidence: membership has generally increased across IEEE 802 WGs</a:t>
            </a:r>
          </a:p>
          <a:p>
            <a:r>
              <a:rPr lang="en-AU" dirty="0"/>
              <a:t>Discussion</a:t>
            </a:r>
          </a:p>
          <a:p>
            <a:pPr lvl="1"/>
            <a:r>
              <a:rPr lang="en-AU" dirty="0"/>
              <a:t>It is asserted that these new participants/observers are generally not contributors, with at least one suggestion that they provide little value</a:t>
            </a:r>
          </a:p>
          <a:p>
            <a:pPr lvl="2"/>
            <a:r>
              <a:rPr lang="en-AU" dirty="0"/>
              <a:t>While this may or may not be true, remote access has exposed IEEE 802 work to a wider audience, which has value in itself</a:t>
            </a:r>
          </a:p>
          <a:p>
            <a:pPr lvl="2"/>
            <a:r>
              <a:rPr lang="en-AU" dirty="0"/>
              <a:t>It is possible/likely that at least some of these new participants/observers will become contributors in the future because of their exposure</a:t>
            </a:r>
          </a:p>
          <a:p>
            <a:pPr lvl="1"/>
            <a:r>
              <a:rPr lang="en-AU" dirty="0"/>
              <a:t>This benefit of remote access is an argument to arrange remote-only or hybrid meetings going forward rather than F2F meetings</a:t>
            </a:r>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98496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remote-only meetings are cheaper to run and attend</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Remote-only meetings are cheaper to run and do not require hotel &amp; flight expenses (and time away from the office)</a:t>
            </a:r>
          </a:p>
          <a:p>
            <a:r>
              <a:rPr lang="en-AU" dirty="0"/>
              <a:t>Discussion</a:t>
            </a:r>
          </a:p>
          <a:p>
            <a:pPr lvl="1"/>
            <a:r>
              <a:rPr lang="en-AU" dirty="0"/>
              <a:t>Attending F2F IEEE 802 meetings is expensive from a dollar &amp; time perspective, which discourages participation by many legitimate stakeholders to the detriment of IEEE 802 </a:t>
            </a:r>
          </a:p>
          <a:p>
            <a:pPr lvl="1"/>
            <a:r>
              <a:rPr lang="en-AU" dirty="0"/>
              <a:t>On the other hand, the low cost bar encourages attendance by some people who are more likely to slow rather than enhance progress</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989713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remote-only meetings help protect the environment</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IEEE 802 remote-only meetings assist the fight against climate change by reducing plane travel</a:t>
            </a:r>
          </a:p>
          <a:p>
            <a:r>
              <a:rPr lang="en-AU" dirty="0"/>
              <a:t>Discussion</a:t>
            </a:r>
          </a:p>
          <a:p>
            <a:pPr lvl="1"/>
            <a:r>
              <a:rPr lang="en-AU" dirty="0"/>
              <a:t>Protecting the planet is well aligned with the IEEE mission to </a:t>
            </a:r>
            <a:r>
              <a:rPr lang="en-AU" i="1" dirty="0"/>
              <a:t>benefit humanity </a:t>
            </a:r>
          </a:p>
          <a:p>
            <a:pPr lvl="1"/>
            <a:r>
              <a:rPr lang="en-AU" dirty="0"/>
              <a:t>This claimed benefit is controversial with arguments against including:</a:t>
            </a:r>
          </a:p>
          <a:p>
            <a:pPr lvl="2"/>
            <a:r>
              <a:rPr lang="en-AU" dirty="0"/>
              <a:t>Climate change is “fake news” - someone actually wrote this! </a:t>
            </a:r>
            <a:r>
              <a:rPr lang="en-AU" dirty="0">
                <a:sym typeface="Wingdings" panose="05000000000000000000" pitchFamily="2" charset="2"/>
              </a:rPr>
              <a:t></a:t>
            </a:r>
            <a:endParaRPr lang="en-AU" dirty="0"/>
          </a:p>
          <a:p>
            <a:pPr lvl="2"/>
            <a:r>
              <a:rPr lang="en-AU" dirty="0"/>
              <a:t>The impact of IEEE 802 travel on the environment is trivial in the big picture</a:t>
            </a:r>
          </a:p>
          <a:p>
            <a:pPr lvl="2"/>
            <a:r>
              <a:rPr lang="en-AU" dirty="0"/>
              <a:t>IEEE 802 has a responsibility to support the travel/hotel/airlines industries</a:t>
            </a:r>
          </a:p>
          <a:p>
            <a:pPr lvl="1"/>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dirty="0"/>
          </a:p>
        </p:txBody>
      </p:sp>
    </p:spTree>
    <p:extLst>
      <p:ext uri="{BB962C8B-B14F-4D97-AF65-F5344CB8AC3E}">
        <p14:creationId xmlns:p14="http://schemas.microsoft.com/office/powerpoint/2010/main" val="2759229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frequent remote-only meetings are more effective than meetings every two months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Frequent remote-only meetings are more effective because they spread the load over time</a:t>
            </a:r>
          </a:p>
          <a:p>
            <a:r>
              <a:rPr lang="en-AU" dirty="0"/>
              <a:t>Discussion</a:t>
            </a:r>
          </a:p>
          <a:p>
            <a:pPr lvl="1"/>
            <a:r>
              <a:rPr lang="en-AU" dirty="0"/>
              <a:t>It is claimed (by an 802.11be contributor) that frequent remote-only meetings have worked better than F2F every two months</a:t>
            </a:r>
          </a:p>
          <a:p>
            <a:pPr lvl="2"/>
            <a:r>
              <a:rPr lang="en-AU" dirty="0"/>
              <a:t>Comment resolution is less stressful because it isn’t concentrated in a week</a:t>
            </a:r>
          </a:p>
          <a:p>
            <a:pPr lvl="2"/>
            <a:r>
              <a:rPr lang="en-AU" dirty="0"/>
              <a:t>There is time to discuss issues with product/engineering teams</a:t>
            </a:r>
          </a:p>
          <a:p>
            <a:pPr lvl="2"/>
            <a:r>
              <a:rPr lang="en-AU" dirty="0"/>
              <a:t>There is continuous progress</a:t>
            </a:r>
          </a:p>
          <a:p>
            <a:pPr lvl="1"/>
            <a:r>
              <a:rPr lang="en-AU" dirty="0"/>
              <a:t>Others are not so keen on frequent remote-only meetings because of additional work to run frequent meetings</a:t>
            </a:r>
          </a:p>
          <a:p>
            <a:pPr lvl="1"/>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dirty="0"/>
          </a:p>
        </p:txBody>
      </p:sp>
    </p:spTree>
    <p:extLst>
      <p:ext uri="{BB962C8B-B14F-4D97-AF65-F5344CB8AC3E}">
        <p14:creationId xmlns:p14="http://schemas.microsoft.com/office/powerpoint/2010/main" val="2065649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00B050"/>
                </a:solidFill>
              </a:rPr>
              <a:t>Benefit</a:t>
            </a:r>
            <a:r>
              <a:rPr lang="en-AU" dirty="0"/>
              <a:t>: remote-only meetings promote effective collaboration more than F2F meetings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00B050"/>
                </a:solidFill>
              </a:rPr>
              <a:t>Benefit</a:t>
            </a:r>
          </a:p>
          <a:p>
            <a:pPr lvl="1"/>
            <a:r>
              <a:rPr lang="en-AU" dirty="0"/>
              <a:t>Remote-only meetings are more effective at building consensus because they tend to promote collaboration rather than rely on formal voting to close issues</a:t>
            </a:r>
          </a:p>
          <a:p>
            <a:r>
              <a:rPr lang="en-AU" dirty="0"/>
              <a:t>Discussion</a:t>
            </a:r>
          </a:p>
          <a:p>
            <a:pPr lvl="1"/>
            <a:r>
              <a:rPr lang="en-AU" dirty="0"/>
              <a:t>It is claimed (by an 802.3 old hand) that with remote meetings (mainly with 802.3cy) </a:t>
            </a:r>
            <a:r>
              <a:rPr lang="en-AU" i="1" dirty="0"/>
              <a:t>participants have been more likely to collaborate and drive to a consensus solution rather than relying on voting to push through an agenda</a:t>
            </a:r>
          </a:p>
          <a:p>
            <a:pPr lvl="1"/>
            <a:r>
              <a:rPr lang="en-AU" dirty="0"/>
              <a:t>Other comments disagree with this claim that remote-only meetings are more effective at building consensus, but did not address the formal voting aspect</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3991040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 it is difficult for remote participants to become effective contributors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It is difficult for new participants to be effective contributors remotely because they are unknown &amp; they don’t know the existing participants</a:t>
            </a:r>
          </a:p>
          <a:p>
            <a:pPr lvl="2"/>
            <a:r>
              <a:rPr lang="en-AU" dirty="0"/>
              <a:t>It was described as similar to a </a:t>
            </a:r>
            <a:r>
              <a:rPr lang="en-AU" i="1" dirty="0"/>
              <a:t>cold sales call</a:t>
            </a:r>
          </a:p>
          <a:p>
            <a:r>
              <a:rPr lang="en-AU" dirty="0"/>
              <a:t>Discussion</a:t>
            </a:r>
          </a:p>
          <a:p>
            <a:pPr lvl="1"/>
            <a:r>
              <a:rPr lang="en-AU" dirty="0"/>
              <a:t>Some people report this is not an issue, noting they become well known via participation in teleconferences before ever attending a F2F meeting </a:t>
            </a:r>
          </a:p>
          <a:p>
            <a:pPr lvl="1"/>
            <a:r>
              <a:rPr lang="en-AU" dirty="0"/>
              <a:t>Suggestions to mitigate the issue included:</a:t>
            </a:r>
          </a:p>
          <a:p>
            <a:pPr lvl="2"/>
            <a:r>
              <a:rPr lang="en-AU" dirty="0"/>
              <a:t>Utilise the developing remote socialisation tools</a:t>
            </a:r>
          </a:p>
          <a:p>
            <a:pPr lvl="3"/>
            <a:r>
              <a:rPr lang="en-AU" dirty="0"/>
              <a:t>Others observed these tools do not work particularly well … yet!</a:t>
            </a:r>
          </a:p>
          <a:p>
            <a:pPr lvl="2"/>
            <a:r>
              <a:rPr lang="en-AU" dirty="0"/>
              <a:t>Have at least some F2F meetings; maybe 3 per year</a:t>
            </a:r>
          </a:p>
          <a:p>
            <a:pPr lvl="1"/>
            <a:r>
              <a:rPr lang="en-AU" dirty="0"/>
              <a:t>It may be even more difficult for new, remote participants to become an effective contributors in hybrid meetings because of asymmetrical access</a:t>
            </a:r>
          </a:p>
          <a:p>
            <a:pPr lvl="2"/>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dirty="0"/>
          </a:p>
        </p:txBody>
      </p:sp>
    </p:spTree>
    <p:extLst>
      <p:ext uri="{BB962C8B-B14F-4D97-AF65-F5344CB8AC3E}">
        <p14:creationId xmlns:p14="http://schemas.microsoft.com/office/powerpoint/2010/main" val="408362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 it is difficult to </a:t>
            </a:r>
            <a:r>
              <a:rPr lang="en-AU" i="1" dirty="0"/>
              <a:t>read the room </a:t>
            </a:r>
            <a:r>
              <a:rPr lang="en-AU" dirty="0"/>
              <a:t>with remote participants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It is difficult for the Chair &amp; other participants to </a:t>
            </a:r>
            <a:r>
              <a:rPr lang="en-AU" i="1" dirty="0"/>
              <a:t>read the room </a:t>
            </a:r>
            <a:r>
              <a:rPr lang="en-AU" dirty="0"/>
              <a:t>in the real time with remote participants</a:t>
            </a:r>
          </a:p>
          <a:p>
            <a:pPr lvl="2"/>
            <a:r>
              <a:rPr lang="en-AU" dirty="0"/>
              <a:t>This true for both remote-only &amp; hybrid modes</a:t>
            </a:r>
          </a:p>
          <a:p>
            <a:r>
              <a:rPr lang="en-AU" dirty="0"/>
              <a:t>Discussion</a:t>
            </a:r>
          </a:p>
          <a:p>
            <a:pPr lvl="1"/>
            <a:r>
              <a:rPr lang="en-AU" dirty="0"/>
              <a:t>While it is true that reading the room with remote participants is difficult, it is possible to use various tools to mitigate the issue somewhat:</a:t>
            </a:r>
          </a:p>
          <a:p>
            <a:pPr lvl="2"/>
            <a:r>
              <a:rPr lang="en-AU" dirty="0"/>
              <a:t>Encourage speakers (&amp; participants) to use video to enable </a:t>
            </a:r>
            <a:r>
              <a:rPr lang="en-AU" i="1" dirty="0"/>
              <a:t>eye contact</a:t>
            </a:r>
          </a:p>
          <a:p>
            <a:pPr lvl="2"/>
            <a:r>
              <a:rPr lang="en-AU" dirty="0"/>
              <a:t>Use polling tools to enable more fast straw polls to read the room</a:t>
            </a:r>
          </a:p>
          <a:p>
            <a:pPr lvl="2"/>
            <a:r>
              <a:rPr lang="en-AU" dirty="0"/>
              <a:t>Use (very) new (&amp; immature) tools that allow participants to express feelings in a non-disruptive manner</a:t>
            </a:r>
          </a:p>
          <a:p>
            <a:pPr lvl="1"/>
            <a:r>
              <a:rPr lang="en-AU" dirty="0"/>
              <a:t>It has been observed that tools have significantly improved over the last two years; there is no reason to think they will not keep improving</a:t>
            </a:r>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dirty="0"/>
          </a:p>
        </p:txBody>
      </p:sp>
    </p:spTree>
    <p:extLst>
      <p:ext uri="{BB962C8B-B14F-4D97-AF65-F5344CB8AC3E}">
        <p14:creationId xmlns:p14="http://schemas.microsoft.com/office/powerpoint/2010/main" val="2126612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 voting is too anonymous with remote participants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One cannot tell who voted which way with remote voting, and so one can’t identify who needs to be lobbied/persuaded, unlike F2F voting</a:t>
            </a:r>
          </a:p>
          <a:p>
            <a:r>
              <a:rPr lang="en-AU" dirty="0"/>
              <a:t>Discussion</a:t>
            </a:r>
          </a:p>
          <a:p>
            <a:pPr lvl="1"/>
            <a:r>
              <a:rPr lang="en-AU" dirty="0"/>
              <a:t>Even with F2F voting, it is sometime difficult to spot who voted which way</a:t>
            </a:r>
          </a:p>
          <a:p>
            <a:pPr lvl="1"/>
            <a:r>
              <a:rPr lang="en-AU" dirty="0"/>
              <a:t>Maybe we should do all voting on-line (even if F2F) and actually record (and immediately publish) the results</a:t>
            </a:r>
          </a:p>
          <a:p>
            <a:pPr lvl="2"/>
            <a:r>
              <a:rPr lang="en-AU" dirty="0" err="1"/>
              <a:t>ie</a:t>
            </a:r>
            <a:r>
              <a:rPr lang="en-AU" dirty="0"/>
              <a:t> every vote is effectively a roll call vote</a:t>
            </a:r>
          </a:p>
          <a:p>
            <a:pPr lvl="1"/>
            <a:r>
              <a:rPr lang="en-AU" dirty="0"/>
              <a:t>A benefit of this approach is that it will be easier to spot (and therefore discourage) block voting … and voting by people without voting rights</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19</a:t>
            </a:fld>
            <a:endParaRPr lang="en-US" dirty="0"/>
          </a:p>
        </p:txBody>
      </p:sp>
    </p:spTree>
    <p:extLst>
      <p:ext uri="{BB962C8B-B14F-4D97-AF65-F5344CB8AC3E}">
        <p14:creationId xmlns:p14="http://schemas.microsoft.com/office/powerpoint/2010/main" val="91778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progressing, albeit very slowly … but that is probably OK</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a:t>
            </a:r>
          </a:p>
          <a:p>
            <a:pPr lvl="1"/>
            <a:r>
              <a:rPr lang="en-AU" dirty="0"/>
              <a:t>The initial focus of the </a:t>
            </a:r>
            <a:r>
              <a:rPr lang="en-AU" i="1" dirty="0"/>
              <a:t>ad hoc </a:t>
            </a:r>
            <a:r>
              <a:rPr lang="en-AU" dirty="0"/>
              <a:t>has been questions about what works well (&amp; not) in remote-only mode</a:t>
            </a:r>
            <a:endParaRPr lang="en-AU" i="1" dirty="0"/>
          </a:p>
          <a:p>
            <a:pPr lvl="1"/>
            <a:r>
              <a:rPr lang="en-AU" dirty="0"/>
              <a:t>The response to requests for feedback has been disappointing &amp; new information gathering methods will be tried</a:t>
            </a:r>
          </a:p>
          <a:p>
            <a:pPr lvl="2"/>
            <a:r>
              <a:rPr lang="en-AU" dirty="0"/>
              <a:t>Survey’s, 1-1’s, focus groups, …</a:t>
            </a:r>
          </a:p>
          <a:p>
            <a:pPr lvl="2"/>
            <a:r>
              <a:rPr lang="en-AU" dirty="0"/>
              <a:t>Note: </a:t>
            </a:r>
            <a:r>
              <a:rPr lang="en-AU" dirty="0">
                <a:hlinkClick r:id="rId2"/>
              </a:rPr>
              <a:t>summarised response</a:t>
            </a:r>
            <a:r>
              <a:rPr lang="en-AU" dirty="0"/>
              <a:t> from 802.1 WG was received recently</a:t>
            </a:r>
          </a:p>
          <a:p>
            <a:pPr lvl="1"/>
            <a:r>
              <a:rPr lang="en-AU" dirty="0"/>
              <a:t>It is probably not urgent to conclude the work of the </a:t>
            </a:r>
            <a:r>
              <a:rPr lang="en-AU" i="1" dirty="0"/>
              <a:t>ad hoc </a:t>
            </a:r>
            <a:r>
              <a:rPr lang="en-AU" dirty="0"/>
              <a:t>in the short term given the future contracts for F2F/hybrid until 2024</a:t>
            </a:r>
          </a:p>
          <a:p>
            <a:pPr lvl="1"/>
            <a:r>
              <a:rPr lang="en-AU" dirty="0"/>
              <a:t>The responses that were received were bimodal; mostly hating or loving remote-only meetings </a:t>
            </a:r>
            <a:endParaRPr lang="en-AU" i="1"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real time side conversations that accelerate progress are difficult with remote access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It is impractical to have real time side conversations when some/all participants are remote</a:t>
            </a:r>
          </a:p>
          <a:p>
            <a:r>
              <a:rPr lang="en-AU" dirty="0"/>
              <a:t>Discussion</a:t>
            </a:r>
          </a:p>
          <a:p>
            <a:pPr lvl="1"/>
            <a:r>
              <a:rPr lang="en-AU" dirty="0"/>
              <a:t>Side conversations during a meeting are often valuable to facilitate compromise or better understand one another better</a:t>
            </a:r>
          </a:p>
          <a:p>
            <a:pPr lvl="2"/>
            <a:r>
              <a:rPr lang="en-AU" dirty="0"/>
              <a:t>They are often also useful for the Chair to understand the state of debate</a:t>
            </a:r>
          </a:p>
          <a:p>
            <a:pPr lvl="1"/>
            <a:r>
              <a:rPr lang="en-AU" dirty="0"/>
              <a:t>Side conversations are difficult with remote participants but there are some mitigations, some which rely on tool developments</a:t>
            </a:r>
          </a:p>
          <a:p>
            <a:pPr lvl="2"/>
            <a:r>
              <a:rPr lang="en-AU" dirty="0"/>
              <a:t>Allow more time between sessions for people to talk off line</a:t>
            </a:r>
          </a:p>
          <a:p>
            <a:pPr lvl="2"/>
            <a:r>
              <a:rPr lang="en-AU" dirty="0"/>
              <a:t>Require participants to provide contact details to enable off line discussions</a:t>
            </a:r>
          </a:p>
          <a:p>
            <a:pPr lvl="2"/>
            <a:r>
              <a:rPr lang="en-AU" dirty="0"/>
              <a:t>Provide virtual breakout rooms (with locks)</a:t>
            </a:r>
          </a:p>
          <a:p>
            <a:pPr lvl="2"/>
            <a:r>
              <a:rPr lang="en-AU" dirty="0"/>
              <a:t>…</a:t>
            </a:r>
          </a:p>
          <a:p>
            <a:pPr lvl="1"/>
            <a:endParaRPr lang="en-AU" dirty="0"/>
          </a:p>
          <a:p>
            <a:pPr lvl="1"/>
            <a:endParaRPr lang="en-AU" dirty="0"/>
          </a:p>
          <a:p>
            <a:pPr lvl="1"/>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dirty="0"/>
          </a:p>
        </p:txBody>
      </p:sp>
    </p:spTree>
    <p:extLst>
      <p:ext uri="{BB962C8B-B14F-4D97-AF65-F5344CB8AC3E}">
        <p14:creationId xmlns:p14="http://schemas.microsoft.com/office/powerpoint/2010/main" val="396738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people using remote access are less focused</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Participants are as not as focused on the IEEE 802 work during remote meetings compared to F2F meetings</a:t>
            </a:r>
          </a:p>
          <a:p>
            <a:r>
              <a:rPr lang="en-AU" dirty="0"/>
              <a:t>Discussion</a:t>
            </a:r>
          </a:p>
          <a:p>
            <a:pPr lvl="1"/>
            <a:r>
              <a:rPr lang="en-AU" dirty="0"/>
              <a:t>The argument is that at a F2F meeting, most people arrange their schedule to only focus on IEEE 802 work, whereas those using remote access are often still undertaking their normal work in parallel</a:t>
            </a:r>
          </a:p>
          <a:p>
            <a:pPr lvl="1"/>
            <a:r>
              <a:rPr lang="en-AU" dirty="0"/>
              <a:t>While diminished focus is a reality for some remote participants, it is mainly their problem (rather than IEEE 802) because it just means they will have less influence than if they are focused</a:t>
            </a:r>
          </a:p>
          <a:p>
            <a:pPr lvl="1"/>
            <a:r>
              <a:rPr lang="en-AU" dirty="0"/>
              <a:t>F2F meetings have similar issues in that multiple parallel sessions often make it difficult to focus … and we have all seen people doing “real work” or watching YouTube in the back of the room</a:t>
            </a:r>
          </a:p>
          <a:p>
            <a:pPr lvl="2"/>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dirty="0"/>
          </a:p>
        </p:txBody>
      </p:sp>
    </p:spTree>
    <p:extLst>
      <p:ext uri="{BB962C8B-B14F-4D97-AF65-F5344CB8AC3E}">
        <p14:creationId xmlns:p14="http://schemas.microsoft.com/office/powerpoint/2010/main" val="3466181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new work has slowed in IEEE 802 in remote-only mode</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New work has slowed in IEEE 802 while in remote-only mode because it is more difficult (and takes longer) to </a:t>
            </a:r>
            <a:r>
              <a:rPr lang="en-AU" i="1" dirty="0"/>
              <a:t>build collaborative relationships with people that you have never met </a:t>
            </a:r>
            <a:endParaRPr lang="en-AU" dirty="0"/>
          </a:p>
          <a:p>
            <a:pPr lvl="2"/>
            <a:r>
              <a:rPr lang="en-AU" dirty="0"/>
              <a:t>It was observed this has been a problem in other SDOs too, </a:t>
            </a:r>
            <a:r>
              <a:rPr lang="en-AU" dirty="0" err="1"/>
              <a:t>eg</a:t>
            </a:r>
            <a:r>
              <a:rPr lang="en-AU" dirty="0"/>
              <a:t> IETF, WFA</a:t>
            </a:r>
          </a:p>
          <a:p>
            <a:r>
              <a:rPr lang="en-AU" dirty="0"/>
              <a:t>Discussion</a:t>
            </a:r>
          </a:p>
          <a:p>
            <a:pPr lvl="1"/>
            <a:r>
              <a:rPr lang="en-AU" dirty="0"/>
              <a:t>Some new 802.15.4 projects have apparently overcome the problem with some </a:t>
            </a:r>
            <a:r>
              <a:rPr lang="en-AU" i="1" dirty="0"/>
              <a:t>time consuming </a:t>
            </a:r>
            <a:r>
              <a:rPr lang="en-AU" dirty="0"/>
              <a:t>efforts by some folk (note: travelling is time consuming too)</a:t>
            </a:r>
          </a:p>
          <a:p>
            <a:pPr lvl="1"/>
            <a:r>
              <a:rPr lang="en-AU" dirty="0"/>
              <a:t>Some people claim that new work has slowed because we were waiting to F2F to restart rather than adapt to a remote access environment</a:t>
            </a:r>
          </a:p>
          <a:p>
            <a:pPr lvl="1"/>
            <a:r>
              <a:rPr lang="en-AU" dirty="0"/>
              <a:t>Others note remote access provides an environment that is more conducive to attracting new participants &amp; thus better enabling new work</a:t>
            </a:r>
          </a:p>
          <a:p>
            <a:pPr lvl="2"/>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dirty="0"/>
          </a:p>
        </p:txBody>
      </p:sp>
    </p:spTree>
    <p:extLst>
      <p:ext uri="{BB962C8B-B14F-4D97-AF65-F5344CB8AC3E}">
        <p14:creationId xmlns:p14="http://schemas.microsoft.com/office/powerpoint/2010/main" val="2113968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0000"/>
                </a:solidFill>
              </a:rPr>
              <a:t>Problem</a:t>
            </a:r>
            <a:r>
              <a:rPr lang="en-AU" dirty="0"/>
              <a:t>:</a:t>
            </a:r>
            <a:r>
              <a:rPr lang="en-AU" dirty="0">
                <a:solidFill>
                  <a:srgbClr val="FF0000"/>
                </a:solidFill>
              </a:rPr>
              <a:t> </a:t>
            </a:r>
            <a:r>
              <a:rPr lang="en-AU" dirty="0"/>
              <a:t>remote meetings tend to have less flexibility for “random access”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0000"/>
                </a:solidFill>
              </a:rPr>
              <a:t>Problem</a:t>
            </a:r>
          </a:p>
          <a:p>
            <a:pPr lvl="1"/>
            <a:r>
              <a:rPr lang="en-AU" dirty="0"/>
              <a:t>Remote meetings are not conducive to “random access” from the room, which is one of the major positive attributes of F2F meetings</a:t>
            </a:r>
          </a:p>
          <a:p>
            <a:r>
              <a:rPr lang="en-AU" dirty="0"/>
              <a:t>Discussion</a:t>
            </a:r>
          </a:p>
          <a:p>
            <a:pPr lvl="1"/>
            <a:r>
              <a:rPr lang="en-AU" dirty="0"/>
              <a:t>Some IEEE 802 participants are famous for inserting themselves into discussions randomly, sometimes with a benefit to the group</a:t>
            </a:r>
          </a:p>
          <a:p>
            <a:pPr lvl="1"/>
            <a:r>
              <a:rPr lang="en-AU" dirty="0"/>
              <a:t>However, “random access” in any meeting larger than about 10 people (which is most IEEE 802 meetings) is more likely to end being disruptive or unfair</a:t>
            </a:r>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dirty="0"/>
          </a:p>
        </p:txBody>
      </p:sp>
    </p:spTree>
    <p:extLst>
      <p:ext uri="{BB962C8B-B14F-4D97-AF65-F5344CB8AC3E}">
        <p14:creationId xmlns:p14="http://schemas.microsoft.com/office/powerpoint/2010/main" val="2577593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6600"/>
                </a:solidFill>
              </a:rPr>
              <a:t>Observation</a:t>
            </a:r>
            <a:r>
              <a:rPr lang="en-AU" dirty="0"/>
              <a:t>:</a:t>
            </a:r>
            <a:r>
              <a:rPr lang="en-AU" dirty="0">
                <a:solidFill>
                  <a:srgbClr val="FF0000"/>
                </a:solidFill>
              </a:rPr>
              <a:t> </a:t>
            </a:r>
            <a:r>
              <a:rPr lang="en-AU" dirty="0"/>
              <a:t>it may be inevitable that all IEEE 802 meetings become remote-only</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6600"/>
                </a:solidFill>
              </a:rPr>
              <a:t>Observation</a:t>
            </a:r>
          </a:p>
          <a:p>
            <a:pPr lvl="1"/>
            <a:r>
              <a:rPr lang="en-AU" dirty="0"/>
              <a:t>Continuing remote access (remote-only or hybrid) may result in a less &amp; less people attending F2F to the point they become F2F becomes unviable</a:t>
            </a:r>
          </a:p>
          <a:p>
            <a:r>
              <a:rPr lang="en-AU" dirty="0"/>
              <a:t>Discussion</a:t>
            </a:r>
          </a:p>
          <a:p>
            <a:pPr lvl="1"/>
            <a:r>
              <a:rPr lang="en-AU" dirty="0"/>
              <a:t>If remote access is even only marginally successful, many companies will no longer fund travel to F2F meetings … meaning we may be eventually have no choice but to go remote-only</a:t>
            </a:r>
          </a:p>
          <a:p>
            <a:pPr lvl="1"/>
            <a:r>
              <a:rPr lang="en-AU" dirty="0"/>
              <a:t>Whether or not this is a good thing depends on your perspective on whether </a:t>
            </a:r>
            <a:r>
              <a:rPr lang="en-AU" i="1" dirty="0"/>
              <a:t>marginally successful </a:t>
            </a:r>
            <a:r>
              <a:rPr lang="en-AU" dirty="0"/>
              <a:t>is </a:t>
            </a:r>
            <a:r>
              <a:rPr lang="en-AU" i="1" dirty="0"/>
              <a:t>good enough</a:t>
            </a:r>
          </a:p>
          <a:p>
            <a:pPr lvl="1"/>
            <a:r>
              <a:rPr lang="en-AU" dirty="0"/>
              <a:t>Both hybrid meetings &amp; remote only meeting could send us down this path where any F2F component eventually becomes unviable</a:t>
            </a:r>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dirty="0"/>
          </a:p>
        </p:txBody>
      </p:sp>
    </p:spTree>
    <p:extLst>
      <p:ext uri="{BB962C8B-B14F-4D97-AF65-F5344CB8AC3E}">
        <p14:creationId xmlns:p14="http://schemas.microsoft.com/office/powerpoint/2010/main" val="3213387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6600"/>
                </a:solidFill>
              </a:rPr>
              <a:t>Observation</a:t>
            </a:r>
            <a:r>
              <a:rPr lang="en-AU" dirty="0"/>
              <a:t>:</a:t>
            </a:r>
            <a:r>
              <a:rPr lang="en-AU" dirty="0">
                <a:solidFill>
                  <a:srgbClr val="FF0000"/>
                </a:solidFill>
              </a:rPr>
              <a:t> </a:t>
            </a:r>
            <a:r>
              <a:rPr lang="en-AU" dirty="0"/>
              <a:t>remote attendance can both increase and decrease the opportunity for dominance</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6600"/>
                </a:solidFill>
              </a:rPr>
              <a:t>Observation</a:t>
            </a:r>
          </a:p>
          <a:p>
            <a:pPr lvl="1"/>
            <a:r>
              <a:rPr lang="en-AU" dirty="0"/>
              <a:t>If we make it too easy to attend remotely (and thus gain voting rights) then there is greater opportunity to block progress at low cost … or to stop such behaviour</a:t>
            </a:r>
          </a:p>
          <a:p>
            <a:r>
              <a:rPr lang="en-AU" dirty="0"/>
              <a:t>Discussion</a:t>
            </a:r>
          </a:p>
          <a:p>
            <a:pPr lvl="1"/>
            <a:r>
              <a:rPr lang="en-AU" dirty="0"/>
              <a:t>It was noted that the requirement for F2F attendance make it expensive  for companies to build up dominant voting blocks and thus block progress, compared to remote access</a:t>
            </a:r>
          </a:p>
          <a:p>
            <a:pPr lvl="2"/>
            <a:r>
              <a:rPr lang="en-AU" dirty="0"/>
              <a:t>Although it has been done in the past in the context of F2F</a:t>
            </a:r>
          </a:p>
          <a:p>
            <a:pPr lvl="2"/>
            <a:r>
              <a:rPr lang="en-AU" dirty="0"/>
              <a:t>The extra expensive is mostly flight, hotel &amp; opportunity costs</a:t>
            </a:r>
          </a:p>
          <a:p>
            <a:pPr lvl="1"/>
            <a:r>
              <a:rPr lang="en-AU" dirty="0"/>
              <a:t>While it is cheaper to build potentially dominant voting blocks with remote access, it is also cheaper to block such abhorrent behaviour by ensuring all stakeholders (large &amp; small) can participate</a:t>
            </a:r>
          </a:p>
          <a:p>
            <a:pPr lvl="1"/>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dirty="0"/>
          </a:p>
        </p:txBody>
      </p:sp>
    </p:spTree>
    <p:extLst>
      <p:ext uri="{BB962C8B-B14F-4D97-AF65-F5344CB8AC3E}">
        <p14:creationId xmlns:p14="http://schemas.microsoft.com/office/powerpoint/2010/main" val="311168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rgbClr val="FF6600"/>
                </a:solidFill>
              </a:rPr>
              <a:t>Observation</a:t>
            </a:r>
            <a:r>
              <a:rPr lang="en-AU" dirty="0"/>
              <a:t>:</a:t>
            </a:r>
            <a:r>
              <a:rPr lang="en-AU" dirty="0">
                <a:solidFill>
                  <a:srgbClr val="FF0000"/>
                </a:solidFill>
              </a:rPr>
              <a:t> </a:t>
            </a:r>
            <a:r>
              <a:rPr lang="en-AU" dirty="0"/>
              <a:t>most F2F meetings are similar to regular teleconferences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rgbClr val="FF6600"/>
                </a:solidFill>
              </a:rPr>
              <a:t>Observation</a:t>
            </a:r>
          </a:p>
          <a:p>
            <a:pPr lvl="1"/>
            <a:r>
              <a:rPr lang="en-AU" dirty="0"/>
              <a:t>In 802.11 WG, regular all-hands meetings are useful in moving the agenda – approving ballots, etc.</a:t>
            </a:r>
          </a:p>
          <a:p>
            <a:pPr lvl="1"/>
            <a:r>
              <a:rPr lang="en-AU" dirty="0"/>
              <a:t>However, the agenda is easily exhausted in 2 or 3 hours and the rest of the session (TG meetings) are really not different from telecons.</a:t>
            </a:r>
          </a:p>
          <a:p>
            <a:r>
              <a:rPr lang="en-AU" dirty="0"/>
              <a:t>Discussion</a:t>
            </a:r>
          </a:p>
          <a:p>
            <a:pPr lvl="1"/>
            <a:r>
              <a:rPr lang="en-AU" dirty="0"/>
              <a:t>The commenters then drew the conclusion that we should only have F2F plenaries three times per year, to enable tighter integration between wired/wireless … maybe this is the compromise</a:t>
            </a:r>
          </a:p>
          <a:p>
            <a:pPr lvl="1"/>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dirty="0"/>
          </a:p>
        </p:txBody>
      </p:sp>
    </p:spTree>
    <p:extLst>
      <p:ext uri="{BB962C8B-B14F-4D97-AF65-F5344CB8AC3E}">
        <p14:creationId xmlns:p14="http://schemas.microsoft.com/office/powerpoint/2010/main" val="1183273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t>Suggestion: schedule remote-only meetings so limited overlap between WGs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chemeClr val="accent2"/>
                </a:solidFill>
              </a:rPr>
              <a:t>Suggestion</a:t>
            </a:r>
          </a:p>
          <a:p>
            <a:pPr lvl="1"/>
            <a:r>
              <a:rPr lang="en-AU" dirty="0"/>
              <a:t>Don’t overlap the schedule of 802 WGs to enable people to attend multiple WGs as required or desired</a:t>
            </a:r>
          </a:p>
          <a:p>
            <a:pPr lvl="2"/>
            <a:r>
              <a:rPr lang="en-AU" dirty="0"/>
              <a:t>Run 802.11 WG for a week and then 802.3 WG for a different week</a:t>
            </a:r>
          </a:p>
          <a:p>
            <a:pPr lvl="2"/>
            <a:r>
              <a:rPr lang="en-AU" dirty="0"/>
              <a:t>Schedule some overlapping time, </a:t>
            </a:r>
            <a:r>
              <a:rPr lang="en-AU" dirty="0" err="1"/>
              <a:t>eg</a:t>
            </a:r>
            <a:r>
              <a:rPr lang="en-AU" dirty="0"/>
              <a:t> for PAR reviews, tutorials, EC, etc</a:t>
            </a:r>
          </a:p>
          <a:p>
            <a:r>
              <a:rPr lang="en-AU" dirty="0"/>
              <a:t>Discussion</a:t>
            </a:r>
          </a:p>
          <a:p>
            <a:pPr lvl="1"/>
            <a:r>
              <a:rPr lang="en-AU" dirty="0"/>
              <a:t>Any downside?</a:t>
            </a:r>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dirty="0"/>
          </a:p>
        </p:txBody>
      </p:sp>
    </p:spTree>
    <p:extLst>
      <p:ext uri="{BB962C8B-B14F-4D97-AF65-F5344CB8AC3E}">
        <p14:creationId xmlns:p14="http://schemas.microsoft.com/office/powerpoint/2010/main" val="3506948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t>Suggestion: schedule remote-only meetings so less overlap between TGs</a:t>
            </a: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chemeClr val="accent2"/>
                </a:solidFill>
              </a:rPr>
              <a:t>Suggestion</a:t>
            </a:r>
          </a:p>
          <a:p>
            <a:pPr lvl="1"/>
            <a:r>
              <a:rPr lang="en-AU" dirty="0"/>
              <a:t>Reduce overlapping TG meetings within 802 WGs to enable people to attend multiple TGs as required or desired</a:t>
            </a:r>
          </a:p>
          <a:p>
            <a:r>
              <a:rPr lang="en-AU" dirty="0"/>
              <a:t>Discussion</a:t>
            </a:r>
          </a:p>
          <a:p>
            <a:pPr lvl="1"/>
            <a:r>
              <a:rPr lang="en-AU" dirty="0"/>
              <a:t>Note: 802.11 WG has extended its remote-only meetings to 1.5 weeks to reduce meeting density</a:t>
            </a:r>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dirty="0"/>
          </a:p>
        </p:txBody>
      </p:sp>
    </p:spTree>
    <p:extLst>
      <p:ext uri="{BB962C8B-B14F-4D97-AF65-F5344CB8AC3E}">
        <p14:creationId xmlns:p14="http://schemas.microsoft.com/office/powerpoint/2010/main" val="713750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D4F9-AE5F-4E8B-AF8E-DB2ABF11DEDC}"/>
              </a:ext>
            </a:extLst>
          </p:cNvPr>
          <p:cNvSpPr>
            <a:spLocks noGrp="1"/>
          </p:cNvSpPr>
          <p:nvPr>
            <p:ph type="title"/>
          </p:nvPr>
        </p:nvSpPr>
        <p:spPr/>
        <p:txBody>
          <a:bodyPr/>
          <a:lstStyle/>
          <a:p>
            <a:r>
              <a:rPr lang="en-AU" dirty="0">
                <a:solidFill>
                  <a:schemeClr val="accent2"/>
                </a:solidFill>
              </a:rPr>
              <a:t>Suggestion: reduce wasted time from reading </a:t>
            </a:r>
            <a:r>
              <a:rPr lang="en-AU" dirty="0"/>
              <a:t>introductory material at all meetings </a:t>
            </a:r>
            <a:endParaRPr lang="en-AU" dirty="0">
              <a:solidFill>
                <a:schemeClr val="accent2"/>
              </a:solidFill>
            </a:endParaRPr>
          </a:p>
        </p:txBody>
      </p:sp>
      <p:sp>
        <p:nvSpPr>
          <p:cNvPr id="3" name="Content Placeholder 2">
            <a:extLst>
              <a:ext uri="{FF2B5EF4-FFF2-40B4-BE49-F238E27FC236}">
                <a16:creationId xmlns:a16="http://schemas.microsoft.com/office/drawing/2014/main" id="{4B588A09-9C61-4D36-B73D-952F32DFD6A6}"/>
              </a:ext>
            </a:extLst>
          </p:cNvPr>
          <p:cNvSpPr>
            <a:spLocks noGrp="1"/>
          </p:cNvSpPr>
          <p:nvPr>
            <p:ph idx="1"/>
          </p:nvPr>
        </p:nvSpPr>
        <p:spPr/>
        <p:txBody>
          <a:bodyPr/>
          <a:lstStyle/>
          <a:p>
            <a:r>
              <a:rPr lang="en-AU" dirty="0">
                <a:solidFill>
                  <a:schemeClr val="accent2"/>
                </a:solidFill>
              </a:rPr>
              <a:t>Suggestion</a:t>
            </a:r>
          </a:p>
          <a:p>
            <a:pPr lvl="1"/>
            <a:r>
              <a:rPr lang="en-AU" dirty="0"/>
              <a:t>Limit introductory material at all meetings (F2F/remote-only/hybrid), by instead pointing briefly at rules and by setting behaviour expectations at high level to avoid wasted time</a:t>
            </a:r>
          </a:p>
          <a:p>
            <a:r>
              <a:rPr lang="en-AU" dirty="0"/>
              <a:t>Discussion</a:t>
            </a:r>
          </a:p>
          <a:p>
            <a:pPr lvl="1"/>
            <a:r>
              <a:rPr lang="en-AU" dirty="0"/>
              <a:t>Perhaps provide all introductory material beforehand</a:t>
            </a:r>
          </a:p>
          <a:p>
            <a:pPr lvl="1"/>
            <a:r>
              <a:rPr lang="en-AU" dirty="0"/>
              <a:t>Issue: How abbreviated will IEEE SA allow?</a:t>
            </a:r>
          </a:p>
          <a:p>
            <a:endParaRPr lang="en-AU" dirty="0"/>
          </a:p>
          <a:p>
            <a:pPr lvl="2"/>
            <a:endParaRPr lang="en-AU" dirty="0"/>
          </a:p>
          <a:p>
            <a:pPr lvl="2"/>
            <a:endParaRPr lang="en-AU" dirty="0"/>
          </a:p>
          <a:p>
            <a:pPr lvl="2"/>
            <a:endParaRPr lang="en-AU" dirty="0"/>
          </a:p>
        </p:txBody>
      </p:sp>
      <p:sp>
        <p:nvSpPr>
          <p:cNvPr id="4" name="Footer Placeholder 3">
            <a:extLst>
              <a:ext uri="{FF2B5EF4-FFF2-40B4-BE49-F238E27FC236}">
                <a16:creationId xmlns:a16="http://schemas.microsoft.com/office/drawing/2014/main" id="{D137D68C-74C3-458F-A86E-6D9006B97A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3DF0E4A-3373-4829-9D15-44254DACA54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dirty="0"/>
          </a:p>
        </p:txBody>
      </p:sp>
    </p:spTree>
    <p:extLst>
      <p:ext uri="{BB962C8B-B14F-4D97-AF65-F5344CB8AC3E}">
        <p14:creationId xmlns:p14="http://schemas.microsoft.com/office/powerpoint/2010/main" val="323122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40AC-8C5C-4BD4-B354-2733E8ECFD2B}"/>
              </a:ext>
            </a:extLst>
          </p:cNvPr>
          <p:cNvSpPr>
            <a:spLocks noGrp="1"/>
          </p:cNvSpPr>
          <p:nvPr>
            <p:ph type="title"/>
          </p:nvPr>
        </p:nvSpPr>
        <p:spPr/>
        <p:txBody>
          <a:bodyPr/>
          <a:lstStyle/>
          <a:p>
            <a:r>
              <a:rPr lang="en-AU" dirty="0"/>
              <a:t>The notes from two teleconferences of the </a:t>
            </a:r>
            <a:r>
              <a:rPr lang="en-AU" i="1" dirty="0"/>
              <a:t>future meeting vision ad hoc </a:t>
            </a:r>
            <a:r>
              <a:rPr lang="en-AU" dirty="0"/>
              <a:t>are available</a:t>
            </a:r>
          </a:p>
        </p:txBody>
      </p:sp>
      <p:sp>
        <p:nvSpPr>
          <p:cNvPr id="3" name="Content Placeholder 2">
            <a:extLst>
              <a:ext uri="{FF2B5EF4-FFF2-40B4-BE49-F238E27FC236}">
                <a16:creationId xmlns:a16="http://schemas.microsoft.com/office/drawing/2014/main" id="{A48E652F-DA0E-4990-9C5D-CEE0D3BFEFAB}"/>
              </a:ext>
            </a:extLst>
          </p:cNvPr>
          <p:cNvSpPr>
            <a:spLocks noGrp="1"/>
          </p:cNvSpPr>
          <p:nvPr>
            <p:ph idx="1"/>
          </p:nvPr>
        </p:nvSpPr>
        <p:spPr/>
        <p:txBody>
          <a:bodyPr/>
          <a:lstStyle/>
          <a:p>
            <a:r>
              <a:rPr lang="en-AU" dirty="0"/>
              <a:t>Notes from the ad hoc teleconference</a:t>
            </a:r>
          </a:p>
          <a:p>
            <a:pPr lvl="1"/>
            <a:r>
              <a:rPr lang="en-AU" dirty="0"/>
              <a:t>14 Oct 2021: see </a:t>
            </a:r>
            <a:r>
              <a:rPr lang="en-AU" dirty="0">
                <a:hlinkClick r:id="rId3"/>
              </a:rPr>
              <a:t>ec-21-0227-04</a:t>
            </a:r>
            <a:endParaRPr lang="en-AU" dirty="0"/>
          </a:p>
          <a:p>
            <a:pPr lvl="1"/>
            <a:r>
              <a:rPr lang="en-AU" dirty="0"/>
              <a:t>28 Oct 2021: see embedded </a:t>
            </a:r>
          </a:p>
        </p:txBody>
      </p:sp>
      <p:sp>
        <p:nvSpPr>
          <p:cNvPr id="4" name="Footer Placeholder 3">
            <a:extLst>
              <a:ext uri="{FF2B5EF4-FFF2-40B4-BE49-F238E27FC236}">
                <a16:creationId xmlns:a16="http://schemas.microsoft.com/office/drawing/2014/main" id="{6DD83106-DFF5-4AF9-8E62-CBF0E5DBC24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D1F0821-A56C-4A63-97B2-376FA069A455}"/>
              </a:ext>
            </a:extLst>
          </p:cNvPr>
          <p:cNvSpPr>
            <a:spLocks noGrp="1"/>
          </p:cNvSpPr>
          <p:nvPr>
            <p:ph type="sldNum" sz="quarter" idx="11"/>
          </p:nvPr>
        </p:nvSpPr>
        <p:spPr/>
        <p:txBody>
          <a:bodyPr/>
          <a:lstStyle/>
          <a:p>
            <a:r>
              <a:rPr lang="en-US"/>
              <a:t>Slide </a:t>
            </a:r>
            <a:fld id="{EF4002E7-DB4D-4CC3-8382-1939D19420D8}" type="slidenum">
              <a:rPr lang="en-US" smtClean="0"/>
              <a:pPr/>
              <a:t>4</a:t>
            </a:fld>
            <a:endParaRPr lang="en-US" dirty="0"/>
          </a:p>
        </p:txBody>
      </p:sp>
      <p:graphicFrame>
        <p:nvGraphicFramePr>
          <p:cNvPr id="10" name="Object 9">
            <a:extLst>
              <a:ext uri="{FF2B5EF4-FFF2-40B4-BE49-F238E27FC236}">
                <a16:creationId xmlns:a16="http://schemas.microsoft.com/office/drawing/2014/main" id="{7D9F335B-D3E3-40E1-A56A-35666E7C9AEC}"/>
              </a:ext>
            </a:extLst>
          </p:cNvPr>
          <p:cNvGraphicFramePr>
            <a:graphicFrameLocks noChangeAspect="1"/>
          </p:cNvGraphicFramePr>
          <p:nvPr>
            <p:extLst>
              <p:ext uri="{D42A27DB-BD31-4B8C-83A1-F6EECF244321}">
                <p14:modId xmlns:p14="http://schemas.microsoft.com/office/powerpoint/2010/main" val="3784940547"/>
              </p:ext>
            </p:extLst>
          </p:nvPr>
        </p:nvGraphicFramePr>
        <p:xfrm>
          <a:off x="3810000" y="2895600"/>
          <a:ext cx="914400" cy="806450"/>
        </p:xfrm>
        <a:graphic>
          <a:graphicData uri="http://schemas.openxmlformats.org/presentationml/2006/ole">
            <mc:AlternateContent xmlns:mc="http://schemas.openxmlformats.org/markup-compatibility/2006">
              <mc:Choice xmlns:v="urn:schemas-microsoft-com:vml" Requires="v">
                <p:oleObj spid="_x0000_s1043" name="Document" showAsIcon="1" r:id="rId4" imgW="914597" imgH="806311" progId="Word.Document.12">
                  <p:embed/>
                </p:oleObj>
              </mc:Choice>
              <mc:Fallback>
                <p:oleObj name="Document" showAsIcon="1" r:id="rId4" imgW="914597" imgH="806311" progId="Word.Document.12">
                  <p:embed/>
                  <p:pic>
                    <p:nvPicPr>
                      <p:cNvPr id="0" name=""/>
                      <p:cNvPicPr/>
                      <p:nvPr/>
                    </p:nvPicPr>
                    <p:blipFill>
                      <a:blip r:embed="rId5"/>
                      <a:stretch>
                        <a:fillRect/>
                      </a:stretch>
                    </p:blipFill>
                    <p:spPr>
                      <a:xfrm>
                        <a:off x="3810000" y="2895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62911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a:xfrm>
            <a:off x="685800" y="685800"/>
            <a:ext cx="8305800" cy="1066800"/>
          </a:xfrm>
        </p:spPr>
        <p:txBody>
          <a:bodyPr/>
          <a:lstStyle/>
          <a:p>
            <a:pPr lvl="1"/>
            <a:r>
              <a:rPr lang="en-AU" dirty="0"/>
              <a:t>The initial focus of the </a:t>
            </a:r>
            <a:r>
              <a:rPr lang="en-AU" i="1" dirty="0"/>
              <a:t>ad hoc </a:t>
            </a:r>
            <a:r>
              <a:rPr lang="en-AU" dirty="0"/>
              <a:t>has been questions about what works well (&amp; not) in remote-only mode</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r>
              <a:rPr lang="en-AU" dirty="0"/>
              <a:t>Requests supporting initial focus of the </a:t>
            </a:r>
            <a:r>
              <a:rPr lang="en-AU" i="1" dirty="0"/>
              <a:t>ad hoc </a:t>
            </a:r>
          </a:p>
          <a:p>
            <a:pPr lvl="1"/>
            <a:r>
              <a:rPr lang="en-AU" dirty="0"/>
              <a:t>What aspects of remote operation have worked during COVID?</a:t>
            </a:r>
          </a:p>
          <a:p>
            <a:pPr lvl="2"/>
            <a:r>
              <a:rPr lang="en-AU" dirty="0">
                <a:solidFill>
                  <a:srgbClr val="00B050"/>
                </a:solidFill>
              </a:rPr>
              <a:t>Highlight real examples</a:t>
            </a:r>
          </a:p>
          <a:p>
            <a:pPr lvl="2"/>
            <a:r>
              <a:rPr lang="en-AU" dirty="0"/>
              <a:t>Identify why remote operation was successful in these cases</a:t>
            </a:r>
          </a:p>
          <a:p>
            <a:pPr lvl="1"/>
            <a:r>
              <a:rPr lang="en-AU" dirty="0"/>
              <a:t>What aspects of remote operation have NOT worked during COVID?</a:t>
            </a:r>
          </a:p>
          <a:p>
            <a:pPr lvl="2"/>
            <a:r>
              <a:rPr lang="en-AU" dirty="0">
                <a:solidFill>
                  <a:srgbClr val="00B050"/>
                </a:solidFill>
              </a:rPr>
              <a:t>Highlight real examples</a:t>
            </a:r>
          </a:p>
          <a:p>
            <a:pPr lvl="2"/>
            <a:r>
              <a:rPr lang="en-AU" dirty="0"/>
              <a:t>Identify why remote operation was NOT successful in these cases</a:t>
            </a:r>
          </a:p>
          <a:p>
            <a:pPr lvl="1"/>
            <a:r>
              <a:rPr lang="en-AU" dirty="0"/>
              <a:t>What could be done to turn any failures into successes?</a:t>
            </a:r>
          </a:p>
          <a:p>
            <a:pPr lvl="2"/>
            <a:r>
              <a:rPr lang="en-AU" dirty="0">
                <a:solidFill>
                  <a:srgbClr val="00B050"/>
                </a:solidFill>
              </a:rPr>
              <a:t>Describe some real turnaround examples (if any)</a:t>
            </a:r>
          </a:p>
          <a:p>
            <a:pPr lvl="2"/>
            <a:r>
              <a:rPr lang="en-AU" dirty="0"/>
              <a:t>… or hypothesise about how this could be done</a:t>
            </a:r>
          </a:p>
          <a:p>
            <a:pPr marL="366712" lvl="3" indent="0">
              <a:buNone/>
            </a:pPr>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36484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 to requests for feedback has been disappointing &amp; new methods will be tried</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a:t>
            </a:r>
            <a:r>
              <a:rPr lang="en-AU" i="1" dirty="0"/>
              <a:t>ad </a:t>
            </a:r>
            <a:r>
              <a:rPr lang="en-AU" i="1" dirty="0" err="1"/>
              <a:t>hoc’s</a:t>
            </a:r>
            <a:r>
              <a:rPr lang="en-AU" i="1" dirty="0"/>
              <a:t> </a:t>
            </a:r>
            <a:r>
              <a:rPr lang="en-AU" dirty="0"/>
              <a:t>Chair made multiple requests to the IEEE 802 WGs for response to these questions</a:t>
            </a:r>
          </a:p>
          <a:p>
            <a:pPr lvl="2"/>
            <a:r>
              <a:rPr lang="en-AU" dirty="0"/>
              <a:t>The requests were passed on by all WG Chairs; thank you</a:t>
            </a:r>
          </a:p>
          <a:p>
            <a:pPr lvl="1"/>
            <a:r>
              <a:rPr lang="en-AU" dirty="0"/>
              <a:t>The number of responses was generally disappointing, suggesting alternatives are required to gather perspectives, including </a:t>
            </a:r>
          </a:p>
          <a:p>
            <a:pPr lvl="2"/>
            <a:r>
              <a:rPr lang="en-AU" dirty="0"/>
              <a:t>One on one interviews</a:t>
            </a:r>
          </a:p>
          <a:p>
            <a:pPr lvl="2"/>
            <a:r>
              <a:rPr lang="en-AU" dirty="0"/>
              <a:t>Focus groups</a:t>
            </a:r>
          </a:p>
          <a:p>
            <a:pPr lvl="2"/>
            <a:r>
              <a:rPr lang="en-AU" dirty="0"/>
              <a:t>Surveys</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292398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D985-DA0D-429D-920F-1B576377B46E}"/>
              </a:ext>
            </a:extLst>
          </p:cNvPr>
          <p:cNvSpPr>
            <a:spLocks noGrp="1"/>
          </p:cNvSpPr>
          <p:nvPr>
            <p:ph type="title"/>
          </p:nvPr>
        </p:nvSpPr>
        <p:spPr/>
        <p:txBody>
          <a:bodyPr/>
          <a:lstStyle/>
          <a:p>
            <a:r>
              <a:rPr lang="en-AU" dirty="0"/>
              <a:t>It is probably not urgent to conclude the work of the ad hoc in the short term</a:t>
            </a:r>
          </a:p>
        </p:txBody>
      </p:sp>
      <p:sp>
        <p:nvSpPr>
          <p:cNvPr id="3" name="Content Placeholder 2">
            <a:extLst>
              <a:ext uri="{FF2B5EF4-FFF2-40B4-BE49-F238E27FC236}">
                <a16:creationId xmlns:a16="http://schemas.microsoft.com/office/drawing/2014/main" id="{65843DC3-D773-483B-A8E0-296B42F02437}"/>
              </a:ext>
            </a:extLst>
          </p:cNvPr>
          <p:cNvSpPr>
            <a:spLocks noGrp="1"/>
          </p:cNvSpPr>
          <p:nvPr>
            <p:ph idx="1"/>
          </p:nvPr>
        </p:nvSpPr>
        <p:spPr/>
        <p:txBody>
          <a:bodyPr/>
          <a:lstStyle/>
          <a:p>
            <a:pPr lvl="1"/>
            <a:r>
              <a:rPr lang="en-AU" dirty="0"/>
              <a:t>It is likely that the IEEE 802 WG’s will meet at least in hybrid mode from about July 2022 (Montreal)</a:t>
            </a:r>
          </a:p>
          <a:p>
            <a:pPr lvl="1"/>
            <a:r>
              <a:rPr lang="en-AU" dirty="0"/>
              <a:t>F2F-only or hybrid meetings are likely to continue for a number of years until we run out of hotel contracts for plenary and interim F2F meeting </a:t>
            </a:r>
          </a:p>
          <a:p>
            <a:pPr lvl="2"/>
            <a:r>
              <a:rPr lang="en-AU" dirty="0"/>
              <a:t>IEEE 802 plenaries seem to be contracted until Nov 2024</a:t>
            </a:r>
          </a:p>
          <a:p>
            <a:pPr lvl="2"/>
            <a:r>
              <a:rPr lang="en-AU" dirty="0"/>
              <a:t>IEEE 802 Wireless interims seem to be contracted until at least Jan 2024</a:t>
            </a:r>
          </a:p>
          <a:p>
            <a:pPr lvl="1"/>
            <a:r>
              <a:rPr lang="en-AU" dirty="0"/>
              <a:t>While the output of this </a:t>
            </a:r>
            <a:r>
              <a:rPr lang="en-AU" i="1" dirty="0"/>
              <a:t>ad hoc </a:t>
            </a:r>
            <a:r>
              <a:rPr lang="en-AU" dirty="0"/>
              <a:t>is applicable to remote-only teleconference of the type that have been held for many years …</a:t>
            </a:r>
          </a:p>
          <a:p>
            <a:pPr lvl="1"/>
            <a:r>
              <a:rPr lang="en-AU" dirty="0"/>
              <a:t>… it will not be possible to apply it to the large WG interims and plenaries until 2024 or later</a:t>
            </a:r>
          </a:p>
          <a:p>
            <a:pPr lvl="1"/>
            <a:r>
              <a:rPr lang="en-AU" dirty="0"/>
              <a:t>This lessens the urgency of the activity … </a:t>
            </a:r>
            <a:r>
              <a:rPr lang="en-AU" dirty="0">
                <a:sym typeface="Wingdings" panose="05000000000000000000" pitchFamily="2" charset="2"/>
              </a:rPr>
              <a:t></a:t>
            </a:r>
            <a:endParaRPr lang="en-AU" dirty="0"/>
          </a:p>
        </p:txBody>
      </p:sp>
      <p:sp>
        <p:nvSpPr>
          <p:cNvPr id="4" name="Footer Placeholder 3">
            <a:extLst>
              <a:ext uri="{FF2B5EF4-FFF2-40B4-BE49-F238E27FC236}">
                <a16:creationId xmlns:a16="http://schemas.microsoft.com/office/drawing/2014/main" id="{68BDDCAB-AC26-4C76-AFED-4B51E5D815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55ED08E-D2DA-4F72-A009-81DE7C40B15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dirty="0"/>
          </a:p>
        </p:txBody>
      </p:sp>
    </p:spTree>
    <p:extLst>
      <p:ext uri="{BB962C8B-B14F-4D97-AF65-F5344CB8AC3E}">
        <p14:creationId xmlns:p14="http://schemas.microsoft.com/office/powerpoint/2010/main" val="55869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responses that were received were bimodal; mostly hating or loving remote-only meetings </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responses that were received were somewhat bimodal in the perspectives expressed, with two extremes:</a:t>
            </a:r>
          </a:p>
          <a:p>
            <a:pPr lvl="2"/>
            <a:r>
              <a:rPr lang="en-AU" dirty="0">
                <a:solidFill>
                  <a:srgbClr val="FF0000"/>
                </a:solidFill>
              </a:rPr>
              <a:t>Remote-only has been a disaster and we should get back to F2F-only as soon as possible</a:t>
            </a:r>
          </a:p>
          <a:p>
            <a:pPr lvl="2"/>
            <a:r>
              <a:rPr lang="en-AU" dirty="0">
                <a:solidFill>
                  <a:srgbClr val="00B050"/>
                </a:solidFill>
              </a:rPr>
              <a:t>Remote-only has been very successful and we should focus on making it even better in the future</a:t>
            </a:r>
          </a:p>
          <a:p>
            <a:pPr lvl="1"/>
            <a:r>
              <a:rPr lang="en-AU" dirty="0"/>
              <a:t>Fortunately, some responses did perceive a middle ground</a:t>
            </a:r>
          </a:p>
          <a:p>
            <a:pPr lvl="2"/>
            <a:r>
              <a:rPr lang="en-AU" dirty="0">
                <a:solidFill>
                  <a:srgbClr val="FF6600"/>
                </a:solidFill>
              </a:rPr>
              <a:t>Plenaries should be held F2F three times a year, with all other meetings remote-only</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dirty="0"/>
          </a:p>
        </p:txBody>
      </p:sp>
    </p:spTree>
    <p:extLst>
      <p:ext uri="{BB962C8B-B14F-4D97-AF65-F5344CB8AC3E}">
        <p14:creationId xmlns:p14="http://schemas.microsoft.com/office/powerpoint/2010/main" val="549066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A7A74-1AEA-4636-8D7B-C26CC153CA39}"/>
              </a:ext>
            </a:extLst>
          </p:cNvPr>
          <p:cNvSpPr>
            <a:spLocks noGrp="1"/>
          </p:cNvSpPr>
          <p:nvPr>
            <p:ph type="title"/>
          </p:nvPr>
        </p:nvSpPr>
        <p:spPr>
          <a:xfrm>
            <a:off x="723405" y="762000"/>
            <a:ext cx="7772400" cy="1066800"/>
          </a:xfrm>
        </p:spPr>
        <p:txBody>
          <a:bodyPr/>
          <a:lstStyle/>
          <a:p>
            <a:r>
              <a:rPr lang="en-AU" dirty="0"/>
              <a:t>The </a:t>
            </a:r>
            <a:r>
              <a:rPr lang="en-AU" i="1" dirty="0"/>
              <a:t>ad hoc </a:t>
            </a:r>
            <a:r>
              <a:rPr lang="en-AU" dirty="0"/>
              <a:t>Chair has attempted to summarise some of the received perspectives</a:t>
            </a:r>
          </a:p>
        </p:txBody>
      </p:sp>
      <p:sp>
        <p:nvSpPr>
          <p:cNvPr id="3" name="Content Placeholder 2">
            <a:extLst>
              <a:ext uri="{FF2B5EF4-FFF2-40B4-BE49-F238E27FC236}">
                <a16:creationId xmlns:a16="http://schemas.microsoft.com/office/drawing/2014/main" id="{6F47138E-2E8B-4199-9FD1-43D9B8E2A8A3}"/>
              </a:ext>
            </a:extLst>
          </p:cNvPr>
          <p:cNvSpPr>
            <a:spLocks noGrp="1"/>
          </p:cNvSpPr>
          <p:nvPr>
            <p:ph idx="1"/>
          </p:nvPr>
        </p:nvSpPr>
        <p:spPr/>
        <p:txBody>
          <a:bodyPr/>
          <a:lstStyle/>
          <a:p>
            <a:pPr lvl="1"/>
            <a:r>
              <a:rPr lang="en-AU" dirty="0"/>
              <a:t>The following pages summarise the various views expressed by one or more people via e-mails to the Chair</a:t>
            </a:r>
          </a:p>
          <a:p>
            <a:pPr lvl="2"/>
            <a:r>
              <a:rPr lang="en-AU" dirty="0"/>
              <a:t>Whether the view represents a </a:t>
            </a:r>
            <a:r>
              <a:rPr lang="en-AU" dirty="0">
                <a:solidFill>
                  <a:srgbClr val="00B050"/>
                </a:solidFill>
              </a:rPr>
              <a:t>benefit</a:t>
            </a:r>
            <a:r>
              <a:rPr lang="en-AU" dirty="0"/>
              <a:t>, </a:t>
            </a:r>
            <a:r>
              <a:rPr lang="en-AU" dirty="0">
                <a:solidFill>
                  <a:srgbClr val="FF0000"/>
                </a:solidFill>
              </a:rPr>
              <a:t>problem</a:t>
            </a:r>
            <a:r>
              <a:rPr lang="en-AU" dirty="0"/>
              <a:t> or </a:t>
            </a:r>
            <a:r>
              <a:rPr lang="en-AU" dirty="0">
                <a:solidFill>
                  <a:schemeClr val="accent2"/>
                </a:solidFill>
              </a:rPr>
              <a:t>observation</a:t>
            </a:r>
            <a:r>
              <a:rPr lang="en-AU" dirty="0"/>
              <a:t> in relation to remote and/or remote-only meetings</a:t>
            </a:r>
          </a:p>
          <a:p>
            <a:pPr lvl="2"/>
            <a:r>
              <a:rPr lang="en-AU" dirty="0"/>
              <a:t>Some discussion about the view, including contrary perspectives</a:t>
            </a:r>
          </a:p>
          <a:p>
            <a:pPr lvl="2"/>
            <a:r>
              <a:rPr lang="en-AU" dirty="0"/>
              <a:t>A stamp suggesting either apparent broad consensus or disagreement in relation to the view</a:t>
            </a:r>
          </a:p>
          <a:p>
            <a:pPr lvl="1"/>
            <a:r>
              <a:rPr lang="en-AU" dirty="0"/>
              <a:t>Since this summary was written, </a:t>
            </a:r>
            <a:r>
              <a:rPr lang="de-DE" dirty="0"/>
              <a:t>Stephan Kehrer has </a:t>
            </a:r>
            <a:r>
              <a:rPr lang="de-DE" dirty="0">
                <a:hlinkClick r:id="rId2"/>
              </a:rPr>
              <a:t>summaried</a:t>
            </a:r>
            <a:r>
              <a:rPr lang="de-DE" dirty="0"/>
              <a:t> views expressed in the 802.1 WG</a:t>
            </a:r>
            <a:endParaRPr lang="en-AU" dirty="0"/>
          </a:p>
          <a:p>
            <a:pPr lvl="1"/>
            <a:r>
              <a:rPr lang="en-AU" dirty="0"/>
              <a:t>The plan is that we use a future survey, one on one interviews or a focus group to:</a:t>
            </a:r>
          </a:p>
          <a:p>
            <a:pPr lvl="2"/>
            <a:r>
              <a:rPr lang="en-AU" dirty="0"/>
              <a:t>Confirm the consensus</a:t>
            </a:r>
          </a:p>
          <a:p>
            <a:pPr lvl="2"/>
            <a:r>
              <a:rPr lang="en-AU" dirty="0"/>
              <a:t>Explore the disagreements</a:t>
            </a:r>
          </a:p>
        </p:txBody>
      </p:sp>
      <p:sp>
        <p:nvSpPr>
          <p:cNvPr id="4" name="Footer Placeholder 3">
            <a:extLst>
              <a:ext uri="{FF2B5EF4-FFF2-40B4-BE49-F238E27FC236}">
                <a16:creationId xmlns:a16="http://schemas.microsoft.com/office/drawing/2014/main" id="{9B9679BE-1162-4CAF-BF7E-2AC8BF98275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859C3B1-4684-41F5-B6FC-280CC4B0593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dirty="0"/>
          </a:p>
        </p:txBody>
      </p:sp>
    </p:spTree>
    <p:extLst>
      <p:ext uri="{BB962C8B-B14F-4D97-AF65-F5344CB8AC3E}">
        <p14:creationId xmlns:p14="http://schemas.microsoft.com/office/powerpoint/2010/main" val="26992277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3126</Words>
  <Application>Microsoft Office PowerPoint</Application>
  <PresentationFormat>On-screen Show (4:3)</PresentationFormat>
  <Paragraphs>316</Paragraphs>
  <Slides>29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Times New Roman</vt:lpstr>
      <vt:lpstr>802-11-Submission</vt:lpstr>
      <vt:lpstr>Document</vt:lpstr>
      <vt:lpstr>IEEE 802 future meeting vision ad hoc (summary of status)</vt:lpstr>
      <vt:lpstr>The future meeting vision ad hoc is progressing, albeit very slowly … but that is probably OK</vt:lpstr>
      <vt:lpstr>In mid Aug 2021, the IEEE 802 EC Chair established the future meeting vision ad hoc</vt:lpstr>
      <vt:lpstr>The notes from two teleconferences of the future meeting vision ad hoc are available</vt:lpstr>
      <vt:lpstr>The initial focus of the ad hoc has been questions about what works well (&amp; not) in remote-only mode</vt:lpstr>
      <vt:lpstr>The response to requests for feedback has been disappointing &amp; new methods will be tried</vt:lpstr>
      <vt:lpstr>It is probably not urgent to conclude the work of the ad hoc in the short term</vt:lpstr>
      <vt:lpstr>The responses that were received were bimodal; mostly hating or loving remote-only meetings </vt:lpstr>
      <vt:lpstr>The ad hoc Chair has attempted to summarise some of the received perspectives</vt:lpstr>
      <vt:lpstr>Summary: various benefits &amp; problems of remote access were highlighted (with little consensus on most)</vt:lpstr>
      <vt:lpstr>Summary: various observations &amp; suggestions were made wrt remote access</vt:lpstr>
      <vt:lpstr>Benefit: remote access allows more people to participate/observe IEEE 802 work</vt:lpstr>
      <vt:lpstr>Benefit: remote-only meetings are cheaper to run and attend</vt:lpstr>
      <vt:lpstr>Benefit: remote-only meetings help protect the environment</vt:lpstr>
      <vt:lpstr>Benefit: frequent remote-only meetings are more effective than meetings every two months</vt:lpstr>
      <vt:lpstr>Benefit: remote-only meetings promote effective collaboration more than F2F meetings</vt:lpstr>
      <vt:lpstr>Problem: it is difficult for remote participants to become effective contributors</vt:lpstr>
      <vt:lpstr>Problem: it is difficult to read the room with remote participants</vt:lpstr>
      <vt:lpstr>Problem: voting is too anonymous with remote participants</vt:lpstr>
      <vt:lpstr>Problem: real time side conversations that accelerate progress are difficult with remote access</vt:lpstr>
      <vt:lpstr>Problem: people using remote access are less focused</vt:lpstr>
      <vt:lpstr>Problem: new work has slowed in IEEE 802 in remote-only mode</vt:lpstr>
      <vt:lpstr>Problem: remote meetings tend to have less flexibility for “random access”</vt:lpstr>
      <vt:lpstr>Observation: it may be inevitable that all IEEE 802 meetings become remote-only</vt:lpstr>
      <vt:lpstr>Observation: remote attendance can both increase and decrease the opportunity for dominance</vt:lpstr>
      <vt:lpstr>Observation: most F2F meetings are similar to regular teleconferences</vt:lpstr>
      <vt:lpstr>Suggestion: schedule remote-only meetings so limited overlap between WGs</vt:lpstr>
      <vt:lpstr>Suggestion: schedule remote-only meetings so less overlap between TGs</vt:lpstr>
      <vt:lpstr>Suggestion: reduce wasted time from reading introductory material at all meetings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2022-06-20T04:00:11Z</dcterms:modified>
</cp:coreProperties>
</file>