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3"/>
  </p:notesMasterIdLst>
  <p:handoutMasterIdLst>
    <p:handoutMasterId r:id="rId34"/>
  </p:handoutMasterIdLst>
  <p:sldIdLst>
    <p:sldId id="256" r:id="rId5"/>
    <p:sldId id="257" r:id="rId6"/>
    <p:sldId id="351" r:id="rId7"/>
    <p:sldId id="355" r:id="rId8"/>
    <p:sldId id="353" r:id="rId9"/>
    <p:sldId id="356" r:id="rId10"/>
    <p:sldId id="348" r:id="rId11"/>
    <p:sldId id="323" r:id="rId12"/>
    <p:sldId id="338" r:id="rId13"/>
    <p:sldId id="342" r:id="rId14"/>
    <p:sldId id="340" r:id="rId15"/>
    <p:sldId id="341" r:id="rId16"/>
    <p:sldId id="339" r:id="rId17"/>
    <p:sldId id="346" r:id="rId18"/>
    <p:sldId id="334" r:id="rId19"/>
    <p:sldId id="333" r:id="rId20"/>
    <p:sldId id="325" r:id="rId21"/>
    <p:sldId id="332" r:id="rId22"/>
    <p:sldId id="328" r:id="rId23"/>
    <p:sldId id="312" r:id="rId24"/>
    <p:sldId id="308" r:id="rId25"/>
    <p:sldId id="304" r:id="rId26"/>
    <p:sldId id="303" r:id="rId27"/>
    <p:sldId id="291" r:id="rId28"/>
    <p:sldId id="269" r:id="rId29"/>
    <p:sldId id="330" r:id="rId30"/>
    <p:sldId id="331" r:id="rId31"/>
    <p:sldId id="329"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51"/>
            <p14:sldId id="355"/>
            <p14:sldId id="353"/>
            <p14:sldId id="356"/>
            <p14:sldId id="348"/>
            <p14:sldId id="323"/>
            <p14:sldId id="338"/>
            <p14:sldId id="342"/>
            <p14:sldId id="340"/>
            <p14:sldId id="341"/>
            <p14:sldId id="339"/>
            <p14:sldId id="346"/>
          </p14:sldIdLst>
        </p14:section>
        <p14:section name="Meeting Income Report Record" id="{90888863-D814-48AF-89AB-7EB609E9FF5C}">
          <p14:sldIdLst>
            <p14:sldId id="334"/>
            <p14:sldId id="333"/>
            <p14:sldId id="325"/>
            <p14:sldId id="332"/>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4" autoAdjust="0"/>
    <p:restoredTop sz="74170" autoAdjust="0"/>
  </p:normalViewPr>
  <p:slideViewPr>
    <p:cSldViewPr>
      <p:cViewPr varScale="1">
        <p:scale>
          <a:sx n="99" d="100"/>
          <a:sy n="99" d="100"/>
        </p:scale>
        <p:origin x="2558" y="55"/>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EC-22/0076r0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EC-22/0076r0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2022</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EC-22/0076r0</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EC-22/0076r0</a:t>
            </a:r>
            <a:endParaRPr lang="en-US" dirty="0"/>
          </a:p>
        </p:txBody>
      </p:sp>
      <p:sp>
        <p:nvSpPr>
          <p:cNvPr id="5" name="Date Placeholder 4"/>
          <p:cNvSpPr>
            <a:spLocks noGrp="1"/>
          </p:cNvSpPr>
          <p:nvPr>
            <p:ph type="dt" idx="11"/>
          </p:nvPr>
        </p:nvSpPr>
        <p:spPr/>
        <p:txBody>
          <a:bodyPr/>
          <a:lstStyle/>
          <a:p>
            <a:pPr>
              <a:defRPr/>
            </a:pPr>
            <a:r>
              <a:rPr lang="en-US"/>
              <a:t>May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EC-22/0076r0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May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EC-22/0076r0</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Without the Irvine Cancellation fee paid, we would have been –(15,447.07). (shortfall).</a:t>
            </a:r>
          </a:p>
          <a:p>
            <a:endParaRPr lang="en-US" dirty="0"/>
          </a:p>
        </p:txBody>
      </p:sp>
      <p:sp>
        <p:nvSpPr>
          <p:cNvPr id="4" name="Header Placeholder 3"/>
          <p:cNvSpPr>
            <a:spLocks noGrp="1"/>
          </p:cNvSpPr>
          <p:nvPr>
            <p:ph type="hdr"/>
          </p:nvPr>
        </p:nvSpPr>
        <p:spPr/>
        <p:txBody>
          <a:bodyPr/>
          <a:lstStyle/>
          <a:p>
            <a:r>
              <a:rPr lang="en-US"/>
              <a:t>doc.: IEEE 802 EC-22/0076r0</a:t>
            </a:r>
          </a:p>
        </p:txBody>
      </p:sp>
      <p:sp>
        <p:nvSpPr>
          <p:cNvPr id="5" name="Date Placeholder 4"/>
          <p:cNvSpPr>
            <a:spLocks noGrp="1"/>
          </p:cNvSpPr>
          <p:nvPr>
            <p:ph type="dt"/>
          </p:nvPr>
        </p:nvSpPr>
        <p:spPr/>
        <p:txBody>
          <a:bodyPr/>
          <a:lstStyle/>
          <a:p>
            <a:r>
              <a:rPr lang="en-US"/>
              <a:t>May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2505211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EC-22/0076r0</a:t>
            </a:r>
          </a:p>
        </p:txBody>
      </p:sp>
      <p:sp>
        <p:nvSpPr>
          <p:cNvPr id="5" name="Date Placeholder 4"/>
          <p:cNvSpPr>
            <a:spLocks noGrp="1"/>
          </p:cNvSpPr>
          <p:nvPr>
            <p:ph type="dt"/>
          </p:nvPr>
        </p:nvSpPr>
        <p:spPr/>
        <p:txBody>
          <a:bodyPr/>
          <a:lstStyle/>
          <a:p>
            <a:r>
              <a:rPr lang="en-US"/>
              <a:t>May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EC-22/0076r0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May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EC-22/0076r0</a:t>
            </a:r>
            <a:endParaRPr lang="en-US" dirty="0"/>
          </a:p>
        </p:txBody>
      </p:sp>
      <p:sp>
        <p:nvSpPr>
          <p:cNvPr id="5" name="Date Placeholder 4"/>
          <p:cNvSpPr>
            <a:spLocks noGrp="1"/>
          </p:cNvSpPr>
          <p:nvPr>
            <p:ph type="dt" idx="11"/>
          </p:nvPr>
        </p:nvSpPr>
        <p:spPr/>
        <p:txBody>
          <a:bodyPr/>
          <a:lstStyle/>
          <a:p>
            <a:pPr>
              <a:defRPr/>
            </a:pPr>
            <a:r>
              <a:rPr lang="en-US"/>
              <a:t>May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20</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EC-22/0076r0</a:t>
            </a:r>
            <a:endParaRPr lang="en-US" dirty="0"/>
          </a:p>
        </p:txBody>
      </p:sp>
      <p:sp>
        <p:nvSpPr>
          <p:cNvPr id="5" name="Date Placeholder 4"/>
          <p:cNvSpPr>
            <a:spLocks noGrp="1"/>
          </p:cNvSpPr>
          <p:nvPr>
            <p:ph type="dt" idx="11"/>
          </p:nvPr>
        </p:nvSpPr>
        <p:spPr/>
        <p:txBody>
          <a:bodyPr/>
          <a:lstStyle/>
          <a:p>
            <a:pPr>
              <a:defRPr/>
            </a:pPr>
            <a:r>
              <a:rPr lang="en-US"/>
              <a:t>May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21</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EC-22/0076r0</a:t>
            </a:r>
            <a:endParaRPr lang="en-US" dirty="0"/>
          </a:p>
        </p:txBody>
      </p:sp>
      <p:sp>
        <p:nvSpPr>
          <p:cNvPr id="5" name="Date Placeholder 4"/>
          <p:cNvSpPr>
            <a:spLocks noGrp="1"/>
          </p:cNvSpPr>
          <p:nvPr>
            <p:ph type="dt" idx="11"/>
          </p:nvPr>
        </p:nvSpPr>
        <p:spPr/>
        <p:txBody>
          <a:bodyPr/>
          <a:lstStyle/>
          <a:p>
            <a:pPr>
              <a:defRPr/>
            </a:pPr>
            <a:r>
              <a:rPr lang="en-US"/>
              <a:t>May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22</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EC-22/0076r0</a:t>
            </a:r>
            <a:endParaRPr lang="en-US" dirty="0"/>
          </a:p>
        </p:txBody>
      </p:sp>
      <p:sp>
        <p:nvSpPr>
          <p:cNvPr id="5" name="Date Placeholder 4"/>
          <p:cNvSpPr>
            <a:spLocks noGrp="1"/>
          </p:cNvSpPr>
          <p:nvPr>
            <p:ph type="dt" idx="11"/>
          </p:nvPr>
        </p:nvSpPr>
        <p:spPr/>
        <p:txBody>
          <a:bodyPr/>
          <a:lstStyle/>
          <a:p>
            <a:pPr>
              <a:defRPr/>
            </a:pPr>
            <a:r>
              <a:rPr lang="en-US"/>
              <a:t>May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23</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EC-22/0076</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May 2022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2022-03-15</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spid="_x0000_s1027" name="Document" r:id="rId4" imgW="8248712" imgH="2657440" progId="Word.Document.8">
                  <p:embed/>
                </p:oleObj>
              </mc:Choice>
              <mc:Fallback>
                <p:oleObj name="Document" r:id="rId4" imgW="8248712" imgH="2657440" progId="Word.Document.8">
                  <p:embed/>
                  <p:pic>
                    <p:nvPicPr>
                      <p:cNvPr id="3075" name="Object 3"/>
                      <p:cNvPicPr>
                        <a:picLocks noChangeAspect="1" noChangeArrowheads="1"/>
                      </p:cNvPicPr>
                      <p:nvPr/>
                    </p:nvPicPr>
                    <p:blipFill>
                      <a:blip r:embed="rId5"/>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685801" y="685801"/>
            <a:ext cx="7543800" cy="581023"/>
          </a:xfrm>
        </p:spPr>
        <p:txBody>
          <a:bodyPr/>
          <a:lstStyle/>
          <a:p>
            <a:r>
              <a:rPr lang="en-US" sz="2400" dirty="0"/>
              <a:t>Income/Expense Report </a:t>
            </a:r>
            <a:br>
              <a:rPr lang="en-US" sz="2400" dirty="0"/>
            </a:br>
            <a:r>
              <a:rPr lang="en-US" sz="2400" dirty="0"/>
              <a:t>Jan 2021 to April 2022</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5"/>
          </p:nvPr>
        </p:nvSpPr>
        <p:spPr/>
        <p:txBody>
          <a:bodyPr/>
          <a:lstStyle/>
          <a:p>
            <a:r>
              <a:rPr lang="en-US"/>
              <a:t>May 2022</a:t>
            </a:r>
            <a:endParaRPr lang="en-GB" dirty="0"/>
          </a:p>
        </p:txBody>
      </p:sp>
      <p:pic>
        <p:nvPicPr>
          <p:cNvPr id="8" name="Picture 7">
            <a:extLst>
              <a:ext uri="{FF2B5EF4-FFF2-40B4-BE49-F238E27FC236}">
                <a16:creationId xmlns:a16="http://schemas.microsoft.com/office/drawing/2014/main" id="{5D1E9319-F86B-4CFE-A4D0-616DED9D8E3F}"/>
              </a:ext>
            </a:extLst>
          </p:cNvPr>
          <p:cNvPicPr>
            <a:picLocks noChangeAspect="1"/>
          </p:cNvPicPr>
          <p:nvPr/>
        </p:nvPicPr>
        <p:blipFill>
          <a:blip r:embed="rId3"/>
          <a:stretch>
            <a:fillRect/>
          </a:stretch>
        </p:blipFill>
        <p:spPr>
          <a:xfrm>
            <a:off x="2133600" y="1474335"/>
            <a:ext cx="4876799" cy="4922610"/>
          </a:xfrm>
          <a:prstGeom prst="rect">
            <a:avLst/>
          </a:prstGeom>
        </p:spPr>
      </p:pic>
    </p:spTree>
    <p:extLst>
      <p:ext uri="{BB962C8B-B14F-4D97-AF65-F5344CB8AC3E}">
        <p14:creationId xmlns:p14="http://schemas.microsoft.com/office/powerpoint/2010/main" val="962814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8C5AD-4ED1-4E67-9A72-5800E28E1CB3}"/>
              </a:ext>
            </a:extLst>
          </p:cNvPr>
          <p:cNvSpPr>
            <a:spLocks noGrp="1"/>
          </p:cNvSpPr>
          <p:nvPr>
            <p:ph type="title"/>
          </p:nvPr>
        </p:nvSpPr>
        <p:spPr/>
        <p:txBody>
          <a:bodyPr/>
          <a:lstStyle/>
          <a:p>
            <a:r>
              <a:rPr lang="en-US" dirty="0"/>
              <a:t>Cvent </a:t>
            </a:r>
            <a:r>
              <a:rPr lang="en-US" dirty="0" err="1"/>
              <a:t>PayGo</a:t>
            </a:r>
            <a:r>
              <a:rPr lang="en-US" dirty="0"/>
              <a:t> Details for Sept 2021</a:t>
            </a:r>
          </a:p>
        </p:txBody>
      </p:sp>
      <p:sp>
        <p:nvSpPr>
          <p:cNvPr id="3" name="Content Placeholder 2">
            <a:extLst>
              <a:ext uri="{FF2B5EF4-FFF2-40B4-BE49-F238E27FC236}">
                <a16:creationId xmlns:a16="http://schemas.microsoft.com/office/drawing/2014/main" id="{5C1FC6AC-CB64-4426-878F-FDA444167C18}"/>
              </a:ext>
            </a:extLst>
          </p:cNvPr>
          <p:cNvSpPr>
            <a:spLocks noGrp="1"/>
          </p:cNvSpPr>
          <p:nvPr>
            <p:ph idx="1"/>
          </p:nvPr>
        </p:nvSpPr>
        <p:spPr>
          <a:xfrm>
            <a:off x="751528" y="1693227"/>
            <a:ext cx="7856538" cy="4494213"/>
          </a:xfrm>
        </p:spPr>
        <p:txBody>
          <a:bodyPr/>
          <a:lstStyle/>
          <a:p>
            <a:r>
              <a:rPr lang="en-US" sz="2000" dirty="0"/>
              <a:t>CVENT Meeting Closed at end of September, </a:t>
            </a:r>
          </a:p>
          <a:p>
            <a:r>
              <a:rPr lang="en-US" sz="2000" dirty="0"/>
              <a:t>CVENT Deadbeats close at end of November</a:t>
            </a:r>
          </a:p>
          <a:p>
            <a:r>
              <a:rPr lang="en-US" sz="2000" dirty="0"/>
              <a:t>CVENT last chance Deadbeats closed March 7, 2022</a:t>
            </a:r>
          </a:p>
          <a:p>
            <a:endParaRPr lang="en-US" sz="2000" dirty="0"/>
          </a:p>
          <a:p>
            <a:r>
              <a:rPr lang="en-US" sz="2000" dirty="0"/>
              <a:t>Final Payment Transfer for event registrations made March 14.</a:t>
            </a:r>
          </a:p>
          <a:p>
            <a:endParaRPr lang="en-US" sz="2000" dirty="0"/>
          </a:p>
          <a:p>
            <a:r>
              <a:rPr lang="en-US" sz="2000" dirty="0"/>
              <a:t>CVENT </a:t>
            </a:r>
            <a:r>
              <a:rPr lang="en-US" sz="2000" dirty="0" err="1"/>
              <a:t>PayGo</a:t>
            </a:r>
            <a:r>
              <a:rPr lang="en-US" sz="2000" dirty="0"/>
              <a:t> outstanding balance: 0 </a:t>
            </a:r>
          </a:p>
          <a:p>
            <a:r>
              <a:rPr lang="en-US" sz="2000" dirty="0"/>
              <a:t>All Deposits have been booked into the Concentrated Bank Account.</a:t>
            </a:r>
            <a:endParaRPr lang="en-US" dirty="0"/>
          </a:p>
        </p:txBody>
      </p:sp>
      <p:sp>
        <p:nvSpPr>
          <p:cNvPr id="4" name="Slide Number Placeholder 3">
            <a:extLst>
              <a:ext uri="{FF2B5EF4-FFF2-40B4-BE49-F238E27FC236}">
                <a16:creationId xmlns:a16="http://schemas.microsoft.com/office/drawing/2014/main" id="{D5FD9539-994B-428D-9772-0214E2AC604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29774D5-0814-4820-A503-A6D218E43A70}"/>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7D8CCF5B-5A0B-428A-B38C-12F3C0997A2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93059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B6D3-19E3-496A-BF16-CCE3536EE53C}"/>
              </a:ext>
            </a:extLst>
          </p:cNvPr>
          <p:cNvSpPr>
            <a:spLocks noGrp="1"/>
          </p:cNvSpPr>
          <p:nvPr>
            <p:ph type="title"/>
          </p:nvPr>
        </p:nvSpPr>
        <p:spPr/>
        <p:txBody>
          <a:bodyPr/>
          <a:lstStyle/>
          <a:p>
            <a:r>
              <a:rPr lang="en-US" dirty="0"/>
              <a:t>802 Deadbeats</a:t>
            </a:r>
          </a:p>
        </p:txBody>
      </p:sp>
      <p:sp>
        <p:nvSpPr>
          <p:cNvPr id="3" name="Content Placeholder 2">
            <a:extLst>
              <a:ext uri="{FF2B5EF4-FFF2-40B4-BE49-F238E27FC236}">
                <a16:creationId xmlns:a16="http://schemas.microsoft.com/office/drawing/2014/main" id="{C91A9B51-2EA4-46CD-8DB0-8D3BC6101618}"/>
              </a:ext>
            </a:extLst>
          </p:cNvPr>
          <p:cNvSpPr>
            <a:spLocks noGrp="1"/>
          </p:cNvSpPr>
          <p:nvPr>
            <p:ph idx="1"/>
          </p:nvPr>
        </p:nvSpPr>
        <p:spPr>
          <a:xfrm>
            <a:off x="685800" y="1981200"/>
            <a:ext cx="7924800" cy="4113213"/>
          </a:xfrm>
        </p:spPr>
        <p:txBody>
          <a:bodyPr/>
          <a:lstStyle/>
          <a:p>
            <a:r>
              <a:rPr lang="en-US" dirty="0"/>
              <a:t>As of May 5, 2022</a:t>
            </a:r>
          </a:p>
          <a:p>
            <a:endParaRPr lang="en-US" dirty="0"/>
          </a:p>
          <a:p>
            <a:r>
              <a:rPr lang="en-US" dirty="0"/>
              <a:t>Total 802 Deadbeats =  9  (5 are from 802.11)</a:t>
            </a:r>
          </a:p>
          <a:p>
            <a:pPr lvl="1"/>
            <a:r>
              <a:rPr lang="en-US" dirty="0"/>
              <a:t>1 from January 2022</a:t>
            </a:r>
          </a:p>
          <a:p>
            <a:pPr lvl="1"/>
            <a:r>
              <a:rPr lang="en-US" dirty="0"/>
              <a:t>1  from November 2021</a:t>
            </a:r>
          </a:p>
          <a:p>
            <a:pPr lvl="1"/>
            <a:r>
              <a:rPr lang="en-US" dirty="0"/>
              <a:t>1 from September Wireless 2021</a:t>
            </a:r>
          </a:p>
          <a:p>
            <a:pPr lvl="1"/>
            <a:r>
              <a:rPr lang="en-US" dirty="0"/>
              <a:t>6 from July 2021</a:t>
            </a:r>
          </a:p>
          <a:p>
            <a:pPr lvl="1"/>
            <a:endParaRPr lang="en-US" dirty="0"/>
          </a:p>
          <a:p>
            <a:pPr lvl="1"/>
            <a:endParaRPr lang="en-US" dirty="0"/>
          </a:p>
          <a:p>
            <a:r>
              <a:rPr lang="en-US" dirty="0"/>
              <a:t>Jan Wireless Interim = 1 new Wireless Deadbeats</a:t>
            </a:r>
          </a:p>
          <a:p>
            <a:endParaRPr lang="en-US" dirty="0"/>
          </a:p>
        </p:txBody>
      </p:sp>
      <p:sp>
        <p:nvSpPr>
          <p:cNvPr id="4" name="Slide Number Placeholder 3">
            <a:extLst>
              <a:ext uri="{FF2B5EF4-FFF2-40B4-BE49-F238E27FC236}">
                <a16:creationId xmlns:a16="http://schemas.microsoft.com/office/drawing/2014/main" id="{399A416E-47DE-4CA9-B04D-D6406C0BCD1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FB8F30F-6D62-4102-B205-8D767C79A3CF}"/>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669798E9-9B69-4053-B5E7-801A5E76129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3492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685800" y="1751013"/>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 Expectation</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685800" y="1600201"/>
            <a:ext cx="7770813" cy="4875212"/>
          </a:xfrm>
        </p:spPr>
        <p:txBody>
          <a:bodyPr/>
          <a:lstStyle/>
          <a:p>
            <a:r>
              <a:rPr lang="en-US" dirty="0"/>
              <a:t>IEEE 802 Plenary Session meeting fees are set by the IEEE 802 Executive Committee </a:t>
            </a:r>
          </a:p>
          <a:p>
            <a:pPr lvl="1"/>
            <a:r>
              <a:rPr lang="en-US" dirty="0"/>
              <a:t>-- Meeting </a:t>
            </a:r>
            <a:r>
              <a:rPr lang="en-US"/>
              <a:t>fees needed </a:t>
            </a:r>
            <a:r>
              <a:rPr lang="en-US" dirty="0"/>
              <a:t>to increase to cover mixed mode expenses</a:t>
            </a:r>
          </a:p>
          <a:p>
            <a:pPr lvl="1"/>
            <a:endParaRPr lang="en-US" sz="1000" dirty="0"/>
          </a:p>
          <a:p>
            <a:r>
              <a:rPr lang="en-US" dirty="0"/>
              <a:t>IEEE 802 Wireless Interim Session fees are set to balance actual costs to zero over about 2 years.</a:t>
            </a:r>
          </a:p>
          <a:p>
            <a:endParaRPr lang="en-US" sz="1000" dirty="0"/>
          </a:p>
          <a:p>
            <a:r>
              <a:rPr lang="en-US" dirty="0"/>
              <a:t>Fees for Sept 2022 – </a:t>
            </a:r>
          </a:p>
          <a:p>
            <a:pPr lvl="1"/>
            <a:r>
              <a:rPr lang="en-US" b="1" dirty="0"/>
              <a:t>$950/$1,200/$1450 Mixed Mode</a:t>
            </a:r>
          </a:p>
          <a:p>
            <a:endParaRPr lang="en-US"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06D9BB-1234-487B-BDC0-7963716E6D12}"/>
              </a:ext>
            </a:extLst>
          </p:cNvPr>
          <p:cNvSpPr>
            <a:spLocks noGrp="1"/>
          </p:cNvSpPr>
          <p:nvPr>
            <p:ph type="dt" idx="10"/>
          </p:nvPr>
        </p:nvSpPr>
        <p:spPr/>
        <p:txBody>
          <a:bodyPr/>
          <a:lstStyle/>
          <a:p>
            <a:r>
              <a:rPr lang="en-US"/>
              <a:t>May 2022</a:t>
            </a:r>
            <a:endParaRPr lang="en-GB"/>
          </a:p>
        </p:txBody>
      </p:sp>
      <p:sp>
        <p:nvSpPr>
          <p:cNvPr id="3" name="Footer Placeholder 2">
            <a:extLst>
              <a:ext uri="{FF2B5EF4-FFF2-40B4-BE49-F238E27FC236}">
                <a16:creationId xmlns:a16="http://schemas.microsoft.com/office/drawing/2014/main" id="{F6BBA632-8629-43F9-940D-0F3FAFB40AA8}"/>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24B13D75-2484-4B2E-8BEC-19838DBFAD92}"/>
              </a:ext>
            </a:extLst>
          </p:cNvPr>
          <p:cNvSpPr>
            <a:spLocks noGrp="1"/>
          </p:cNvSpPr>
          <p:nvPr>
            <p:ph type="sldNum" idx="12"/>
          </p:nvPr>
        </p:nvSpPr>
        <p:spPr/>
        <p:txBody>
          <a:bodyPr/>
          <a:lstStyle/>
          <a:p>
            <a:r>
              <a:rPr lang="en-GB"/>
              <a:t>Slide </a:t>
            </a:r>
            <a:fld id="{F5D8E26B-7BCF-4D25-9C89-0168A6618F18}" type="slidenum">
              <a:rPr lang="en-GB" smtClean="0"/>
              <a:pPr/>
              <a:t>15</a:t>
            </a:fld>
            <a:endParaRPr lang="en-GB"/>
          </a:p>
        </p:txBody>
      </p:sp>
      <p:graphicFrame>
        <p:nvGraphicFramePr>
          <p:cNvPr id="6" name="Table 5">
            <a:extLst>
              <a:ext uri="{FF2B5EF4-FFF2-40B4-BE49-F238E27FC236}">
                <a16:creationId xmlns:a16="http://schemas.microsoft.com/office/drawing/2014/main" id="{55D95E57-24F9-42B3-A582-63A89624FCCB}"/>
              </a:ext>
            </a:extLst>
          </p:cNvPr>
          <p:cNvGraphicFramePr>
            <a:graphicFrameLocks noGrp="1"/>
          </p:cNvGraphicFramePr>
          <p:nvPr>
            <p:extLst>
              <p:ext uri="{D42A27DB-BD31-4B8C-83A1-F6EECF244321}">
                <p14:modId xmlns:p14="http://schemas.microsoft.com/office/powerpoint/2010/main" val="882295747"/>
              </p:ext>
            </p:extLst>
          </p:nvPr>
        </p:nvGraphicFramePr>
        <p:xfrm>
          <a:off x="601663" y="1066800"/>
          <a:ext cx="7940677" cy="5432347"/>
        </p:xfrm>
        <a:graphic>
          <a:graphicData uri="http://schemas.openxmlformats.org/drawingml/2006/table">
            <a:tbl>
              <a:tblPr/>
              <a:tblGrid>
                <a:gridCol w="2695352">
                  <a:extLst>
                    <a:ext uri="{9D8B030D-6E8A-4147-A177-3AD203B41FA5}">
                      <a16:colId xmlns:a16="http://schemas.microsoft.com/office/drawing/2014/main" val="2239339551"/>
                    </a:ext>
                  </a:extLst>
                </a:gridCol>
                <a:gridCol w="1372391">
                  <a:extLst>
                    <a:ext uri="{9D8B030D-6E8A-4147-A177-3AD203B41FA5}">
                      <a16:colId xmlns:a16="http://schemas.microsoft.com/office/drawing/2014/main" val="47642178"/>
                    </a:ext>
                  </a:extLst>
                </a:gridCol>
                <a:gridCol w="1290978">
                  <a:extLst>
                    <a:ext uri="{9D8B030D-6E8A-4147-A177-3AD203B41FA5}">
                      <a16:colId xmlns:a16="http://schemas.microsoft.com/office/drawing/2014/main" val="4114483017"/>
                    </a:ext>
                  </a:extLst>
                </a:gridCol>
                <a:gridCol w="1290978">
                  <a:extLst>
                    <a:ext uri="{9D8B030D-6E8A-4147-A177-3AD203B41FA5}">
                      <a16:colId xmlns:a16="http://schemas.microsoft.com/office/drawing/2014/main" val="3237337703"/>
                    </a:ext>
                  </a:extLst>
                </a:gridCol>
                <a:gridCol w="1290978">
                  <a:extLst>
                    <a:ext uri="{9D8B030D-6E8A-4147-A177-3AD203B41FA5}">
                      <a16:colId xmlns:a16="http://schemas.microsoft.com/office/drawing/2014/main" val="4195573057"/>
                    </a:ext>
                  </a:extLst>
                </a:gridCol>
              </a:tblGrid>
              <a:tr h="423395">
                <a:tc gridSpan="5">
                  <a:txBody>
                    <a:bodyPr/>
                    <a:lstStyle/>
                    <a:p>
                      <a:pPr algn="ctr" fontAlgn="b"/>
                      <a:r>
                        <a:rPr lang="en-US" sz="1600" b="1" i="0" u="none" strike="noStrike" dirty="0">
                          <a:effectLst/>
                          <a:latin typeface="Arial" panose="020B0604020202020204" pitchFamily="34" charset="0"/>
                        </a:rPr>
                        <a:t>2022 Meeting Income Statement – 2/28/2021</a:t>
                      </a:r>
                    </a:p>
                  </a:txBody>
                  <a:tcPr marL="8533" marR="8533" marT="853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0195892"/>
                  </a:ext>
                </a:extLst>
              </a:tr>
              <a:tr h="1270186">
                <a:tc>
                  <a:txBody>
                    <a:bodyPr/>
                    <a:lstStyle/>
                    <a:p>
                      <a:pPr algn="l" fontAlgn="b"/>
                      <a:r>
                        <a:rPr lang="en-US" sz="1600" b="1" i="0" u="none" strike="noStrike">
                          <a:effectLst/>
                          <a:latin typeface="Arial" panose="020B0604020202020204" pitchFamily="34" charset="0"/>
                        </a:rPr>
                        <a:t>Financial Row</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2022-01 Irvine,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CA</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2022-05 Warsaw, Poland</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2022-09 Waikoloa, HI</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064086792"/>
                  </a:ext>
                </a:extLst>
              </a:tr>
              <a:tr h="423395">
                <a:tc>
                  <a:txBody>
                    <a:bodyPr/>
                    <a:lstStyle/>
                    <a:p>
                      <a:pPr algn="l" fontAlgn="b"/>
                      <a:r>
                        <a:rPr lang="en-US" sz="1600" b="1" i="0" u="none" strike="noStrike">
                          <a:effectLst/>
                          <a:latin typeface="Arial" panose="020B0604020202020204" pitchFamily="34" charset="0"/>
                        </a:rPr>
                        <a:t> </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516460532"/>
                  </a:ext>
                </a:extLst>
              </a:tr>
              <a:tr h="599198">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28792102"/>
                  </a:ext>
                </a:extLst>
              </a:tr>
              <a:tr h="423395">
                <a:tc>
                  <a:txBody>
                    <a:bodyPr/>
                    <a:lstStyle/>
                    <a:p>
                      <a:pPr algn="l" fontAlgn="b"/>
                      <a:r>
                        <a:rPr lang="en-US" sz="1600" b="1" i="0" u="none" strike="noStrike">
                          <a:solidFill>
                            <a:srgbClr val="000000"/>
                          </a:solidFill>
                          <a:effectLst/>
                          <a:latin typeface="Arial" panose="020B0604020202020204" pitchFamily="34" charset="0"/>
                        </a:rPr>
                        <a:t>Total - Income</a:t>
                      </a:r>
                    </a:p>
                  </a:txBody>
                  <a:tcPr marL="76798" marR="8533" marT="853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3476192"/>
                  </a:ext>
                </a:extLst>
              </a:tr>
              <a:tr h="423395">
                <a:tc>
                  <a:txBody>
                    <a:bodyPr/>
                    <a:lstStyle/>
                    <a:p>
                      <a:pPr algn="l" fontAlgn="b"/>
                      <a:r>
                        <a:rPr lang="en-US" sz="1600" b="1" i="0" u="none" strike="noStrike">
                          <a:solidFill>
                            <a:srgbClr val="000000"/>
                          </a:solidFill>
                          <a:effectLst/>
                          <a:latin typeface="Arial" panose="020B0604020202020204" pitchFamily="34" charset="0"/>
                        </a:rPr>
                        <a:t>Expense</a:t>
                      </a:r>
                    </a:p>
                  </a:txBody>
                  <a:tcPr marL="76798" marR="8533" marT="8533"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extLst>
                  <a:ext uri="{0D108BD9-81ED-4DB2-BD59-A6C34878D82A}">
                    <a16:rowId xmlns:a16="http://schemas.microsoft.com/office/drawing/2014/main" val="2994333956"/>
                  </a:ext>
                </a:extLst>
              </a:tr>
              <a:tr h="423395">
                <a:tc>
                  <a:txBody>
                    <a:bodyPr/>
                    <a:lstStyle/>
                    <a:p>
                      <a:pPr algn="l" fontAlgn="b"/>
                      <a:r>
                        <a:rPr lang="en-US" sz="1600" b="0" i="0" u="none" strike="noStrike">
                          <a:solidFill>
                            <a:srgbClr val="000000"/>
                          </a:solidFill>
                          <a:effectLst/>
                          <a:latin typeface="Arial" panose="020B0604020202020204" pitchFamily="34" charset="0"/>
                        </a:rPr>
                        <a:t>4.111 - Deposit</a:t>
                      </a:r>
                    </a:p>
                  </a:txBody>
                  <a:tcPr marL="153596" marR="8533" marT="8533"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extLst>
                  <a:ext uri="{0D108BD9-81ED-4DB2-BD59-A6C34878D82A}">
                    <a16:rowId xmlns:a16="http://schemas.microsoft.com/office/drawing/2014/main" val="81907102"/>
                  </a:ext>
                </a:extLst>
              </a:tr>
              <a:tr h="423395">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53596" marR="8533" marT="853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656612994"/>
                  </a:ext>
                </a:extLst>
              </a:tr>
              <a:tr h="423395">
                <a:tc>
                  <a:txBody>
                    <a:bodyPr/>
                    <a:lstStyle/>
                    <a:p>
                      <a:pPr algn="l" fontAlgn="b"/>
                      <a:r>
                        <a:rPr lang="en-US" sz="1600" b="1" i="0" u="none" strike="noStrike">
                          <a:solidFill>
                            <a:srgbClr val="000000"/>
                          </a:solidFill>
                          <a:effectLst/>
                          <a:latin typeface="Arial" panose="020B0604020202020204" pitchFamily="34" charset="0"/>
                        </a:rPr>
                        <a:t>Total - Expense</a:t>
                      </a:r>
                    </a:p>
                  </a:txBody>
                  <a:tcPr marL="76798" marR="8533" marT="853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$67,324.30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$92,324.30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575794057"/>
                  </a:ext>
                </a:extLst>
              </a:tr>
              <a:tr h="599198">
                <a:tc>
                  <a:txBody>
                    <a:bodyPr/>
                    <a:lstStyle/>
                    <a:p>
                      <a:pPr algn="l" fontAlgn="ctr"/>
                      <a:r>
                        <a:rPr lang="en-US" sz="1600" b="1" i="0" u="none" strike="noStrike">
                          <a:solidFill>
                            <a:srgbClr val="000000"/>
                          </a:solidFill>
                          <a:effectLst/>
                          <a:latin typeface="Arial" panose="020B0604020202020204" pitchFamily="34" charset="0"/>
                        </a:rPr>
                        <a:t>Net Income</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($67,324.30)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($92,324.30)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265228909"/>
                  </a:ext>
                </a:extLst>
              </a:tr>
            </a:tbl>
          </a:graphicData>
        </a:graphic>
      </p:graphicFrame>
    </p:spTree>
    <p:extLst>
      <p:ext uri="{BB962C8B-B14F-4D97-AF65-F5344CB8AC3E}">
        <p14:creationId xmlns:p14="http://schemas.microsoft.com/office/powerpoint/2010/main" val="4189982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May 2022</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16</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914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May 2022</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17</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685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May 2022</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18</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776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May 2022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20</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21</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22</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23</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May 2022</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685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791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696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1296-FF53-454F-B2FE-F241D990D5F0}"/>
              </a:ext>
            </a:extLst>
          </p:cNvPr>
          <p:cNvSpPr>
            <a:spLocks noGrp="1"/>
          </p:cNvSpPr>
          <p:nvPr>
            <p:ph type="title"/>
          </p:nvPr>
        </p:nvSpPr>
        <p:spPr/>
        <p:txBody>
          <a:bodyPr/>
          <a:lstStyle/>
          <a:p>
            <a:r>
              <a:rPr lang="en-US" dirty="0"/>
              <a:t>January 2022 Electronic Interim </a:t>
            </a:r>
            <a:br>
              <a:rPr lang="en-US" dirty="0"/>
            </a:br>
            <a:r>
              <a:rPr lang="en-US" dirty="0"/>
              <a:t>Registration Report</a:t>
            </a:r>
          </a:p>
        </p:txBody>
      </p:sp>
      <p:sp>
        <p:nvSpPr>
          <p:cNvPr id="4" name="Slide Number Placeholder 3">
            <a:extLst>
              <a:ext uri="{FF2B5EF4-FFF2-40B4-BE49-F238E27FC236}">
                <a16:creationId xmlns:a16="http://schemas.microsoft.com/office/drawing/2014/main" id="{546968D7-ADF3-4F6B-AA55-D6AE7176DE1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A6A90C4-24E6-42E3-8BB1-5692E2CD4475}"/>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BDE48F8-40DE-43CE-B0CB-F2283FDD8AAA}"/>
              </a:ext>
            </a:extLst>
          </p:cNvPr>
          <p:cNvSpPr>
            <a:spLocks noGrp="1"/>
          </p:cNvSpPr>
          <p:nvPr>
            <p:ph type="dt" idx="15"/>
          </p:nvPr>
        </p:nvSpPr>
        <p:spPr/>
        <p:txBody>
          <a:bodyPr/>
          <a:lstStyle/>
          <a:p>
            <a:r>
              <a:rPr lang="en-US"/>
              <a:t>May 2022</a:t>
            </a:r>
            <a:endParaRPr lang="en-GB" dirty="0"/>
          </a:p>
        </p:txBody>
      </p:sp>
      <p:sp>
        <p:nvSpPr>
          <p:cNvPr id="7" name="Rectangle 1">
            <a:extLst>
              <a:ext uri="{FF2B5EF4-FFF2-40B4-BE49-F238E27FC236}">
                <a16:creationId xmlns:a16="http://schemas.microsoft.com/office/drawing/2014/main" id="{98BD3A4E-A5D8-4E7B-A17D-1F35A60742B9}"/>
              </a:ext>
            </a:extLst>
          </p:cNvPr>
          <p:cNvSpPr>
            <a:spLocks noGrp="1" noChangeArrowheads="1"/>
          </p:cNvSpPr>
          <p:nvPr>
            <p:ph idx="1"/>
          </p:nvPr>
        </p:nvSpPr>
        <p:spPr bwMode="auto">
          <a:xfrm>
            <a:off x="1066800" y="2570200"/>
            <a:ext cx="7389813"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JANUARY 2022 UPDATE: Total</a:t>
            </a:r>
            <a:r>
              <a:rPr kumimoji="0" lang="en-US" altLang="en-US" sz="2000" b="1" i="0" u="none" strike="noStrike" cap="none" normalizeH="0" baseline="0" dirty="0">
                <a:ln>
                  <a:noFill/>
                </a:ln>
                <a:solidFill>
                  <a:schemeClr val="tx1"/>
                </a:solidFill>
                <a:effectLst/>
              </a:rPr>
              <a:t> registrations = 600</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Early:   	    419</a:t>
            </a:r>
            <a:r>
              <a:rPr kumimoji="0" lang="en-US" altLang="en-US" sz="2000" b="0" i="0" u="none" strike="noStrike" cap="none" normalizeH="0" baseline="0" dirty="0">
                <a:ln>
                  <a:noFill/>
                </a:ln>
                <a:solidFill>
                  <a:schemeClr val="tx1"/>
                </a:solidFill>
                <a:effectLst/>
              </a:rPr>
              <a:t>   	(registration fee $50)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Standard:  119</a:t>
            </a:r>
            <a:r>
              <a:rPr kumimoji="0" lang="en-US" altLang="en-US" sz="2000" b="0" i="0" u="none" strike="noStrike" cap="none" normalizeH="0" baseline="0" dirty="0">
                <a:ln>
                  <a:noFill/>
                </a:ln>
                <a:solidFill>
                  <a:schemeClr val="tx1"/>
                </a:solidFill>
                <a:effectLst/>
              </a:rPr>
              <a:t>    (registration fee $75)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Late:            62</a:t>
            </a:r>
            <a:r>
              <a:rPr kumimoji="0" lang="en-US" altLang="en-US" sz="2000" b="0" i="0" u="none" strike="noStrike" cap="none" normalizeH="0" baseline="0" dirty="0">
                <a:ln>
                  <a:noFill/>
                </a:ln>
                <a:solidFill>
                  <a:schemeClr val="tx1"/>
                </a:solidFill>
                <a:effectLst/>
              </a:rPr>
              <a:t>    	(registration fee $125)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rPr>
              <a:t>January Deadbeat Report -- Registrations not paid: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1 (Run Chen, New Radio Technology Co Ltd.)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No credit to be granted for attendance in January.</a:t>
            </a:r>
          </a:p>
        </p:txBody>
      </p:sp>
    </p:spTree>
    <p:extLst>
      <p:ext uri="{BB962C8B-B14F-4D97-AF65-F5344CB8AC3E}">
        <p14:creationId xmlns:p14="http://schemas.microsoft.com/office/powerpoint/2010/main" val="3038797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136B-CAFE-47FD-ACDA-4150F3506FF8}"/>
              </a:ext>
            </a:extLst>
          </p:cNvPr>
          <p:cNvSpPr>
            <a:spLocks noGrp="1"/>
          </p:cNvSpPr>
          <p:nvPr>
            <p:ph type="title"/>
          </p:nvPr>
        </p:nvSpPr>
        <p:spPr/>
        <p:txBody>
          <a:bodyPr/>
          <a:lstStyle/>
          <a:p>
            <a:r>
              <a:rPr lang="en-US" dirty="0"/>
              <a:t>IEEE802W Electronic Interim</a:t>
            </a:r>
            <a:br>
              <a:rPr lang="en-US" dirty="0"/>
            </a:br>
            <a:r>
              <a:rPr lang="en-US" dirty="0"/>
              <a:t>2022 January Budget report</a:t>
            </a:r>
          </a:p>
        </p:txBody>
      </p:sp>
      <p:sp>
        <p:nvSpPr>
          <p:cNvPr id="3" name="Content Placeholder 2">
            <a:extLst>
              <a:ext uri="{FF2B5EF4-FFF2-40B4-BE49-F238E27FC236}">
                <a16:creationId xmlns:a16="http://schemas.microsoft.com/office/drawing/2014/main" id="{58AC9D47-E076-4885-B38E-0AF9D073A31D}"/>
              </a:ext>
            </a:extLst>
          </p:cNvPr>
          <p:cNvSpPr>
            <a:spLocks noGrp="1"/>
          </p:cNvSpPr>
          <p:nvPr>
            <p:ph idx="1"/>
          </p:nvPr>
        </p:nvSpPr>
        <p:spPr>
          <a:xfrm>
            <a:off x="685800" y="1858964"/>
            <a:ext cx="7770813" cy="4465636"/>
          </a:xfrm>
        </p:spPr>
        <p:txBody>
          <a:bodyPr/>
          <a:lstStyle/>
          <a:p>
            <a:r>
              <a:rPr lang="en-US" dirty="0"/>
              <a:t>Budget Draft No: 6 				– January 14-21, 2022</a:t>
            </a:r>
          </a:p>
          <a:p>
            <a:r>
              <a:rPr lang="en-US" dirty="0"/>
              <a:t>Budget Update Date: 20 April 2022</a:t>
            </a:r>
          </a:p>
          <a:p>
            <a:r>
              <a:rPr lang="en-US" dirty="0"/>
              <a:t>Income:</a:t>
            </a:r>
          </a:p>
          <a:p>
            <a:pPr lvl="1"/>
            <a:r>
              <a:rPr lang="en-US" dirty="0"/>
              <a:t>	Registrations	-	600	= 	$37,500</a:t>
            </a:r>
          </a:p>
          <a:p>
            <a:r>
              <a:rPr lang="en-US" dirty="0"/>
              <a:t>	Total Income:					$37,500</a:t>
            </a:r>
          </a:p>
          <a:p>
            <a:r>
              <a:rPr lang="en-US" dirty="0"/>
              <a:t>Expense:</a:t>
            </a:r>
          </a:p>
          <a:p>
            <a:pPr lvl="1"/>
            <a:r>
              <a:rPr lang="en-US" dirty="0"/>
              <a:t>	Venue:						$       0.00</a:t>
            </a:r>
          </a:p>
          <a:p>
            <a:pPr lvl="1"/>
            <a:r>
              <a:rPr lang="en-US" dirty="0"/>
              <a:t>	Financial Fee:					$ 3,522.50</a:t>
            </a:r>
          </a:p>
          <a:p>
            <a:pPr lvl="1"/>
            <a:r>
              <a:rPr lang="en-US" dirty="0"/>
              <a:t>	Meeting Planner: 				$ 5,275.00</a:t>
            </a:r>
          </a:p>
          <a:p>
            <a:r>
              <a:rPr lang="en-US" dirty="0"/>
              <a:t>	Total Expense:				$ 8,797.50</a:t>
            </a:r>
          </a:p>
          <a:p>
            <a:r>
              <a:rPr lang="en-US" dirty="0"/>
              <a:t>Meeting Surplus/(Deficit)		$28,702.50</a:t>
            </a:r>
          </a:p>
          <a:p>
            <a:endParaRPr lang="en-US" dirty="0"/>
          </a:p>
        </p:txBody>
      </p:sp>
      <p:sp>
        <p:nvSpPr>
          <p:cNvPr id="4" name="Slide Number Placeholder 3">
            <a:extLst>
              <a:ext uri="{FF2B5EF4-FFF2-40B4-BE49-F238E27FC236}">
                <a16:creationId xmlns:a16="http://schemas.microsoft.com/office/drawing/2014/main" id="{7ABF313B-DEFF-405E-B9C5-51DC26A0EE9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1B57607-CFC3-4037-ABA5-DF0358B35E8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6D2525B-A2B2-4FC4-8D03-042F44456B4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5047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E27B-AD98-4F33-9C14-4CDB806F307A}"/>
              </a:ext>
            </a:extLst>
          </p:cNvPr>
          <p:cNvSpPr>
            <a:spLocks noGrp="1"/>
          </p:cNvSpPr>
          <p:nvPr>
            <p:ph type="title"/>
          </p:nvPr>
        </p:nvSpPr>
        <p:spPr/>
        <p:txBody>
          <a:bodyPr/>
          <a:lstStyle/>
          <a:p>
            <a:r>
              <a:rPr lang="en-US" dirty="0"/>
              <a:t>May 2022 Electronic Interim </a:t>
            </a:r>
            <a:br>
              <a:rPr lang="en-US" dirty="0"/>
            </a:br>
            <a:r>
              <a:rPr lang="en-US" dirty="0"/>
              <a:t>Registration Report</a:t>
            </a:r>
          </a:p>
        </p:txBody>
      </p:sp>
      <p:sp>
        <p:nvSpPr>
          <p:cNvPr id="3" name="Content Placeholder 2">
            <a:extLst>
              <a:ext uri="{FF2B5EF4-FFF2-40B4-BE49-F238E27FC236}">
                <a16:creationId xmlns:a16="http://schemas.microsoft.com/office/drawing/2014/main" id="{725FD0EA-E609-4C1A-85B8-08A5AE925777}"/>
              </a:ext>
            </a:extLst>
          </p:cNvPr>
          <p:cNvSpPr>
            <a:spLocks noGrp="1"/>
          </p:cNvSpPr>
          <p:nvPr>
            <p:ph idx="1"/>
          </p:nvPr>
        </p:nvSpPr>
        <p:spPr/>
        <p:txBody>
          <a:bodyPr/>
          <a:lstStyle/>
          <a:p>
            <a:r>
              <a:rPr lang="en-US" b="1" dirty="0"/>
              <a:t>May 2022 (May 4 update):  Total Registrations = 527</a:t>
            </a:r>
            <a:endParaRPr lang="en-US" dirty="0"/>
          </a:p>
          <a:p>
            <a:r>
              <a:rPr lang="en-US" dirty="0"/>
              <a:t>              </a:t>
            </a:r>
            <a:r>
              <a:rPr lang="en-US" b="1" dirty="0"/>
              <a:t>Early:    		454</a:t>
            </a:r>
            <a:r>
              <a:rPr lang="en-US" dirty="0"/>
              <a:t>     (registration fee $400)</a:t>
            </a:r>
          </a:p>
          <a:p>
            <a:r>
              <a:rPr lang="en-US" dirty="0"/>
              <a:t>              </a:t>
            </a:r>
            <a:r>
              <a:rPr lang="en-US" b="1" dirty="0"/>
              <a:t>Standard:  	  71</a:t>
            </a:r>
            <a:r>
              <a:rPr lang="en-US" dirty="0"/>
              <a:t>     (registration fee $600)</a:t>
            </a:r>
          </a:p>
          <a:p>
            <a:r>
              <a:rPr lang="en-US" dirty="0"/>
              <a:t>              </a:t>
            </a:r>
            <a:r>
              <a:rPr lang="en-US" b="1" dirty="0"/>
              <a:t>Late:  		    2</a:t>
            </a:r>
            <a:r>
              <a:rPr lang="en-US" dirty="0"/>
              <a:t>     (registration fee $800)</a:t>
            </a:r>
          </a:p>
          <a:p>
            <a:endParaRPr lang="en-US" dirty="0"/>
          </a:p>
        </p:txBody>
      </p:sp>
      <p:sp>
        <p:nvSpPr>
          <p:cNvPr id="4" name="Slide Number Placeholder 3">
            <a:extLst>
              <a:ext uri="{FF2B5EF4-FFF2-40B4-BE49-F238E27FC236}">
                <a16:creationId xmlns:a16="http://schemas.microsoft.com/office/drawing/2014/main" id="{C3DA287A-E00E-4B88-A903-3EE56D5D014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AEF982B-5EB1-4E12-A543-9E68B3BB330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EF17F830-296B-4ACB-913B-A7ED3F8CE84F}"/>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55970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p:txBody>
          <a:bodyPr/>
          <a:lstStyle/>
          <a:p>
            <a:r>
              <a:rPr lang="en-US" dirty="0"/>
              <a:t>IEEE802W Electronic Interim</a:t>
            </a:r>
            <a:br>
              <a:rPr lang="en-US" dirty="0"/>
            </a:br>
            <a:r>
              <a:rPr lang="en-US" dirty="0"/>
              <a:t>2022 May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840140"/>
            <a:ext cx="7770813" cy="4635273"/>
          </a:xfrm>
        </p:spPr>
        <p:txBody>
          <a:bodyPr/>
          <a:lstStyle/>
          <a:p>
            <a:r>
              <a:rPr lang="en-US" dirty="0"/>
              <a:t>Budget Draft No: 1 				– May 6-19, 2022</a:t>
            </a:r>
          </a:p>
          <a:p>
            <a:r>
              <a:rPr lang="en-US" dirty="0"/>
              <a:t>Budget Update Date: 4 May 2022</a:t>
            </a:r>
          </a:p>
          <a:p>
            <a:r>
              <a:rPr lang="en-US" dirty="0"/>
              <a:t>Income:</a:t>
            </a:r>
          </a:p>
          <a:p>
            <a:pPr lvl="1"/>
            <a:r>
              <a:rPr lang="en-US" dirty="0"/>
              <a:t>	Registrations	-	527	= 	$223,000</a:t>
            </a:r>
          </a:p>
          <a:p>
            <a:r>
              <a:rPr lang="en-US" dirty="0"/>
              <a:t>	Total Income:					$223,000</a:t>
            </a:r>
          </a:p>
          <a:p>
            <a:r>
              <a:rPr lang="en-US" dirty="0"/>
              <a:t>Expense:</a:t>
            </a:r>
          </a:p>
          <a:p>
            <a:pPr lvl="1"/>
            <a:r>
              <a:rPr lang="en-US" dirty="0"/>
              <a:t>	Venue:						$       0.00</a:t>
            </a:r>
          </a:p>
          <a:p>
            <a:pPr lvl="1"/>
            <a:r>
              <a:rPr lang="en-US" dirty="0"/>
              <a:t>	Financial Fee:					$ 9,770.45</a:t>
            </a:r>
          </a:p>
          <a:p>
            <a:pPr lvl="1"/>
            <a:r>
              <a:rPr lang="en-US" dirty="0"/>
              <a:t>	Meeting Planner: 				$ 5,000.00</a:t>
            </a:r>
          </a:p>
          <a:p>
            <a:r>
              <a:rPr lang="en-US" dirty="0"/>
              <a:t>	Total Expense:				$ 14,770.45</a:t>
            </a:r>
          </a:p>
          <a:p>
            <a:r>
              <a:rPr lang="en-US" dirty="0"/>
              <a:t>Meeting Surplus/(Deficit)		$208,229.55</a:t>
            </a:r>
          </a:p>
          <a:p>
            <a:endParaRPr lang="en-US"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06748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p:txBody>
          <a:bodyPr/>
          <a:lstStyle/>
          <a:p>
            <a:r>
              <a:rPr lang="en-US" dirty="0"/>
              <a:t>802.11/.15 Joint Account Overview 2022</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0"/>
          </p:nvPr>
        </p:nvSpPr>
        <p:spPr/>
        <p:txBody>
          <a:bodyPr/>
          <a:lstStyle/>
          <a:p>
            <a:r>
              <a:rPr lang="en-US"/>
              <a:t>May 2022</a:t>
            </a:r>
            <a:endParaRPr lang="en-GB" dirty="0"/>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pic>
        <p:nvPicPr>
          <p:cNvPr id="9" name="Picture 8">
            <a:extLst>
              <a:ext uri="{FF2B5EF4-FFF2-40B4-BE49-F238E27FC236}">
                <a16:creationId xmlns:a16="http://schemas.microsoft.com/office/drawing/2014/main" id="{B713193E-3818-44D4-9DD9-254FFDB7CFB8}"/>
              </a:ext>
            </a:extLst>
          </p:cNvPr>
          <p:cNvPicPr>
            <a:picLocks noChangeAspect="1"/>
          </p:cNvPicPr>
          <p:nvPr/>
        </p:nvPicPr>
        <p:blipFill>
          <a:blip r:embed="rId2"/>
          <a:stretch>
            <a:fillRect/>
          </a:stretch>
        </p:blipFill>
        <p:spPr>
          <a:xfrm>
            <a:off x="487181" y="2057400"/>
            <a:ext cx="8169640" cy="2743200"/>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16F13-78C6-4BE6-8A01-6EC2E6629408}"/>
              </a:ext>
            </a:extLst>
          </p:cNvPr>
          <p:cNvSpPr>
            <a:spLocks noGrp="1"/>
          </p:cNvSpPr>
          <p:nvPr>
            <p:ph type="title"/>
          </p:nvPr>
        </p:nvSpPr>
        <p:spPr/>
        <p:txBody>
          <a:bodyPr/>
          <a:lstStyle/>
          <a:p>
            <a:r>
              <a:rPr lang="en-US" dirty="0"/>
              <a:t>802.11/.15 Joint Account Overview 2021</a:t>
            </a:r>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5610CAA-2BE6-4BD9-B4A2-96DDFAA557F5}"/>
              </a:ext>
            </a:extLst>
          </p:cNvPr>
          <p:cNvSpPr>
            <a:spLocks noGrp="1"/>
          </p:cNvSpPr>
          <p:nvPr>
            <p:ph type="dt" idx="15"/>
          </p:nvPr>
        </p:nvSpPr>
        <p:spPr/>
        <p:txBody>
          <a:bodyPr/>
          <a:lstStyle/>
          <a:p>
            <a:r>
              <a:rPr lang="en-US"/>
              <a:t>May 2022</a:t>
            </a:r>
            <a:endParaRPr lang="en-GB" dirty="0"/>
          </a:p>
        </p:txBody>
      </p:sp>
      <p:pic>
        <p:nvPicPr>
          <p:cNvPr id="7" name="Picture 6">
            <a:extLst>
              <a:ext uri="{FF2B5EF4-FFF2-40B4-BE49-F238E27FC236}">
                <a16:creationId xmlns:a16="http://schemas.microsoft.com/office/drawing/2014/main" id="{3E93326E-0970-4EFD-9880-273B8630A18A}"/>
              </a:ext>
            </a:extLst>
          </p:cNvPr>
          <p:cNvPicPr>
            <a:picLocks noChangeAspect="1"/>
          </p:cNvPicPr>
          <p:nvPr/>
        </p:nvPicPr>
        <p:blipFill>
          <a:blip r:embed="rId2"/>
          <a:stretch>
            <a:fillRect/>
          </a:stretch>
        </p:blipFill>
        <p:spPr>
          <a:xfrm>
            <a:off x="294234" y="2557462"/>
            <a:ext cx="8405060" cy="1862138"/>
          </a:xfrm>
          <a:prstGeom prst="rect">
            <a:avLst/>
          </a:prstGeom>
        </p:spPr>
      </p:pic>
    </p:spTree>
    <p:extLst>
      <p:ext uri="{BB962C8B-B14F-4D97-AF65-F5344CB8AC3E}">
        <p14:creationId xmlns:p14="http://schemas.microsoft.com/office/powerpoint/2010/main" val="4178967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B7FD-EE9C-4575-993C-2FD7B7C44965}"/>
              </a:ext>
            </a:extLst>
          </p:cNvPr>
          <p:cNvSpPr>
            <a:spLocks noGrp="1"/>
          </p:cNvSpPr>
          <p:nvPr>
            <p:ph type="title"/>
          </p:nvPr>
        </p:nvSpPr>
        <p:spPr/>
        <p:txBody>
          <a:bodyPr/>
          <a:lstStyle/>
          <a:p>
            <a:r>
              <a:rPr lang="en-US" dirty="0"/>
              <a:t>2021 Sept Registration Report</a:t>
            </a:r>
          </a:p>
        </p:txBody>
      </p:sp>
      <p:sp>
        <p:nvSpPr>
          <p:cNvPr id="4" name="Slide Number Placeholder 3">
            <a:extLst>
              <a:ext uri="{FF2B5EF4-FFF2-40B4-BE49-F238E27FC236}">
                <a16:creationId xmlns:a16="http://schemas.microsoft.com/office/drawing/2014/main" id="{4F8D0DD1-8E8A-40AB-8A1B-6A504D6F712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EC0DD9D-EF0F-48B5-BCF5-EF9FEB85F15D}"/>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C44AB6C-14C9-4554-8A34-E96D2BDE345A}"/>
              </a:ext>
            </a:extLst>
          </p:cNvPr>
          <p:cNvSpPr>
            <a:spLocks noGrp="1"/>
          </p:cNvSpPr>
          <p:nvPr>
            <p:ph type="dt" idx="15"/>
          </p:nvPr>
        </p:nvSpPr>
        <p:spPr/>
        <p:txBody>
          <a:bodyPr/>
          <a:lstStyle/>
          <a:p>
            <a:r>
              <a:rPr lang="en-US"/>
              <a:t>May 2022</a:t>
            </a:r>
            <a:endParaRPr lang="en-GB" dirty="0"/>
          </a:p>
        </p:txBody>
      </p:sp>
      <p:graphicFrame>
        <p:nvGraphicFramePr>
          <p:cNvPr id="7" name="Table 6">
            <a:extLst>
              <a:ext uri="{FF2B5EF4-FFF2-40B4-BE49-F238E27FC236}">
                <a16:creationId xmlns:a16="http://schemas.microsoft.com/office/drawing/2014/main" id="{CDBAB4A1-596B-4E35-8C2B-34E66A1E56A4}"/>
              </a:ext>
            </a:extLst>
          </p:cNvPr>
          <p:cNvGraphicFramePr>
            <a:graphicFrameLocks noGrp="1"/>
          </p:cNvGraphicFramePr>
          <p:nvPr>
            <p:extLst>
              <p:ext uri="{D42A27DB-BD31-4B8C-83A1-F6EECF244321}">
                <p14:modId xmlns:p14="http://schemas.microsoft.com/office/powerpoint/2010/main" val="560846469"/>
              </p:ext>
            </p:extLst>
          </p:nvPr>
        </p:nvGraphicFramePr>
        <p:xfrm>
          <a:off x="970359" y="1600200"/>
          <a:ext cx="7277894" cy="4090669"/>
        </p:xfrm>
        <a:graphic>
          <a:graphicData uri="http://schemas.openxmlformats.org/drawingml/2006/table">
            <a:tbl>
              <a:tblPr>
                <a:tableStyleId>{5C22544A-7EE6-4342-B048-85BDC9FD1C3A}</a:tableStyleId>
              </a:tblPr>
              <a:tblGrid>
                <a:gridCol w="1956423">
                  <a:extLst>
                    <a:ext uri="{9D8B030D-6E8A-4147-A177-3AD203B41FA5}">
                      <a16:colId xmlns:a16="http://schemas.microsoft.com/office/drawing/2014/main" val="3984335803"/>
                    </a:ext>
                  </a:extLst>
                </a:gridCol>
                <a:gridCol w="1359071">
                  <a:extLst>
                    <a:ext uri="{9D8B030D-6E8A-4147-A177-3AD203B41FA5}">
                      <a16:colId xmlns:a16="http://schemas.microsoft.com/office/drawing/2014/main" val="4044512881"/>
                    </a:ext>
                  </a:extLst>
                </a:gridCol>
                <a:gridCol w="2267347">
                  <a:extLst>
                    <a:ext uri="{9D8B030D-6E8A-4147-A177-3AD203B41FA5}">
                      <a16:colId xmlns:a16="http://schemas.microsoft.com/office/drawing/2014/main" val="980747001"/>
                    </a:ext>
                  </a:extLst>
                </a:gridCol>
                <a:gridCol w="1695053">
                  <a:extLst>
                    <a:ext uri="{9D8B030D-6E8A-4147-A177-3AD203B41FA5}">
                      <a16:colId xmlns:a16="http://schemas.microsoft.com/office/drawing/2014/main" val="2218177348"/>
                    </a:ext>
                  </a:extLst>
                </a:gridCol>
              </a:tblGrid>
              <a:tr h="321398">
                <a:tc>
                  <a:txBody>
                    <a:bodyPr/>
                    <a:lstStyle/>
                    <a:p>
                      <a:pPr algn="ctr" fontAlgn="ctr"/>
                      <a:r>
                        <a:rPr lang="en-US" sz="1600" u="none" strike="noStrike" dirty="0">
                          <a:effectLst/>
                          <a:latin typeface="+mn-lt"/>
                        </a:rPr>
                        <a:t>REGISTRATION TYPE</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 FEE </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NUMBER REGISTERED</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Total</a:t>
                      </a:r>
                      <a:endParaRPr lang="en-US" sz="1600" b="0" i="0" u="none" strike="noStrike">
                        <a:solidFill>
                          <a:srgbClr val="595959"/>
                        </a:solidFill>
                        <a:effectLst/>
                        <a:latin typeface="+mn-lt"/>
                      </a:endParaRPr>
                    </a:p>
                  </a:txBody>
                  <a:tcPr marL="9525" marR="9525" marT="9525" marB="0" anchor="ctr"/>
                </a:tc>
                <a:extLst>
                  <a:ext uri="{0D108BD9-81ED-4DB2-BD59-A6C34878D82A}">
                    <a16:rowId xmlns:a16="http://schemas.microsoft.com/office/drawing/2014/main" val="366751672"/>
                  </a:ext>
                </a:extLst>
              </a:tr>
              <a:tr h="372065">
                <a:tc>
                  <a:txBody>
                    <a:bodyPr/>
                    <a:lstStyle/>
                    <a:p>
                      <a:pPr algn="ctr" fontAlgn="ctr"/>
                      <a:r>
                        <a:rPr lang="en-US" sz="1600" u="none" strike="noStrike" dirty="0">
                          <a:effectLst/>
                          <a:latin typeface="+mn-lt"/>
                        </a:rPr>
                        <a:t>EARLY</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 $             50.00 </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369</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$18,450.00</a:t>
                      </a:r>
                      <a:endParaRPr lang="en-US" sz="1600" b="0" i="0" u="none" strike="noStrike">
                        <a:solidFill>
                          <a:srgbClr val="595959"/>
                        </a:solidFill>
                        <a:effectLst/>
                        <a:latin typeface="+mn-lt"/>
                      </a:endParaRPr>
                    </a:p>
                  </a:txBody>
                  <a:tcPr marL="9525" marR="9525" marT="9525" marB="0" anchor="ctr"/>
                </a:tc>
                <a:extLst>
                  <a:ext uri="{0D108BD9-81ED-4DB2-BD59-A6C34878D82A}">
                    <a16:rowId xmlns:a16="http://schemas.microsoft.com/office/drawing/2014/main" val="2817908276"/>
                  </a:ext>
                </a:extLst>
              </a:tr>
              <a:tr h="283466">
                <a:tc>
                  <a:txBody>
                    <a:bodyPr/>
                    <a:lstStyle/>
                    <a:p>
                      <a:pPr algn="ctr" fontAlgn="ctr"/>
                      <a:r>
                        <a:rPr lang="en-US" sz="1600" u="none" strike="noStrike" dirty="0">
                          <a:effectLst/>
                          <a:latin typeface="+mn-lt"/>
                        </a:rPr>
                        <a:t>STANDARD</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 $             75.00 </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63</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$4,725.00</a:t>
                      </a:r>
                      <a:endParaRPr lang="en-US" sz="1600" b="0" i="0" u="none" strike="noStrike">
                        <a:solidFill>
                          <a:srgbClr val="595959"/>
                        </a:solidFill>
                        <a:effectLst/>
                        <a:latin typeface="+mn-lt"/>
                      </a:endParaRPr>
                    </a:p>
                  </a:txBody>
                  <a:tcPr marL="9525" marR="9525" marT="9525" marB="0" anchor="ctr"/>
                </a:tc>
                <a:extLst>
                  <a:ext uri="{0D108BD9-81ED-4DB2-BD59-A6C34878D82A}">
                    <a16:rowId xmlns:a16="http://schemas.microsoft.com/office/drawing/2014/main" val="3260755554"/>
                  </a:ext>
                </a:extLst>
              </a:tr>
              <a:tr h="341653">
                <a:tc>
                  <a:txBody>
                    <a:bodyPr/>
                    <a:lstStyle/>
                    <a:p>
                      <a:pPr algn="ctr" fontAlgn="ctr"/>
                      <a:r>
                        <a:rPr lang="en-US" sz="1600" u="none" strike="noStrike" dirty="0">
                          <a:effectLst/>
                          <a:latin typeface="+mn-lt"/>
                        </a:rPr>
                        <a:t>LATE/ONSITE</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 $           125.00 </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42</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$5,250.00</a:t>
                      </a:r>
                      <a:endParaRPr lang="en-US" sz="1600" b="0" i="0" u="none" strike="noStrike" dirty="0">
                        <a:solidFill>
                          <a:srgbClr val="595959"/>
                        </a:solidFill>
                        <a:effectLst/>
                        <a:latin typeface="+mn-lt"/>
                      </a:endParaRPr>
                    </a:p>
                  </a:txBody>
                  <a:tcPr marL="9525" marR="9525" marT="9525" marB="0" anchor="ctr"/>
                </a:tc>
                <a:extLst>
                  <a:ext uri="{0D108BD9-81ED-4DB2-BD59-A6C34878D82A}">
                    <a16:rowId xmlns:a16="http://schemas.microsoft.com/office/drawing/2014/main" val="1046586530"/>
                  </a:ext>
                </a:extLst>
              </a:tr>
              <a:tr h="186032">
                <a:tc>
                  <a:txBody>
                    <a:bodyPr/>
                    <a:lstStyle/>
                    <a:p>
                      <a:pPr algn="ctr" fontAlgn="ctr"/>
                      <a:r>
                        <a:rPr lang="en-US" sz="1600" u="none" strike="noStrike">
                          <a:effectLst/>
                          <a:latin typeface="+mn-lt"/>
                        </a:rPr>
                        <a:t>POST EVENT</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 $           125.00 </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20</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$2,500.00</a:t>
                      </a:r>
                      <a:endParaRPr lang="en-US" sz="1600" b="0" i="0" u="none" strike="noStrike" dirty="0">
                        <a:solidFill>
                          <a:srgbClr val="595959"/>
                        </a:solidFill>
                        <a:effectLst/>
                        <a:latin typeface="+mn-lt"/>
                      </a:endParaRPr>
                    </a:p>
                  </a:txBody>
                  <a:tcPr marL="9525" marR="9525" marT="9525" marB="0" anchor="ctr"/>
                </a:tc>
                <a:extLst>
                  <a:ext uri="{0D108BD9-81ED-4DB2-BD59-A6C34878D82A}">
                    <a16:rowId xmlns:a16="http://schemas.microsoft.com/office/drawing/2014/main" val="2771423575"/>
                  </a:ext>
                </a:extLst>
              </a:tr>
              <a:tr h="386715">
                <a:tc>
                  <a:txBody>
                    <a:bodyPr/>
                    <a:lstStyle/>
                    <a:p>
                      <a:pPr algn="ctr" fontAlgn="ctr"/>
                      <a:r>
                        <a:rPr lang="en-US" sz="1600" u="none" strike="noStrike">
                          <a:effectLst/>
                          <a:latin typeface="+mn-lt"/>
                        </a:rPr>
                        <a:t>GUEST</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                   -   </a:t>
                      </a:r>
                      <a:endParaRPr lang="en-US" sz="1600" b="0" i="0" u="none" strike="noStrike" dirty="0">
                        <a:solidFill>
                          <a:srgbClr val="595959"/>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dirty="0">
                          <a:effectLst/>
                          <a:latin typeface="+mn-lt"/>
                        </a:rPr>
                        <a:t>0</a:t>
                      </a:r>
                      <a:endParaRPr lang="en-US" sz="1600" b="0" i="0" u="none" strike="noStrike" dirty="0">
                        <a:solidFill>
                          <a:srgbClr val="595959"/>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dirty="0">
                          <a:effectLst/>
                          <a:latin typeface="+mn-lt"/>
                        </a:rPr>
                        <a:t>$0.00</a:t>
                      </a:r>
                      <a:endParaRPr lang="en-US" sz="1600" b="0" i="0" u="none" strike="noStrike" dirty="0">
                        <a:solidFill>
                          <a:srgbClr val="595959"/>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6548372"/>
                  </a:ext>
                </a:extLst>
              </a:tr>
              <a:tr h="381000">
                <a:tc>
                  <a:txBody>
                    <a:bodyPr/>
                    <a:lstStyle/>
                    <a:p>
                      <a:pPr algn="ctr" fontAlgn="ctr"/>
                      <a:r>
                        <a:rPr lang="en-US" sz="1600" u="none" strike="noStrike">
                          <a:effectLst/>
                          <a:latin typeface="+mn-lt"/>
                        </a:rPr>
                        <a:t> TOTAL PAID  </a:t>
                      </a:r>
                      <a:endParaRPr lang="en-US" sz="1600" b="0" i="0" u="none" strike="noStrike">
                        <a:solidFill>
                          <a:srgbClr val="595959"/>
                        </a:solidFill>
                        <a:effectLst/>
                        <a:latin typeface="+mn-lt"/>
                      </a:endParaRPr>
                    </a:p>
                  </a:txBody>
                  <a:tcPr marL="9525" marR="9525" marT="9525" marB="0" anchor="ctr"/>
                </a:tc>
                <a:tc>
                  <a:txBody>
                    <a:bodyPr/>
                    <a:lstStyle/>
                    <a:p>
                      <a:pPr algn="ctr" fontAlgn="ctr"/>
                      <a:endParaRPr lang="en-US" sz="1600" b="0" i="0" u="none" strike="noStrike">
                        <a:solidFill>
                          <a:srgbClr val="595959"/>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600" u="none" strike="noStrike">
                          <a:effectLst/>
                          <a:latin typeface="+mn-lt"/>
                        </a:rPr>
                        <a:t>494</a:t>
                      </a:r>
                      <a:endParaRPr lang="en-US" sz="1600" b="0" i="0" u="none" strike="noStrike">
                        <a:solidFill>
                          <a:srgbClr val="595959"/>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n-lt"/>
                        </a:rPr>
                        <a:t>$30,925.00</a:t>
                      </a:r>
                      <a:endParaRPr lang="en-US" sz="1600" b="0" i="0" u="none" strike="noStrike" dirty="0">
                        <a:solidFill>
                          <a:srgbClr val="595959"/>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95099578"/>
                  </a:ext>
                </a:extLst>
              </a:tr>
              <a:tr h="956075">
                <a:tc>
                  <a:txBody>
                    <a:bodyPr/>
                    <a:lstStyle/>
                    <a:p>
                      <a:pPr algn="ctr" fontAlgn="ctr"/>
                      <a:r>
                        <a:rPr lang="en-US" sz="1600" u="none" strike="noStrike" dirty="0">
                          <a:effectLst/>
                          <a:latin typeface="+mn-lt"/>
                        </a:rPr>
                        <a:t>DEADBEATS</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 $           125.00 </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6</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$750.00</a:t>
                      </a:r>
                      <a:endParaRPr lang="en-US" sz="1600" b="0" i="0" u="none" strike="noStrike" dirty="0">
                        <a:solidFill>
                          <a:srgbClr val="595959"/>
                        </a:solidFill>
                        <a:effectLst/>
                        <a:latin typeface="+mn-lt"/>
                      </a:endParaRPr>
                    </a:p>
                  </a:txBody>
                  <a:tcPr marL="9525" marR="9525" marT="9525" marB="0" anchor="ctr"/>
                </a:tc>
                <a:extLst>
                  <a:ext uri="{0D108BD9-81ED-4DB2-BD59-A6C34878D82A}">
                    <a16:rowId xmlns:a16="http://schemas.microsoft.com/office/drawing/2014/main" val="3468260936"/>
                  </a:ext>
                </a:extLst>
              </a:tr>
              <a:tr h="0">
                <a:tc>
                  <a:txBody>
                    <a:bodyPr/>
                    <a:lstStyle/>
                    <a:p>
                      <a:pPr algn="ctr" fontAlgn="ctr"/>
                      <a:r>
                        <a:rPr lang="en-US" sz="2000" b="1" i="0" u="none" strike="noStrike" dirty="0">
                          <a:solidFill>
                            <a:srgbClr val="595959"/>
                          </a:solidFill>
                          <a:effectLst/>
                          <a:latin typeface="+mn-lt"/>
                        </a:rPr>
                        <a:t>Total potential income</a:t>
                      </a:r>
                    </a:p>
                  </a:txBody>
                  <a:tcPr marL="9525" marR="9525" marT="9525" marB="0" anchor="ctr"/>
                </a:tc>
                <a:tc>
                  <a:txBody>
                    <a:bodyPr/>
                    <a:lstStyle/>
                    <a:p>
                      <a:pPr algn="ctr" fontAlgn="ctr"/>
                      <a:r>
                        <a:rPr lang="en-US" sz="1600" u="none" strike="noStrike" dirty="0">
                          <a:effectLst/>
                          <a:latin typeface="+mn-lt"/>
                        </a:rPr>
                        <a:t> </a:t>
                      </a:r>
                      <a:endParaRPr lang="en-US" sz="1600" b="0" i="0" u="none" strike="noStrike" dirty="0">
                        <a:solidFill>
                          <a:srgbClr val="595959"/>
                        </a:solidFill>
                        <a:effectLst/>
                        <a:latin typeface="+mn-lt"/>
                      </a:endParaRPr>
                    </a:p>
                  </a:txBody>
                  <a:tcPr marL="9525" marR="9525" marT="9525" marB="0" anchor="ctr"/>
                </a:tc>
                <a:tc>
                  <a:txBody>
                    <a:bodyPr/>
                    <a:lstStyle/>
                    <a:p>
                      <a:pPr algn="ctr" fontAlgn="ctr"/>
                      <a:r>
                        <a:rPr lang="en-US" sz="1600" u="none" strike="noStrike">
                          <a:effectLst/>
                          <a:latin typeface="+mn-lt"/>
                        </a:rPr>
                        <a:t>500</a:t>
                      </a:r>
                      <a:endParaRPr lang="en-US" sz="1600" b="0" i="0" u="none" strike="noStrike">
                        <a:solidFill>
                          <a:srgbClr val="595959"/>
                        </a:solidFill>
                        <a:effectLst/>
                        <a:latin typeface="+mn-lt"/>
                      </a:endParaRPr>
                    </a:p>
                  </a:txBody>
                  <a:tcPr marL="9525" marR="9525" marT="9525" marB="0" anchor="ctr"/>
                </a:tc>
                <a:tc>
                  <a:txBody>
                    <a:bodyPr/>
                    <a:lstStyle/>
                    <a:p>
                      <a:pPr algn="ctr" fontAlgn="ctr"/>
                      <a:r>
                        <a:rPr lang="en-US" sz="1600" u="none" strike="noStrike" dirty="0">
                          <a:effectLst/>
                          <a:latin typeface="+mn-lt"/>
                        </a:rPr>
                        <a:t>$31,675.00</a:t>
                      </a:r>
                      <a:endParaRPr lang="en-US" sz="1600" b="0" i="0" u="none" strike="noStrike" dirty="0">
                        <a:solidFill>
                          <a:srgbClr val="595959"/>
                        </a:solidFill>
                        <a:effectLst/>
                        <a:latin typeface="+mn-lt"/>
                      </a:endParaRPr>
                    </a:p>
                  </a:txBody>
                  <a:tcPr marL="9525" marR="9525" marT="9525" marB="0" anchor="ctr"/>
                </a:tc>
                <a:extLst>
                  <a:ext uri="{0D108BD9-81ED-4DB2-BD59-A6C34878D82A}">
                    <a16:rowId xmlns:a16="http://schemas.microsoft.com/office/drawing/2014/main" val="3685107573"/>
                  </a:ext>
                </a:extLst>
              </a:tr>
            </a:tbl>
          </a:graphicData>
        </a:graphic>
      </p:graphicFrame>
    </p:spTree>
    <p:extLst>
      <p:ext uri="{BB962C8B-B14F-4D97-AF65-F5344CB8AC3E}">
        <p14:creationId xmlns:p14="http://schemas.microsoft.com/office/powerpoint/2010/main" val="123727482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3.xml><?xml version="1.0" encoding="utf-8"?>
<ds:datastoreItem xmlns:ds="http://schemas.openxmlformats.org/officeDocument/2006/customXml" ds:itemID="{E69D784B-096F-4BC0-B00F-03A4BD4D812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22881</TotalTime>
  <Words>4665</Words>
  <Application>Microsoft Office PowerPoint</Application>
  <PresentationFormat>On-screen Show (4:3)</PresentationFormat>
  <Paragraphs>1443</Paragraphs>
  <Slides>28</Slides>
  <Notes>12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2" baseType="lpstr">
      <vt:lpstr>Arial</vt:lpstr>
      <vt:lpstr>Times New Roman</vt:lpstr>
      <vt:lpstr>Office Theme</vt:lpstr>
      <vt:lpstr>Document</vt:lpstr>
      <vt:lpstr>Wireless Treasurer Report May 2022</vt:lpstr>
      <vt:lpstr>Abstract</vt:lpstr>
      <vt:lpstr>January 2022 Electronic Interim  Registration Report</vt:lpstr>
      <vt:lpstr>IEEE802W Electronic Interim 2022 January Budget report</vt:lpstr>
      <vt:lpstr>May 2022 Electronic Interim  Registration Report</vt:lpstr>
      <vt:lpstr>IEEE802W Electronic Interim 2022 May Budget report</vt:lpstr>
      <vt:lpstr>802.11/.15 Joint Account Overview 2022</vt:lpstr>
      <vt:lpstr>802.11/.15 Joint Account Overview 2021</vt:lpstr>
      <vt:lpstr>2021 Sept Registration Report</vt:lpstr>
      <vt:lpstr>Income/Expense Report  Jan 2021 to April 2022</vt:lpstr>
      <vt:lpstr>Cvent PayGo Details for Sept 2021</vt:lpstr>
      <vt:lpstr>802 Deadbeats</vt:lpstr>
      <vt:lpstr>Deadbeat Consequences</vt:lpstr>
      <vt:lpstr>Future Interim Meeting Fee Expectation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May 2022</dc:title>
  <dc:creator>Jon Rosdahl</dc:creator>
  <cp:keywords>May 2022</cp:keywords>
  <dc:description>Jon Rosdahl (Qualcomm)</dc:description>
  <cp:lastModifiedBy>Benjamin Rolfe</cp:lastModifiedBy>
  <cp:revision>55</cp:revision>
  <cp:lastPrinted>1601-01-01T00:00:00Z</cp:lastPrinted>
  <dcterms:created xsi:type="dcterms:W3CDTF">2019-08-01T19:20:26Z</dcterms:created>
  <dcterms:modified xsi:type="dcterms:W3CDTF">2022-05-10T13:09:57Z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