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361" r:id="rId3"/>
    <p:sldId id="287" r:id="rId4"/>
    <p:sldId id="288" r:id="rId5"/>
    <p:sldId id="289" r:id="rId6"/>
    <p:sldId id="677" r:id="rId7"/>
    <p:sldId id="672" r:id="rId8"/>
    <p:sldId id="686" r:id="rId9"/>
    <p:sldId id="691" r:id="rId10"/>
    <p:sldId id="278" r:id="rId11"/>
    <p:sldId id="281" r:id="rId12"/>
    <p:sldId id="280" r:id="rId13"/>
    <p:sldId id="279" r:id="rId14"/>
    <p:sldId id="701" r:id="rId15"/>
    <p:sldId id="698" r:id="rId16"/>
    <p:sldId id="699" r:id="rId17"/>
    <p:sldId id="700" r:id="rId18"/>
    <p:sldId id="661" r:id="rId19"/>
    <p:sldId id="668" r:id="rId20"/>
    <p:sldId id="693" r:id="rId21"/>
    <p:sldId id="702" r:id="rId22"/>
    <p:sldId id="257" r:id="rId23"/>
    <p:sldId id="704" r:id="rId24"/>
    <p:sldId id="694" r:id="rId25"/>
    <p:sldId id="359" r:id="rId2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5488" autoAdjust="0"/>
  </p:normalViewPr>
  <p:slideViewPr>
    <p:cSldViewPr>
      <p:cViewPr varScale="1">
        <p:scale>
          <a:sx n="87" d="100"/>
          <a:sy n="87" d="100"/>
        </p:scale>
        <p:origin x="90" y="510"/>
      </p:cViewPr>
      <p:guideLst>
        <p:guide orient="horz" pos="1152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386" y="-108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509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509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9F042E5D-BF76-408E-AF8C-1E201793E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509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701675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99" y="4416746"/>
            <a:ext cx="5142016" cy="417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509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3F4789A0-AAA0-4A8A-9A40-13BCD6237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51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01675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789A0-AAA0-4A8A-9A40-13BCD62376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1F72-5A2D-4EBF-9D13-D35A5BD67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D272-7419-4152-A918-3B2CE6CB5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6C83-32D5-4183-8BB8-F71204289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B76B9-85C7-4C18-BFB5-33B122916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3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8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95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2" y="1981201"/>
            <a:ext cx="5077884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43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6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91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16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10AE4-85DC-4894-8AA6-C21874994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37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2" y="685803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3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71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Blueb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7ABBB-8493-4657-AF76-3FB0E8D54470}"/>
              </a:ext>
            </a:extLst>
          </p:cNvPr>
          <p:cNvSpPr/>
          <p:nvPr/>
        </p:nvSpPr>
        <p:spPr>
          <a:xfrm>
            <a:off x="615952" y="823388"/>
            <a:ext cx="1608667" cy="8043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cap="none" baseline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14308" indent="-128585">
              <a:buFont typeface="Lucida Grande"/>
              <a:buChar char="﹣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98840" indent="-82152" defTabSz="513147">
              <a:buFont typeface="Lucida Grande"/>
              <a:buChar char="･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D3407E6-7882-40C3-8350-8BC5F1D49C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42503" y="6241965"/>
            <a:ext cx="979311" cy="2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77763-78F2-4310-9E3D-B9E137BE33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9A82-1A5E-4C7B-AFC0-111CA6C3130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DB1747-FC43-43A9-9309-44FED6084D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2" y="6267258"/>
            <a:ext cx="2092684" cy="28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19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AFA7F-DAC6-4AD4-9B8D-4F97BD840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6E78-B411-4A49-8A56-75D9C3D57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EB37-5104-4A8D-B584-F10BB8385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EF0D1-CDA8-4A2C-97F1-BCCEC6248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AC62-79C9-439A-9F92-7BF53B4E8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2C4A-262E-4FC3-8014-622FD9074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BC5D-32F8-4359-BF9B-38DBA3AD3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9D398DEB-576E-470D-A31C-B5D1605DD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2" y="685803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8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20" y="6475416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6" y="6475415"/>
            <a:ext cx="314189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Report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5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802.11-19/1753r0</a:t>
            </a:r>
          </a:p>
        </p:txBody>
      </p:sp>
    </p:spTree>
    <p:extLst>
      <p:ext uri="{BB962C8B-B14F-4D97-AF65-F5344CB8AC3E}">
        <p14:creationId xmlns:p14="http://schemas.microsoft.com/office/powerpoint/2010/main" val="102857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content/dam/ieee-org/ieee/web/org/about/ieee_code_of_conduct.pdf" TargetMode="External"/><Relationship Id="rId2" Type="http://schemas.openxmlformats.org/officeDocument/2006/relationships/hyperlink" Target="http://www.ieee.org/about/corporate/governance/p7-8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ieee.org/about/corporate/governanc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evelop/policies/bylaws/sb_bylaws.pd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evelop/policies/bylaws/sb_bylaws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C4F2-6A6A-43CE-B303-91A81F3DB43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print">
            <a:lum bright="-48000" contrast="66000"/>
            <a:grayscl/>
          </a:blip>
          <a:srcRect/>
          <a:stretch>
            <a:fillRect/>
          </a:stretch>
        </p:blipFill>
        <p:spPr bwMode="auto">
          <a:xfrm>
            <a:off x="1048410" y="733245"/>
            <a:ext cx="407035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3886200"/>
            <a:ext cx="67818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IEEE 802 LMSC </a:t>
            </a:r>
            <a:br>
              <a:rPr lang="en-US" sz="4000" dirty="0"/>
            </a:br>
            <a:r>
              <a:rPr lang="en-US" sz="4000" dirty="0"/>
              <a:t>129th Plenary Session</a:t>
            </a:r>
            <a:br>
              <a:rPr lang="en-US" sz="4000" dirty="0"/>
            </a:br>
            <a:r>
              <a:rPr lang="en-US" sz="2800" dirty="0"/>
              <a:t>(6th electronic Plenary Session)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04 March 2022 to</a:t>
            </a:r>
            <a:br>
              <a:rPr lang="en-US" sz="4000" dirty="0"/>
            </a:br>
            <a:r>
              <a:rPr lang="en-US" sz="4000" dirty="0"/>
              <a:t>18 March 2022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562601" y="6488668"/>
            <a:ext cx="528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DCN ec-22-0066-00-00EC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C966-1440-4D66-9A63-12FBEAAE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11125200" cy="1143000"/>
          </a:xfrm>
        </p:spPr>
        <p:txBody>
          <a:bodyPr/>
          <a:lstStyle/>
          <a:p>
            <a:r>
              <a:rPr lang="en-US" dirty="0"/>
              <a:t>3.01 Motion – IEEE 802 Standards Committee WG / TAG Officer Confirmations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C56A-5149-41E8-ABBA-8FB1605AE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Per IEEE 802 WG P&amp;P Section 3.1 Election or Appointment of Officers  </a:t>
            </a:r>
          </a:p>
          <a:p>
            <a:pPr marL="400050" lvl="1" indent="0">
              <a:buNone/>
            </a:pPr>
            <a:r>
              <a:rPr lang="en-US" sz="2000" dirty="0"/>
              <a:t>A Working Group may elect a new Chair or Vice Chair at any plenary session, subject to confirmation by the IEEE 802 LMSC Sponsor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Move to confirm the 802 LMSC elected positions on slide 9 of </a:t>
            </a:r>
            <a:br>
              <a:rPr lang="en-US" sz="2400" dirty="0"/>
            </a:br>
            <a:r>
              <a:rPr lang="en-US" sz="2400" dirty="0"/>
              <a:t>ec-22-0066-00-00EC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WG/TAG Chair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WG/TAG Vice-Chair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All voting member of the LMSC Executive Committee are eligible to vote.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Moved: Jay Holcomb 		Second: James </a:t>
            </a:r>
            <a:r>
              <a:rPr lang="en-US" sz="2400" dirty="0" err="1"/>
              <a:t>Gilb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1503E-FC77-43F5-8C74-C89D8F3EF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1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D923-24C6-4964-989D-90F7091B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3.02 Motion – IEEE 802 Standards Committee Chair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9A551-0E77-49CB-A2C9-9F1772204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C70C59-004B-4658-AA15-9DD47003C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 IEEE 802 LMSC P&amp;P Section 3.1 Election or appointment of LMSC officers</a:t>
            </a:r>
          </a:p>
          <a:p>
            <a:pPr marL="457200" lvl="1" indent="0">
              <a:buNone/>
            </a:pPr>
            <a:r>
              <a:rPr lang="en-US" dirty="0"/>
              <a:t>The LMSC Chair is elected by the WG Chairs and TAG Chairs who are Voting Members of the LMSC and is confirmed by the Computer Society VP of Standards Activities.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Move to elect Paul Nikolich as IEEE LMSC 802 Standards Committee Chair</a:t>
            </a:r>
            <a:br>
              <a:rPr lang="en-US" dirty="0"/>
            </a:br>
            <a:r>
              <a:rPr lang="en-US" dirty="0"/>
              <a:t>Moved: Tim Godfrey		Second: David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9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217DED-66A2-4B91-8AD1-050C74C4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3.03 802 Positions Appointed by Chair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82D5CD8-6F2E-4575-81EB-A85B4ACC7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762309"/>
              </p:ext>
            </p:extLst>
          </p:nvPr>
        </p:nvGraphicFramePr>
        <p:xfrm>
          <a:off x="914400" y="1518067"/>
          <a:ext cx="10363200" cy="535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726">
                  <a:extLst>
                    <a:ext uri="{9D8B030D-6E8A-4147-A177-3AD203B41FA5}">
                      <a16:colId xmlns:a16="http://schemas.microsoft.com/office/drawing/2014/main" val="1121335469"/>
                    </a:ext>
                  </a:extLst>
                </a:gridCol>
                <a:gridCol w="1890074">
                  <a:extLst>
                    <a:ext uri="{9D8B030D-6E8A-4147-A177-3AD203B41FA5}">
                      <a16:colId xmlns:a16="http://schemas.microsoft.com/office/drawing/2014/main" val="1582700200"/>
                    </a:ext>
                  </a:extLst>
                </a:gridCol>
                <a:gridCol w="2106891">
                  <a:extLst>
                    <a:ext uri="{9D8B030D-6E8A-4147-A177-3AD203B41FA5}">
                      <a16:colId xmlns:a16="http://schemas.microsoft.com/office/drawing/2014/main" val="538097262"/>
                    </a:ext>
                  </a:extLst>
                </a:gridCol>
                <a:gridCol w="4141509">
                  <a:extLst>
                    <a:ext uri="{9D8B030D-6E8A-4147-A177-3AD203B41FA5}">
                      <a16:colId xmlns:a16="http://schemas.microsoft.com/office/drawing/2014/main" val="1033541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Position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Individual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Endorse. / </a:t>
                      </a:r>
                      <a:r>
                        <a:rPr lang="en-US" sz="3200" dirty="0" err="1"/>
                        <a:t>Affil</a:t>
                      </a:r>
                      <a:r>
                        <a:rPr lang="en-US" sz="3200" dirty="0"/>
                        <a:t>.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46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802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r>
                        <a:rPr lang="en-US" sz="1800" baseline="30000" dirty="0"/>
                        <a:t>st</a:t>
                      </a:r>
                      <a:r>
                        <a:rPr lang="en-US" sz="1800" dirty="0"/>
                        <a:t> Vice Chair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James Gilb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0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nd</a:t>
                      </a:r>
                      <a:r>
                        <a:rPr lang="en-US" sz="1800" dirty="0"/>
                        <a:t> Vice 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Roger Marks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04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Executive Secretary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Jon Rosdahl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6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Recording Secretary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John D’Ambrosia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3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Treasurer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George Zimmerman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47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Member Emeritus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Geoff Thompson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88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Member Emeritus, Treasurer Advisor 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Clint Chaplin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226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802.16 (hibernating)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Roger Marks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15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802.21 (hibernating)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Subir Das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78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802.22 (hibernating)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Apurva Mody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84666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4FD6A-4B43-497D-8CCF-28D42EFE8E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20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1ACD-6FA7-4E49-B785-2628525F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3.03 Motion - IEEE 802 Standards Committee Appointed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48D8F-2DF9-4551-87F0-65D7EAEAC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Move to confirm the slate of appointments listed on slide 12 of </a:t>
            </a:r>
            <a:br>
              <a:rPr lang="en-US" sz="2400" dirty="0"/>
            </a:br>
            <a:r>
              <a:rPr lang="en-US" sz="2400" dirty="0"/>
              <a:t>ec-22-0066-01-00EC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Moved: Jon </a:t>
            </a:r>
            <a:r>
              <a:rPr lang="en-US" sz="2400" dirty="0" err="1"/>
              <a:t>Rosdahl</a:t>
            </a:r>
            <a:r>
              <a:rPr lang="en-US" sz="2400" dirty="0"/>
              <a:t>		Second: David Law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All voting member of the LMSC Executive Committee are eligible to vote.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3D70A-E51A-4382-8E8F-C3D07AF65F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1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1ACD-6FA7-4E49-B785-2628525F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3.04 Motion - IEEE 802 Standards Committee Appointed Positions –  Standing Committee Chairs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48D8F-2DF9-4551-87F0-65D7EAEAC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Per IEEE 802 P&amp;P Section 4 Membership   </a:t>
            </a:r>
          </a:p>
          <a:p>
            <a:pPr marL="400050" lvl="1" indent="0">
              <a:buNone/>
            </a:pPr>
            <a:r>
              <a:rPr lang="en-US" sz="1800" dirty="0"/>
              <a:t>Appointment to each non-voting membership position is subject to confirmation by the LMSC.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1800" dirty="0"/>
              <a:t>Move to confirm appointed positions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Andrew Myles as IEEE 802/JTC1 SC Chair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Glenn Parsons as IEEE 802/ITU SC Chair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John </a:t>
            </a:r>
            <a:r>
              <a:rPr lang="en-US" sz="1800" dirty="0" err="1"/>
              <a:t>D’Ambrosia</a:t>
            </a:r>
            <a:r>
              <a:rPr lang="en-US" sz="1800" dirty="0"/>
              <a:t> as IEEE 802/Public Visibility SC Chair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Dorothy Stanley as IEEE 802/IETF SC Chair and Wireless Chairs SC Chair</a:t>
            </a:r>
          </a:p>
          <a:p>
            <a:pPr marL="0" indent="0">
              <a:buNone/>
            </a:pPr>
            <a:r>
              <a:rPr lang="en-US" sz="1800" dirty="0"/>
              <a:t>Moved: George Zimmerman	Second: James </a:t>
            </a:r>
            <a:r>
              <a:rPr lang="en-US" sz="1800" dirty="0" err="1"/>
              <a:t>Gilb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Motion to Table the motion until July 2022 plenary. Moved-Dorothy </a:t>
            </a:r>
          </a:p>
          <a:p>
            <a:pPr marL="0" indent="0">
              <a:buNone/>
            </a:pPr>
            <a:r>
              <a:rPr lang="en-US" sz="1800" dirty="0"/>
              <a:t>Chair – declares the motion to be out of order</a:t>
            </a:r>
            <a:br>
              <a:rPr lang="en-US" sz="1800" dirty="0"/>
            </a:br>
            <a:endParaRPr lang="en-US" sz="20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3D70A-E51A-4382-8E8F-C3D07AF65F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8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4221-4482-44C0-B672-CFAD6E72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3.05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F369-2560-41BF-B489-05E3C60D6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Outgoing IEEE 802 LMSC Leadership – Thank You!</a:t>
            </a:r>
          </a:p>
          <a:p>
            <a:pPr lvl="1"/>
            <a:r>
              <a:rPr lang="en-US" dirty="0"/>
              <a:t>Pat Kinney 		802.15 WG Chair</a:t>
            </a:r>
          </a:p>
          <a:p>
            <a:pPr lvl="1"/>
            <a:r>
              <a:rPr lang="en-US" dirty="0"/>
              <a:t>Rick Alfin		802.15 WG Vice Chair</a:t>
            </a:r>
          </a:p>
          <a:p>
            <a:pPr lvl="1"/>
            <a:r>
              <a:rPr lang="en-US" dirty="0"/>
              <a:t>Jay Holcomb 		802.18 TAG Chair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5CCA8-9216-44C2-A9EF-79308217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8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0003-DC60-4BEC-BDE6-5D62BD33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4.04 802 Restructuring Ad Hoc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0BADF-996B-4A3F-83A3-901AA5262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not meet</a:t>
            </a:r>
          </a:p>
          <a:p>
            <a:r>
              <a:rPr lang="en-US" dirty="0"/>
              <a:t>Next meeting scheduled for 19 April 2022</a:t>
            </a:r>
          </a:p>
          <a:p>
            <a:pPr lvl="1"/>
            <a:r>
              <a:rPr lang="en-US" dirty="0"/>
              <a:t>Hope to have updates from Mixed Mode Meeting and Future Meeting sub-ad </a:t>
            </a:r>
            <a:r>
              <a:rPr lang="en-US" dirty="0" err="1"/>
              <a:t>hocs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F79BA-9A27-463D-96EF-E311D558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53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610600" cy="5181600"/>
          </a:xfrm>
        </p:spPr>
        <p:txBody>
          <a:bodyPr/>
          <a:lstStyle/>
          <a:p>
            <a:r>
              <a:rPr lang="en-US" sz="2400" dirty="0"/>
              <a:t>Review Recording Secretary’s list of Open Action Items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dirty="0"/>
              <a:t>8.06 EC Action Item recap</a:t>
            </a:r>
          </a:p>
        </p:txBody>
      </p:sp>
    </p:spTree>
    <p:extLst>
      <p:ext uri="{BB962C8B-B14F-4D97-AF65-F5344CB8AC3E}">
        <p14:creationId xmlns:p14="http://schemas.microsoft.com/office/powerpoint/2010/main" val="237793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BFD41-4FBB-4B2A-B8EA-25FA07AA2D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8.07 802/SA Task Force Topics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11201400" cy="4724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000" dirty="0"/>
              <a:t>802/SA Task Force Electronic Meeting held Monday 31 January 2022 16:00-17:00 ET</a:t>
            </a:r>
          </a:p>
          <a:p>
            <a:pPr marL="0" indent="0" eaLnBrk="1" hangingPunct="1">
              <a:buNone/>
              <a:defRPr/>
            </a:pPr>
            <a:r>
              <a:rPr lang="en-US" sz="2000" dirty="0"/>
              <a:t>	Meeting notes at ec-22-0028-00-00EC-31jan2022-802-sa-task-force-mtg-notes.docx</a:t>
            </a:r>
          </a:p>
          <a:p>
            <a:pPr marL="0" indent="0" eaLnBrk="1" hangingPunct="1">
              <a:buNone/>
              <a:defRPr/>
            </a:pPr>
            <a:endParaRPr lang="en-US" sz="300" dirty="0"/>
          </a:p>
          <a:p>
            <a:pPr marL="0" indent="0" eaLnBrk="1" hangingPunct="1">
              <a:buNone/>
              <a:defRPr/>
            </a:pPr>
            <a:r>
              <a:rPr lang="en-US" sz="2000" dirty="0"/>
              <a:t>Agenda: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sz="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chemeClr val="tx2"/>
                </a:solidFill>
              </a:rPr>
              <a:t>Action Items:</a:t>
            </a:r>
          </a:p>
          <a:p>
            <a:pPr marL="288925" indent="-288925" eaLnBrk="1" hangingPunct="1">
              <a:buNone/>
              <a:defRPr/>
            </a:pPr>
            <a:r>
              <a:rPr lang="en-US" sz="1400" dirty="0">
                <a:solidFill>
                  <a:schemeClr val="tx2"/>
                </a:solidFill>
              </a:rPr>
              <a:t>AI: Markus to share IEEE IT recommendations and rough schedule with 802 at the next 802/SA Task Force meeting 28 FEB 2022</a:t>
            </a:r>
          </a:p>
          <a:p>
            <a:pPr marL="288925" indent="-288925" eaLnBrk="1" hangingPunct="1">
              <a:buNone/>
              <a:defRPr/>
            </a:pPr>
            <a:r>
              <a:rPr lang="en-US" sz="1400" dirty="0">
                <a:solidFill>
                  <a:schemeClr val="tx2"/>
                </a:solidFill>
              </a:rPr>
              <a:t>AI: Markus to investigate SA’s ability to support mixed mode meetings and report back at the next 802/SA Task Force meeting 28 FEB 2022</a:t>
            </a:r>
          </a:p>
          <a:p>
            <a:pPr marL="288925" indent="-288925" eaLnBrk="1" hangingPunct="1">
              <a:buNone/>
              <a:defRPr/>
            </a:pPr>
            <a:r>
              <a:rPr lang="en-US" sz="1400" dirty="0">
                <a:solidFill>
                  <a:schemeClr val="tx2"/>
                </a:solidFill>
              </a:rPr>
              <a:t>AI: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Nikolich</a:t>
            </a:r>
            <a:r>
              <a:rPr lang="en-US" sz="1200" dirty="0">
                <a:solidFill>
                  <a:schemeClr val="tx2"/>
                </a:solidFill>
              </a:rPr>
              <a:t> to ask Zimmerman to supply 802’s mixed mode meeting requirements based on his ad-hoc Mixed Mode Meeting Best Practices draft 28 FEB 2022</a:t>
            </a:r>
            <a:endParaRPr lang="en-US" sz="1400" dirty="0">
              <a:solidFill>
                <a:schemeClr val="tx2"/>
              </a:solidFill>
            </a:endParaRPr>
          </a:p>
          <a:p>
            <a:pPr marL="288925" indent="-288925" eaLnBrk="1" hangingPunct="1">
              <a:buNone/>
              <a:defRPr/>
            </a:pPr>
            <a:r>
              <a:rPr lang="en-US" sz="1400" dirty="0">
                <a:solidFill>
                  <a:schemeClr val="tx2"/>
                </a:solidFill>
              </a:rPr>
              <a:t>AI: </a:t>
            </a:r>
            <a:r>
              <a:rPr lang="en-US" sz="1200" dirty="0">
                <a:solidFill>
                  <a:schemeClr val="tx2"/>
                </a:solidFill>
              </a:rPr>
              <a:t>Markus to ask Adam Newman if he can put PLAN B into action and report back to the 802 EC as soon as possible. PLAN B consists of contacting the original Mentor SW developer, </a:t>
            </a:r>
            <a:r>
              <a:rPr lang="en-US" sz="1200" dirty="0" err="1">
                <a:solidFill>
                  <a:schemeClr val="tx2"/>
                </a:solidFill>
              </a:rPr>
              <a:t>Biveo</a:t>
            </a:r>
            <a:r>
              <a:rPr lang="en-US" sz="1200" dirty="0">
                <a:solidFill>
                  <a:schemeClr val="tx2"/>
                </a:solidFill>
              </a:rPr>
              <a:t>, or a SW contractor with the skills to refactor Mentor into a maintainable SW platform to eliminate the risk of Mentor failing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  <a:endParaRPr lang="en-US" sz="1600" dirty="0">
              <a:solidFill>
                <a:schemeClr val="tx2"/>
              </a:solidFill>
            </a:endParaRPr>
          </a:p>
          <a:p>
            <a:pPr marL="288925" indent="-288925" eaLnBrk="1" hangingPunct="1">
              <a:buNone/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 marL="288925" indent="-288925" eaLnBrk="1" hangingPunct="1">
              <a:buNone/>
              <a:defRPr/>
            </a:pPr>
            <a:r>
              <a:rPr lang="en-US" sz="2000" dirty="0">
                <a:solidFill>
                  <a:schemeClr val="tx2"/>
                </a:solidFill>
              </a:rPr>
              <a:t>Next 802/SA TF Meeting Tentatively Scheduled for 4-5pm ET Monday 21 March 2022</a:t>
            </a:r>
            <a:endParaRPr lang="en-US" sz="1600" dirty="0"/>
          </a:p>
          <a:p>
            <a:pPr lvl="2" eaLnBrk="1" hangingPunct="1">
              <a:defRPr/>
            </a:pPr>
            <a:endParaRPr lang="en-US" sz="2000" dirty="0"/>
          </a:p>
          <a:p>
            <a:pPr lvl="2" eaLnBrk="1" hangingPunct="1">
              <a:defRPr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EE53F-F2FE-425C-9408-D69FC17AB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29" y="2057400"/>
            <a:ext cx="879514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34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8.08 802 Leadership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8B01C-DBDF-4832-BE4A-E2765C944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10363200" cy="4114800"/>
          </a:xfrm>
        </p:spPr>
        <p:txBody>
          <a:bodyPr/>
          <a:lstStyle/>
          <a:p>
            <a:r>
              <a:rPr lang="en-US" sz="2400" dirty="0"/>
              <a:t>The last Workshop was held in July 2018.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Is there interest in conducting a 1 day Workshop in July 2022?</a:t>
            </a:r>
            <a:br>
              <a:rPr lang="en-US" sz="2400" dirty="0"/>
            </a:br>
            <a:r>
              <a:rPr lang="en-US" sz="2800" dirty="0"/>
              <a:t> </a:t>
            </a:r>
            <a:r>
              <a:rPr lang="en-US" sz="2000" dirty="0"/>
              <a:t>Potential topics:</a:t>
            </a:r>
          </a:p>
          <a:p>
            <a:pPr marL="0" indent="0">
              <a:buNone/>
            </a:pPr>
            <a:r>
              <a:rPr lang="en-US" sz="2000" dirty="0"/>
              <a:t>a) 802 Overview and Architecture revision</a:t>
            </a:r>
          </a:p>
          <a:p>
            <a:pPr marL="0" indent="0">
              <a:buNone/>
            </a:pPr>
            <a:r>
              <a:rPr lang="en-US" sz="2000" dirty="0"/>
              <a:t>b) impact of emerging technologies, market trends and regulations on evolving 802 standards</a:t>
            </a:r>
          </a:p>
          <a:p>
            <a:pPr marL="0" indent="0">
              <a:buNone/>
            </a:pPr>
            <a:r>
              <a:rPr lang="en-US" sz="2000" dirty="0"/>
              <a:t>c) mixed mode meetings: requirements, best practices, implementation, costs, P&amp;P impact, etc.</a:t>
            </a:r>
          </a:p>
          <a:p>
            <a:pPr marL="0" indent="0">
              <a:buNone/>
            </a:pPr>
            <a:r>
              <a:rPr lang="en-US" sz="2000" dirty="0"/>
              <a:t>d) long term meeting strategy -- remote only, mixed-mode, in-person only</a:t>
            </a:r>
          </a:p>
          <a:p>
            <a:pPr marL="0" indent="0">
              <a:buNone/>
            </a:pPr>
            <a:r>
              <a:rPr lang="en-US" sz="2000" dirty="0"/>
              <a:t>e) tools: stability and evolution to improved platforms</a:t>
            </a:r>
          </a:p>
          <a:p>
            <a:pPr marL="0" indent="0">
              <a:buNone/>
            </a:pPr>
            <a:r>
              <a:rPr lang="en-US" sz="2000" dirty="0"/>
              <a:t>f) assess relationships with regulators, external SDOs and alliances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5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2.01 Participant behavior in IEEE-SA activities is guided</a:t>
            </a:r>
            <a:br>
              <a:rPr lang="en-US" dirty="0"/>
            </a:br>
            <a:r>
              <a:rPr lang="en-US" dirty="0"/>
              <a:t>by the IEEE Codes of Ethics &amp;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participants in IEEE-SA activities are expected to adhere to the core principles underlying the: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2"/>
              </a:rPr>
              <a:t>IEEE Code of Ethics</a:t>
            </a:r>
            <a:endParaRPr lang="en-US" sz="13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3"/>
              </a:rPr>
              <a:t>IEEE Code of Conduct</a:t>
            </a:r>
            <a:endParaRPr lang="en-US" sz="135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core principles of the IEEE Codes of Ethics &amp; Conduct are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Uphold the highest standards of integrity, responsible behavior, and ethical and professional conduct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Treat people fairly and with respect, to not engage in harassment, discrimination, or retaliation, and to protect people's privacy.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Avoid injuring others, their property, reputation, or employment by false or malicious 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most recent versions of these Codes are available 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4"/>
              </a:rPr>
              <a:t>http://www.ieee.org/about/corporate/governance</a:t>
            </a:r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2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 dirty="0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08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29E4-828E-4702-8E43-90D61EB0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793" y="123940"/>
            <a:ext cx="10363200" cy="1143000"/>
          </a:xfrm>
        </p:spPr>
        <p:txBody>
          <a:bodyPr/>
          <a:lstStyle/>
          <a:p>
            <a:r>
              <a:rPr lang="en-US" dirty="0"/>
              <a:t>8.09 Registrant 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4790B-B1E5-448D-B3B1-00E62317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BAFDE-2242-4B96-AF6E-6B52B74FD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80" y="1266940"/>
            <a:ext cx="1120958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6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251BD4-A190-474D-AD75-5E4380C14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982166"/>
              </p:ext>
            </p:extLst>
          </p:nvPr>
        </p:nvGraphicFramePr>
        <p:xfrm>
          <a:off x="604774" y="578961"/>
          <a:ext cx="5003546" cy="5865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9415">
                  <a:extLst>
                    <a:ext uri="{9D8B030D-6E8A-4147-A177-3AD203B41FA5}">
                      <a16:colId xmlns:a16="http://schemas.microsoft.com/office/drawing/2014/main" val="2237359581"/>
                    </a:ext>
                  </a:extLst>
                </a:gridCol>
                <a:gridCol w="971562">
                  <a:extLst>
                    <a:ext uri="{9D8B030D-6E8A-4147-A177-3AD203B41FA5}">
                      <a16:colId xmlns:a16="http://schemas.microsoft.com/office/drawing/2014/main" val="2725725907"/>
                    </a:ext>
                  </a:extLst>
                </a:gridCol>
                <a:gridCol w="1682569">
                  <a:extLst>
                    <a:ext uri="{9D8B030D-6E8A-4147-A177-3AD203B41FA5}">
                      <a16:colId xmlns:a16="http://schemas.microsoft.com/office/drawing/2014/main" val="2535638205"/>
                    </a:ext>
                  </a:extLst>
                </a:gridCol>
              </a:tblGrid>
              <a:tr h="551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country3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#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continent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376783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USA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Americas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7224198"/>
                  </a:ext>
                </a:extLst>
              </a:tr>
              <a:tr h="718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Canada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Americas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5071647"/>
                  </a:ext>
                </a:extLst>
              </a:tr>
              <a:tr h="718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Brazil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Americas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2215855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China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0030935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Japan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4240093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Republic of Korea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1965193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India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5587474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Taiwan (Province of China)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9187100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Russian Federation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6966085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Singapore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4104523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Australia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124911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Germany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Europe Africa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5391504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Israel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Europe Africa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5799180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United Kingdom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Europe Africa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97533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FB590B-0660-4838-B7FF-8B6FCB6DC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235742"/>
              </p:ext>
            </p:extLst>
          </p:nvPr>
        </p:nvGraphicFramePr>
        <p:xfrm>
          <a:off x="6005830" y="578961"/>
          <a:ext cx="5308346" cy="561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2534">
                  <a:extLst>
                    <a:ext uri="{9D8B030D-6E8A-4147-A177-3AD203B41FA5}">
                      <a16:colId xmlns:a16="http://schemas.microsoft.com/office/drawing/2014/main" val="2693050909"/>
                    </a:ext>
                  </a:extLst>
                </a:gridCol>
                <a:gridCol w="1030746">
                  <a:extLst>
                    <a:ext uri="{9D8B030D-6E8A-4147-A177-3AD203B41FA5}">
                      <a16:colId xmlns:a16="http://schemas.microsoft.com/office/drawing/2014/main" val="706091665"/>
                    </a:ext>
                  </a:extLst>
                </a:gridCol>
                <a:gridCol w="1785066">
                  <a:extLst>
                    <a:ext uri="{9D8B030D-6E8A-4147-A177-3AD203B41FA5}">
                      <a16:colId xmlns:a16="http://schemas.microsoft.com/office/drawing/2014/main" val="3328263095"/>
                    </a:ext>
                  </a:extLst>
                </a:gridCol>
              </a:tblGrid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France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7413999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Netherlands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1490995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Sweden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2034970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Spain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8556927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Ireland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5230316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Austria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4260154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Turkey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5084334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Switzerland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32453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Finland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3571949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Poland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5010773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Norway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442511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Italy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9349450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Hungary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5134082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South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213424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Luxembourg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0158489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Czech Republic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022601"/>
                  </a:ext>
                </a:extLst>
              </a:tr>
              <a:tr h="5818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Belgium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Europe Africa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4618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200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0F72-F7F7-41CA-9D09-FDF0687F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8.09 Registrant Time Zones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5F257-24B5-42DC-9703-95F0DE57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337FC-5D5C-406B-8F20-72BB297A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14" y="2038991"/>
            <a:ext cx="12057314" cy="3306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86D037-CCD6-4653-90D4-49374A61E2F8}"/>
              </a:ext>
            </a:extLst>
          </p:cNvPr>
          <p:cNvSpPr txBox="1"/>
          <p:nvPr/>
        </p:nvSpPr>
        <p:spPr>
          <a:xfrm>
            <a:off x="2209800" y="563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925 registrants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D6B0B-25D8-4550-87D3-EB353AF9F3A0}"/>
              </a:ext>
            </a:extLst>
          </p:cNvPr>
          <p:cNvSpPr txBox="1"/>
          <p:nvPr/>
        </p:nvSpPr>
        <p:spPr>
          <a:xfrm>
            <a:off x="8342217" y="561210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1095 registrants</a:t>
            </a:r>
          </a:p>
        </p:txBody>
      </p:sp>
    </p:spTree>
    <p:extLst>
      <p:ext uri="{BB962C8B-B14F-4D97-AF65-F5344CB8AC3E}">
        <p14:creationId xmlns:p14="http://schemas.microsoft.com/office/powerpoint/2010/main" val="2970363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4334-ADBF-452C-8BD5-E45A6FE1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8.09  802 LMSC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2177C-C74C-4DE7-9779-B8A8842D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8CF440-0909-4255-A213-527EB9AFB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710" y="2051183"/>
            <a:ext cx="5727290" cy="31841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040B3C-9CDA-49E1-A4CD-2EB1A1581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051183"/>
            <a:ext cx="5677977" cy="31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18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791D-10B7-4ED3-A051-1D6710D95B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End of Opening EC Meeting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685803"/>
            <a:ext cx="7999414" cy="1065213"/>
          </a:xfrm>
        </p:spPr>
        <p:txBody>
          <a:bodyPr/>
          <a:lstStyle/>
          <a:p>
            <a:r>
              <a:rPr lang="en-US" dirty="0"/>
              <a:t>2.01 Participants in the IEEE-SA “individual process” shall</a:t>
            </a:r>
            <a:br>
              <a:rPr lang="en-US" dirty="0"/>
            </a:br>
            <a:r>
              <a:rPr lang="en-US" dirty="0"/>
              <a:t>act independently of others, including 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The </a:t>
            </a:r>
            <a:r>
              <a:rPr lang="en-US" sz="1500" dirty="0">
                <a:hlinkClick r:id="rId2"/>
              </a:rPr>
              <a:t>IEEE-SA Standards Board Bylaws </a:t>
            </a:r>
            <a:r>
              <a:rPr lang="en-US" sz="1500" dirty="0"/>
              <a:t>require that “participants in the IEEE standards development individual process shall act based on their qualifications and experience”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This means participants: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Shall act &amp; vote </a:t>
            </a:r>
            <a:r>
              <a:rPr lang="en-US" sz="1350" dirty="0"/>
              <a:t>based on their personal &amp; independent opinions derived from their expertise, knowledge, and qualifications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F0000"/>
                </a:solidFill>
              </a:rPr>
              <a:t>Shall not act or vote </a:t>
            </a:r>
            <a:r>
              <a:rPr lang="en-US" sz="1350" dirty="0"/>
              <a:t>based on any obligation to or any direction from any other person or organization, including an employer or client, regardless of any external commitments, agreements, contracts, or 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F0000"/>
                </a:solidFill>
              </a:rPr>
              <a:t>Shall not direct </a:t>
            </a:r>
            <a:r>
              <a:rPr lang="en-US" sz="1350" dirty="0"/>
              <a:t>the actions or votes of other participants or retaliate against other participants for fulfilling their responsibility to act &amp; vote based on their personal &amp; independently developed opinions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By participating in standards activities using the “</a:t>
            </a:r>
            <a:r>
              <a:rPr lang="en-US" sz="1500" i="1" dirty="0"/>
              <a:t>individual process</a:t>
            </a:r>
            <a:r>
              <a:rPr lang="en-US" sz="1500" dirty="0"/>
              <a:t>”, you are deemed to accept these requirements; if you are unable to satisfy these requirements then you shall immediately cease any 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3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70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2.01 IEEE-SA standards activities shall allow the fair &amp;</a:t>
            </a:r>
            <a:br>
              <a:rPr lang="en-US" dirty="0"/>
            </a:br>
            <a:r>
              <a:rPr lang="en-US" dirty="0"/>
              <a:t>equitable consideration of all viewpoints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hlinkClick r:id="rId2"/>
              </a:rPr>
              <a:t>IEEE-SA Standards Board Bylaws </a:t>
            </a:r>
            <a:r>
              <a:rPr lang="en-US" dirty="0"/>
              <a:t>(clause 5.2.1.3) specifies that “</a:t>
            </a:r>
            <a:r>
              <a:rPr lang="en-US" i="1" dirty="0"/>
              <a:t>the standards development process shall not be dominated by any single interest category, individual, or organization</a:t>
            </a:r>
            <a:r>
              <a:rPr lang="en-US" dirty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This means no participant may exercise “</a:t>
            </a:r>
            <a:r>
              <a:rPr lang="en-US" sz="1350" i="1" dirty="0"/>
              <a:t>authority, leadership, or influence by reason of superior leverage, strength, or representation to the exclusion of fair and equitable consideration of other viewpoints</a:t>
            </a:r>
            <a:r>
              <a:rPr lang="en-US" sz="1350" dirty="0"/>
              <a:t>” or “</a:t>
            </a:r>
            <a:r>
              <a:rPr lang="en-US" sz="1350" i="1" dirty="0"/>
              <a:t>to hinder the progress of the standards development activity</a:t>
            </a:r>
            <a:r>
              <a:rPr lang="en-US" sz="1350" dirty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rule applies equally to those participating in a standards development project and to that project’s leadership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Any person who reasonably suspects that dominance is occurring in a standards development project is encouraged to bring the issue to the attention of the Standards Committee or the project’s IEEE-SA Program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4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954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97FA-4349-4FFA-8969-F3DDF5B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57500"/>
            <a:ext cx="10363200" cy="1143000"/>
          </a:xfrm>
        </p:spPr>
        <p:txBody>
          <a:bodyPr/>
          <a:lstStyle/>
          <a:p>
            <a:r>
              <a:rPr lang="en-US" dirty="0"/>
              <a:t>3.00 Chair’s Announcements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5EFF-860A-43B9-8CAA-487FCCBF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3.00 Chair’s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5494"/>
            <a:ext cx="11277600" cy="41148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Reminder #1: Please use IMAT to log your attendance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Reminder #2: Interim EC meeting scheduled for 20:00-22:00 UTC 5 April (15:00-17:00 ET)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Reminder #3: Please consider nominating individuals to leadership positions in the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IEEE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Computer Society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Standards Association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br>
              <a:rPr lang="en-US" dirty="0"/>
            </a:br>
            <a:br>
              <a:rPr lang="en-US" dirty="0"/>
            </a:br>
            <a:endParaRPr lang="en-US" sz="4000" dirty="0"/>
          </a:p>
          <a:p>
            <a:pPr lvl="1"/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8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453" y="1676400"/>
            <a:ext cx="105918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IEEE 802 LMSC Elections to be conducted at the March 2022 Plenary Session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802 Working Group and Technical Advisory Groups to hold elections for Chair and Vice Chair positions during the plenary session</a:t>
            </a:r>
          </a:p>
          <a:p>
            <a:pPr lvl="1"/>
            <a:r>
              <a:rPr lang="en-US" sz="1800" dirty="0"/>
              <a:t>Reminder to Chairs, please record and report numerical results of all elections</a:t>
            </a:r>
            <a:endParaRPr lang="en-US" sz="2000" dirty="0"/>
          </a:p>
          <a:p>
            <a:r>
              <a:rPr lang="en-US" sz="2400" dirty="0"/>
              <a:t>802 Executive Committee Elections/Confirmations at the closing 802 EC meeting</a:t>
            </a:r>
          </a:p>
          <a:p>
            <a:pPr lvl="1"/>
            <a:r>
              <a:rPr lang="en-US" sz="1800" dirty="0"/>
              <a:t>802 LMSC Chair to be elected by non-appointed EC voting members</a:t>
            </a:r>
          </a:p>
          <a:p>
            <a:pPr lvl="1"/>
            <a:r>
              <a:rPr lang="en-US" sz="1800" dirty="0"/>
              <a:t>802 LMSC Appointed position candidates to be confirmed by EC voting members</a:t>
            </a:r>
          </a:p>
          <a:p>
            <a:pPr lvl="1"/>
            <a:r>
              <a:rPr lang="en-US" sz="1800" dirty="0"/>
              <a:t>802 LMSC WG/TAG Chair and Vice Chair position candidates to be confirmed by EC voting members</a:t>
            </a:r>
          </a:p>
          <a:p>
            <a:pPr lvl="1"/>
            <a:r>
              <a:rPr lang="en-US" sz="1800" dirty="0"/>
              <a:t>Non-voting 802 LMSC position candidates to be confirmed by EC voting members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95400" y="304800"/>
            <a:ext cx="952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dirty="0"/>
              <a:t>3.0 March 2022 802 LMSC Elections</a:t>
            </a:r>
          </a:p>
        </p:txBody>
      </p:sp>
    </p:spTree>
    <p:extLst>
      <p:ext uri="{BB962C8B-B14F-4D97-AF65-F5344CB8AC3E}">
        <p14:creationId xmlns:p14="http://schemas.microsoft.com/office/powerpoint/2010/main" val="121973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AA936-0D0A-441C-B08C-80283E46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11582400" cy="1143000"/>
          </a:xfrm>
        </p:spPr>
        <p:txBody>
          <a:bodyPr/>
          <a:lstStyle/>
          <a:p>
            <a:r>
              <a:rPr lang="en-US" dirty="0"/>
              <a:t>3.0 802 Chair and Appointed Officer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C1FBF-D814-4B23-A021-BCD0BDBBB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11353800" cy="4114800"/>
          </a:xfrm>
        </p:spPr>
        <p:txBody>
          <a:bodyPr/>
          <a:lstStyle/>
          <a:p>
            <a:r>
              <a:rPr lang="en-US" sz="2000" dirty="0"/>
              <a:t>Paul </a:t>
            </a:r>
            <a:r>
              <a:rPr lang="en-US" sz="2000" dirty="0" err="1"/>
              <a:t>Nikolich</a:t>
            </a:r>
            <a:r>
              <a:rPr lang="en-US" sz="2000" dirty="0"/>
              <a:t> is standing for re-election as Chair of 802 LMSC</a:t>
            </a:r>
          </a:p>
          <a:p>
            <a:r>
              <a:rPr lang="en-US" sz="2000" dirty="0"/>
              <a:t>If </a:t>
            </a:r>
            <a:r>
              <a:rPr lang="en-US" sz="2000" dirty="0" err="1"/>
              <a:t>Nikolich</a:t>
            </a:r>
            <a:r>
              <a:rPr lang="en-US" sz="2000" dirty="0"/>
              <a:t> is re-elected, he plans to fill the 802 Appointed Officer positions as follows: </a:t>
            </a:r>
            <a:br>
              <a:rPr lang="en-US" sz="2000" dirty="0"/>
            </a:br>
            <a:r>
              <a:rPr lang="en-US" sz="2000" dirty="0"/>
              <a:t>- First Vice Chair - James </a:t>
            </a:r>
            <a:r>
              <a:rPr lang="en-US" sz="2000" dirty="0" err="1"/>
              <a:t>Gilb</a:t>
            </a:r>
            <a:r>
              <a:rPr lang="en-US" sz="2000" dirty="0"/>
              <a:t>, Second Vice-Chair - Roger Marks, </a:t>
            </a:r>
            <a:br>
              <a:rPr lang="en-US" sz="2000" dirty="0"/>
            </a:br>
            <a:r>
              <a:rPr lang="en-US" sz="2000" dirty="0"/>
              <a:t>- Recording Secretary - John </a:t>
            </a:r>
            <a:r>
              <a:rPr lang="en-US" sz="2000" dirty="0" err="1"/>
              <a:t>D’Ambrosia</a:t>
            </a:r>
            <a:r>
              <a:rPr lang="en-US" sz="2000" dirty="0"/>
              <a:t>, Executive Secretary - Jon </a:t>
            </a:r>
            <a:r>
              <a:rPr lang="en-US" sz="2000" dirty="0" err="1"/>
              <a:t>Rosdahl</a:t>
            </a:r>
            <a:r>
              <a:rPr lang="en-US" sz="2000" dirty="0"/>
              <a:t> and </a:t>
            </a:r>
            <a:br>
              <a:rPr lang="en-US" sz="2000" dirty="0"/>
            </a:br>
            <a:r>
              <a:rPr lang="en-US" sz="2000" dirty="0"/>
              <a:t>- Treasurer - George Zimmerman. </a:t>
            </a:r>
          </a:p>
          <a:p>
            <a:r>
              <a:rPr lang="en-US" sz="2000" dirty="0" err="1"/>
              <a:t>Nikolich</a:t>
            </a:r>
            <a:r>
              <a:rPr lang="en-US" sz="2000" dirty="0"/>
              <a:t> also plans to appoint the following individuals to fill the non-voting positions of 802: </a:t>
            </a:r>
            <a:br>
              <a:rPr lang="en-US" sz="2000" dirty="0"/>
            </a:br>
            <a:r>
              <a:rPr lang="en-US" sz="2000" dirty="0"/>
              <a:t>- Member Emeritus Treasurer Advisor - Clint Chaplin, </a:t>
            </a:r>
            <a:br>
              <a:rPr lang="en-US" sz="2000" dirty="0"/>
            </a:br>
            <a:r>
              <a:rPr lang="en-US" sz="2000" dirty="0"/>
              <a:t>- 802 Member Emeritus-Advisor - Geoff Thompson and </a:t>
            </a:r>
            <a:br>
              <a:rPr lang="en-US" sz="2000" dirty="0"/>
            </a:br>
            <a:r>
              <a:rPr lang="en-US" sz="2000" dirty="0"/>
              <a:t>- Hibernating Working Group Chairs: </a:t>
            </a:r>
            <a:br>
              <a:rPr lang="en-US" sz="2000" dirty="0"/>
            </a:br>
            <a:r>
              <a:rPr lang="en-US" sz="2000" dirty="0"/>
              <a:t>802.16 - Roger Marks, 802.21 - </a:t>
            </a:r>
            <a:r>
              <a:rPr lang="en-US" sz="2000" dirty="0" err="1"/>
              <a:t>Subir</a:t>
            </a:r>
            <a:r>
              <a:rPr lang="en-US" sz="2000" dirty="0"/>
              <a:t> Das and 802.22 - Apurva </a:t>
            </a:r>
            <a:r>
              <a:rPr lang="en-US" sz="2000" dirty="0" err="1"/>
              <a:t>Mody</a:t>
            </a:r>
            <a:r>
              <a:rPr lang="en-US" sz="2000" dirty="0"/>
              <a:t>. 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Details of the March 2022 IEEE 802 LMSC Executive Committee election process are defined in </a:t>
            </a:r>
            <a:br>
              <a:rPr lang="en-US" sz="1800" dirty="0"/>
            </a:br>
            <a:r>
              <a:rPr lang="en-US" sz="1800" dirty="0"/>
              <a:t>https://mentor.ieee.org/802-ec/dcn/22/ec-22-0032-00-00EC-march-2022-ec-election-appointment-process.pdf 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14B56-B338-49AC-99FF-76C07DC4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3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217DED-66A2-4B91-8AD1-050C74C4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1789"/>
            <a:ext cx="10363200" cy="609600"/>
          </a:xfrm>
        </p:spPr>
        <p:txBody>
          <a:bodyPr/>
          <a:lstStyle/>
          <a:p>
            <a:r>
              <a:rPr lang="en-US" dirty="0"/>
              <a:t>3.01 802 Elected Positions – Active Groups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82D5CD8-6F2E-4575-81EB-A85B4ACC7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504559"/>
              </p:ext>
            </p:extLst>
          </p:nvPr>
        </p:nvGraphicFramePr>
        <p:xfrm>
          <a:off x="320512" y="960786"/>
          <a:ext cx="10957089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356">
                  <a:extLst>
                    <a:ext uri="{9D8B030D-6E8A-4147-A177-3AD203B41FA5}">
                      <a16:colId xmlns:a16="http://schemas.microsoft.com/office/drawing/2014/main" val="1121335469"/>
                    </a:ext>
                  </a:extLst>
                </a:gridCol>
                <a:gridCol w="1994376">
                  <a:extLst>
                    <a:ext uri="{9D8B030D-6E8A-4147-A177-3AD203B41FA5}">
                      <a16:colId xmlns:a16="http://schemas.microsoft.com/office/drawing/2014/main" val="1582700200"/>
                    </a:ext>
                  </a:extLst>
                </a:gridCol>
                <a:gridCol w="2185813">
                  <a:extLst>
                    <a:ext uri="{9D8B030D-6E8A-4147-A177-3AD203B41FA5}">
                      <a16:colId xmlns:a16="http://schemas.microsoft.com/office/drawing/2014/main" val="538097262"/>
                    </a:ext>
                  </a:extLst>
                </a:gridCol>
                <a:gridCol w="2691800">
                  <a:extLst>
                    <a:ext uri="{9D8B030D-6E8A-4147-A177-3AD203B41FA5}">
                      <a16:colId xmlns:a16="http://schemas.microsoft.com/office/drawing/2014/main" val="1033541604"/>
                    </a:ext>
                  </a:extLst>
                </a:gridCol>
                <a:gridCol w="2786744">
                  <a:extLst>
                    <a:ext uri="{9D8B030D-6E8A-4147-A177-3AD203B41FA5}">
                      <a16:colId xmlns:a16="http://schemas.microsoft.com/office/drawing/2014/main" val="1624792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Position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Individual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Vote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Endorse. / </a:t>
                      </a:r>
                      <a:r>
                        <a:rPr lang="en-US" sz="2400" dirty="0" err="1"/>
                        <a:t>Affil</a:t>
                      </a:r>
                      <a:r>
                        <a:rPr lang="en-US" sz="2400" dirty="0"/>
                        <a:t>.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46207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r>
                        <a:rPr lang="en-US" sz="1400" dirty="0"/>
                        <a:t>802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Paul Nikolich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01517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r>
                        <a:rPr lang="en-US" sz="1400" dirty="0"/>
                        <a:t>802.1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Glenn Parsons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53 / 1/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041605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Jessy Rouyer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 / 2/ 3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68365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r>
                        <a:rPr lang="en-US" sz="1400" dirty="0"/>
                        <a:t>802.3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David Law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121 / 0 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31835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Adam Healey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118 </a:t>
                      </a:r>
                      <a:r>
                        <a:rPr lang="en-US" sz="1400" dirty="0"/>
                        <a:t>/ 0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472244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r>
                        <a:rPr lang="en-US" sz="1400" dirty="0"/>
                        <a:t>802.11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Dorothy Stanley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129 / 0 / 5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88253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Jon Rosdahl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124 / 0 / 7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226078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Robert Stacy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120 / 0 / 9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503639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r>
                        <a:rPr lang="en-US" sz="1400" dirty="0"/>
                        <a:t>802.15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Clint Powell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 / 0 / 2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309339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Phil Beecher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 / 0 / 2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52539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r>
                        <a:rPr lang="en-US" sz="1400" dirty="0"/>
                        <a:t>802.18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Edward Au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20 / 8 / 3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3614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Stuart Kerry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 / 0 / 0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877826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 </a:t>
                      </a:r>
                      <a:r>
                        <a:rPr lang="en-US" sz="1400" dirty="0" err="1"/>
                        <a:t>Petrick</a:t>
                      </a:r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 / 0 / 0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679231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r>
                        <a:rPr lang="en-US" sz="1400" dirty="0"/>
                        <a:t>802.19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Steve Shellhammer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 / 0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249357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Tuncer Baykas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 / 0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346993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r>
                        <a:rPr lang="en-US" sz="1400" dirty="0"/>
                        <a:t>802.24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 Godfrey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 / 0 / 0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14171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Ben Rolfe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 / 0 / 0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Submitted9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06491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4FD6A-4B43-497D-8CCF-28D42EFE8E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232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00B0F0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254895</TotalTime>
  <Words>1958</Words>
  <Application>Microsoft Office PowerPoint</Application>
  <PresentationFormat>Widescreen</PresentationFormat>
  <Paragraphs>367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Lucida Grande</vt:lpstr>
      <vt:lpstr>Times New Roman</vt:lpstr>
      <vt:lpstr>Verdana</vt:lpstr>
      <vt:lpstr>Default Design</vt:lpstr>
      <vt:lpstr>Office Theme</vt:lpstr>
      <vt:lpstr>IEEE 802 LMSC  129th Plenary Session (6th electronic Plenary Session)  04 March 2022 to 18 March 2022    </vt:lpstr>
      <vt:lpstr>2.01 Participant behavior in IEEE-SA activities is guided by the IEEE Codes of Ethics &amp; Conduct</vt:lpstr>
      <vt:lpstr>2.01 Participants in the IEEE-SA “individual process” shall act independently of others, including employers</vt:lpstr>
      <vt:lpstr>2.01 IEEE-SA standards activities shall allow the fair &amp; equitable consideration of all viewpoints</vt:lpstr>
      <vt:lpstr>3.00 Chair’s Announcements</vt:lpstr>
      <vt:lpstr>3.00 Chair’s Announcements</vt:lpstr>
      <vt:lpstr>3.0 March 2022 802 LMSC Elections</vt:lpstr>
      <vt:lpstr>3.0 802 Chair and Appointed Officer Candidates</vt:lpstr>
      <vt:lpstr>3.01 802 Elected Positions – Active Groups</vt:lpstr>
      <vt:lpstr>3.01 Motion – IEEE 802 Standards Committee WG / TAG Officer Confirmations</vt:lpstr>
      <vt:lpstr>3.02 Motion – IEEE 802 Standards Committee Chair</vt:lpstr>
      <vt:lpstr>3.03 802 Positions Appointed by Chair</vt:lpstr>
      <vt:lpstr>3.03 Motion - IEEE 802 Standards Committee Appointed Positions</vt:lpstr>
      <vt:lpstr>3.04 Motion - IEEE 802 Standards Committee Appointed Positions –  Standing Committee Chairs</vt:lpstr>
      <vt:lpstr>3.05 Recognition</vt:lpstr>
      <vt:lpstr>4.04 802 Restructuring Ad Hoc Update</vt:lpstr>
      <vt:lpstr>8.06 EC Action Item recap</vt:lpstr>
      <vt:lpstr>8.07 802/SA Task Force Topics </vt:lpstr>
      <vt:lpstr>8.08 802 Leadership Workshop</vt:lpstr>
      <vt:lpstr>8.09 Registrant Locations</vt:lpstr>
      <vt:lpstr>PowerPoint Presentation</vt:lpstr>
      <vt:lpstr>8.09 Registrant Time Zones</vt:lpstr>
      <vt:lpstr>8.09  802 LMSC Analytics</vt:lpstr>
      <vt:lpstr>End of Opening EC Meeting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 LMSC Opening EC meeting</dc:title>
  <dc:subject>IEEE 802 LMSC Plenary Session</dc:subject>
  <dc:creator>Paul Nikolich</dc:creator>
  <cp:lastModifiedBy>paulnikolich paulnikolich</cp:lastModifiedBy>
  <cp:revision>4006</cp:revision>
  <cp:lastPrinted>2022-03-04T19:16:52Z</cp:lastPrinted>
  <dcterms:created xsi:type="dcterms:W3CDTF">2002-03-10T15:43:16Z</dcterms:created>
  <dcterms:modified xsi:type="dcterms:W3CDTF">2022-03-18T19:25:34Z</dcterms:modified>
</cp:coreProperties>
</file>