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0"/>
  </p:notesMasterIdLst>
  <p:handoutMasterIdLst>
    <p:handoutMasterId r:id="rId31"/>
  </p:handoutMasterIdLst>
  <p:sldIdLst>
    <p:sldId id="361" r:id="rId3"/>
    <p:sldId id="287" r:id="rId4"/>
    <p:sldId id="288" r:id="rId5"/>
    <p:sldId id="289" r:id="rId6"/>
    <p:sldId id="692" r:id="rId7"/>
    <p:sldId id="619" r:id="rId8"/>
    <p:sldId id="677" r:id="rId9"/>
    <p:sldId id="682" r:id="rId10"/>
    <p:sldId id="672" r:id="rId11"/>
    <p:sldId id="686" r:id="rId12"/>
    <p:sldId id="691" r:id="rId13"/>
    <p:sldId id="649" r:id="rId14"/>
    <p:sldId id="381" r:id="rId15"/>
    <p:sldId id="366" r:id="rId16"/>
    <p:sldId id="670" r:id="rId17"/>
    <p:sldId id="671" r:id="rId18"/>
    <p:sldId id="293" r:id="rId19"/>
    <p:sldId id="294" r:id="rId20"/>
    <p:sldId id="650" r:id="rId21"/>
    <p:sldId id="310" r:id="rId22"/>
    <p:sldId id="641" r:id="rId23"/>
    <p:sldId id="673" r:id="rId24"/>
    <p:sldId id="668" r:id="rId25"/>
    <p:sldId id="661" r:id="rId26"/>
    <p:sldId id="683" r:id="rId27"/>
    <p:sldId id="687" r:id="rId28"/>
    <p:sldId id="359" r:id="rId29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8" autoAdjust="0"/>
    <p:restoredTop sz="95488" autoAdjust="0"/>
  </p:normalViewPr>
  <p:slideViewPr>
    <p:cSldViewPr>
      <p:cViewPr varScale="1">
        <p:scale>
          <a:sx n="83" d="100"/>
          <a:sy n="83" d="100"/>
        </p:scale>
        <p:origin x="114" y="336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37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951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5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1981201"/>
            <a:ext cx="5077884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443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6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6915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716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7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537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2" y="685803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3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171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2" y="823388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45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14308" indent="-128585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98840" indent="-82152" defTabSz="513147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1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2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1192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2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2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20" y="6475416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6" y="6475415"/>
            <a:ext cx="31418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5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802.11-19/1753r0</a:t>
            </a:r>
          </a:p>
        </p:txBody>
      </p:sp>
    </p:spTree>
    <p:extLst>
      <p:ext uri="{BB962C8B-B14F-4D97-AF65-F5344CB8AC3E}">
        <p14:creationId xmlns:p14="http://schemas.microsoft.com/office/powerpoint/2010/main" val="102857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ieee.org/about/corporate/governance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tracker.ietf.org/liaison/1761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.f.moran@ieee.org" TargetMode="External"/><Relationship Id="rId7" Type="http://schemas.openxmlformats.org/officeDocument/2006/relationships/hyperlink" Target="mailto:thomas.thompson@ieee.org" TargetMode="External"/><Relationship Id="rId2" Type="http://schemas.openxmlformats.org/officeDocument/2006/relationships/hyperlink" Target="mailto:e.spiewak@ieee.or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.santulli@ieee.org" TargetMode="External"/><Relationship Id="rId5" Type="http://schemas.openxmlformats.org/officeDocument/2006/relationships/hyperlink" Target="mailto:m.zaman@ieee.org" TargetMode="External"/><Relationship Id="rId4" Type="http://schemas.openxmlformats.org/officeDocument/2006/relationships/hyperlink" Target="mailto:p.roder@ieee.or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 cstate="print">
            <a:lum bright="-48000" contrast="66000"/>
            <a:grayscl/>
          </a:blip>
          <a:srcRect/>
          <a:stretch>
            <a:fillRect/>
          </a:stretch>
        </p:blipFill>
        <p:spPr bwMode="auto">
          <a:xfrm>
            <a:off x="1048410" y="733245"/>
            <a:ext cx="4070350" cy="556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5181600" y="3886200"/>
            <a:ext cx="67818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</a:t>
            </a:r>
            <a:br>
              <a:rPr lang="en-US" sz="4000" dirty="0"/>
            </a:br>
            <a:r>
              <a:rPr lang="en-US" sz="4000" dirty="0"/>
              <a:t>129th Plenary Session</a:t>
            </a:r>
            <a:br>
              <a:rPr lang="en-US" sz="4000" dirty="0"/>
            </a:br>
            <a:r>
              <a:rPr lang="en-US" sz="2800" dirty="0"/>
              <a:t>(6th electronic Plenary Session)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04 March 2021 to</a:t>
            </a:r>
            <a:br>
              <a:rPr lang="en-US" sz="4000" dirty="0"/>
            </a:br>
            <a:r>
              <a:rPr lang="en-US" sz="4000" dirty="0"/>
              <a:t>18 March 2022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ec-22-0055-00-00EC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453" y="1676400"/>
            <a:ext cx="105918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IEEE 802 LMSC Elections to be conducted at the March 2022 Plenary Session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400" dirty="0"/>
              <a:t>802 Working Group and Technical Advisory Groups to hold elections for Chair and Vice Chair positions during the plenary session</a:t>
            </a:r>
          </a:p>
          <a:p>
            <a:pPr lvl="1"/>
            <a:r>
              <a:rPr lang="en-US" sz="1800" dirty="0"/>
              <a:t>Reminder to Chairs, please record and report numerical results of all elections</a:t>
            </a:r>
            <a:endParaRPr lang="en-US" sz="2000" dirty="0"/>
          </a:p>
          <a:p>
            <a:r>
              <a:rPr lang="en-US" sz="2400" dirty="0"/>
              <a:t>802 Executive Committee Elections/Confirmations at the closing 802 EC meeting</a:t>
            </a:r>
          </a:p>
          <a:p>
            <a:pPr lvl="1"/>
            <a:r>
              <a:rPr lang="en-US" sz="1800" dirty="0"/>
              <a:t>802 LMSC Chair to be elected by non-appointed EC voting members</a:t>
            </a:r>
          </a:p>
          <a:p>
            <a:pPr lvl="1"/>
            <a:r>
              <a:rPr lang="en-US" sz="1800" dirty="0"/>
              <a:t>802 LMSC Appointed position candidates to be confirmed by EC voting members</a:t>
            </a:r>
          </a:p>
          <a:p>
            <a:pPr lvl="1"/>
            <a:r>
              <a:rPr lang="en-US" sz="1800" dirty="0"/>
              <a:t>802 LMSC WG/TAG Chair and Vice Chair position candidates to be confirmed by EC voting members</a:t>
            </a:r>
          </a:p>
          <a:p>
            <a:pPr lvl="1"/>
            <a:r>
              <a:rPr lang="en-US" sz="1800" dirty="0"/>
              <a:t>Non-voting 802 LMSC position candidates to be confirmed by EC voting members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295400" y="304800"/>
            <a:ext cx="952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5.01 March 2022 802 LMSC Elections</a:t>
            </a:r>
          </a:p>
        </p:txBody>
      </p:sp>
    </p:spTree>
    <p:extLst>
      <p:ext uri="{BB962C8B-B14F-4D97-AF65-F5344CB8AC3E}">
        <p14:creationId xmlns:p14="http://schemas.microsoft.com/office/powerpoint/2010/main" val="1219736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AA936-0D0A-441C-B08C-80283E463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609600"/>
            <a:ext cx="11582400" cy="1143000"/>
          </a:xfrm>
        </p:spPr>
        <p:txBody>
          <a:bodyPr/>
          <a:lstStyle/>
          <a:p>
            <a:r>
              <a:rPr lang="en-US" dirty="0"/>
              <a:t>5.02 802 Chair and Appointed Officer Candidates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C1FBF-D814-4B23-A021-BCD0BDBBB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Paul </a:t>
            </a:r>
            <a:r>
              <a:rPr lang="en-US" sz="2000" dirty="0" err="1"/>
              <a:t>Nikolich</a:t>
            </a:r>
            <a:r>
              <a:rPr lang="en-US" sz="2000" dirty="0"/>
              <a:t> is standing for re-election as Chair of 802 LMSC</a:t>
            </a:r>
          </a:p>
          <a:p>
            <a:r>
              <a:rPr lang="en-US" sz="2000" dirty="0"/>
              <a:t>If </a:t>
            </a:r>
            <a:r>
              <a:rPr lang="en-US" sz="2000" dirty="0" err="1"/>
              <a:t>Nikolich</a:t>
            </a:r>
            <a:r>
              <a:rPr lang="en-US" sz="2000" dirty="0"/>
              <a:t> is re-elected, he plans to fill the 802 Appointed Officer positions as follows: </a:t>
            </a:r>
            <a:br>
              <a:rPr lang="en-US" sz="2000" dirty="0"/>
            </a:br>
            <a:r>
              <a:rPr lang="en-US" sz="2000" dirty="0"/>
              <a:t>- First Vice Chair - James </a:t>
            </a:r>
            <a:r>
              <a:rPr lang="en-US" sz="2000" dirty="0" err="1"/>
              <a:t>Gilb</a:t>
            </a:r>
            <a:r>
              <a:rPr lang="en-US" sz="2000" dirty="0"/>
              <a:t>, Second Vice-Chair - Roger Marks, </a:t>
            </a:r>
            <a:br>
              <a:rPr lang="en-US" sz="2000" dirty="0"/>
            </a:br>
            <a:r>
              <a:rPr lang="en-US" sz="2000" dirty="0"/>
              <a:t>- Recording Secretary - John </a:t>
            </a:r>
            <a:r>
              <a:rPr lang="en-US" sz="2000" dirty="0" err="1"/>
              <a:t>D’Ambrosia</a:t>
            </a:r>
            <a:r>
              <a:rPr lang="en-US" sz="2000" dirty="0"/>
              <a:t>, Executive Secretary - Jon </a:t>
            </a:r>
            <a:r>
              <a:rPr lang="en-US" sz="2000" dirty="0" err="1"/>
              <a:t>Rosdahl</a:t>
            </a:r>
            <a:r>
              <a:rPr lang="en-US" sz="2000" dirty="0"/>
              <a:t> and </a:t>
            </a:r>
            <a:br>
              <a:rPr lang="en-US" sz="2000" dirty="0"/>
            </a:br>
            <a:r>
              <a:rPr lang="en-US" sz="2000" dirty="0"/>
              <a:t>- Treasurer - George Zimmerman. </a:t>
            </a:r>
          </a:p>
          <a:p>
            <a:r>
              <a:rPr lang="en-US" sz="2000" dirty="0" err="1"/>
              <a:t>Nikolich</a:t>
            </a:r>
            <a:r>
              <a:rPr lang="en-US" sz="2000" dirty="0"/>
              <a:t> also plans to appoint the following individuals to fill the non-voting positions of 802: - - Member Emeritus Treasurer Advisor - Clint Chaplin, </a:t>
            </a:r>
            <a:br>
              <a:rPr lang="en-US" sz="2000" dirty="0"/>
            </a:br>
            <a:r>
              <a:rPr lang="en-US" sz="2000" dirty="0"/>
              <a:t>- 802 Member Emeritus-Advisor - Geoff Thompson and </a:t>
            </a:r>
            <a:br>
              <a:rPr lang="en-US" sz="2000" dirty="0"/>
            </a:br>
            <a:r>
              <a:rPr lang="en-US" sz="2000" dirty="0"/>
              <a:t>- Hibernating Working Group Chairs: </a:t>
            </a:r>
            <a:br>
              <a:rPr lang="en-US" sz="2000" dirty="0"/>
            </a:br>
            <a:r>
              <a:rPr lang="en-US" sz="2000" dirty="0"/>
              <a:t>802.16 - Roger Marks, 802.21 - </a:t>
            </a:r>
            <a:r>
              <a:rPr lang="en-US" sz="2000" dirty="0" err="1"/>
              <a:t>Subir</a:t>
            </a:r>
            <a:r>
              <a:rPr lang="en-US" sz="2000" dirty="0"/>
              <a:t> Das and 802.22 - Apurva </a:t>
            </a:r>
            <a:r>
              <a:rPr lang="en-US" sz="2000" dirty="0" err="1"/>
              <a:t>Mody</a:t>
            </a:r>
            <a:r>
              <a:rPr lang="en-US" sz="2000" dirty="0"/>
              <a:t>. </a:t>
            </a:r>
          </a:p>
          <a:p>
            <a:r>
              <a:rPr lang="en-US" sz="2000" dirty="0"/>
              <a:t>Details of the March 2022 IEEE 802 LMSC Executive Committee election process are defined in https://mentor.ieee.org/802-ec/dcn/22/ec-22-0032-00-00EC-march-2022-ec-election-appointment-process.pdf 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114B56-B338-49AC-99FF-76C07DC4D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33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62000" y="1447800"/>
            <a:ext cx="10744200" cy="4114800"/>
          </a:xfrm>
        </p:spPr>
        <p:txBody>
          <a:bodyPr/>
          <a:lstStyle/>
          <a:p>
            <a:r>
              <a:rPr lang="en-US" sz="2400" dirty="0"/>
              <a:t>Standards Association Standards Board February 2022</a:t>
            </a:r>
            <a:endParaRPr lang="en-US" sz="1400" dirty="0"/>
          </a:p>
          <a:p>
            <a:pPr lvl="1"/>
            <a:r>
              <a:rPr lang="en-US" sz="1400" dirty="0"/>
              <a:t>The SASB recognized the Vehicular Technology Society/Mobile Radio Standards Committee, to be abbreviated as (VT/MRSC), as an official Standards Committee, in accordance with IEEE SASB Bylaws 5.2.2.</a:t>
            </a:r>
          </a:p>
          <a:p>
            <a:pPr lvl="1"/>
            <a:r>
              <a:rPr lang="en-US" sz="1400" dirty="0"/>
              <a:t>David Law appointed as 2022 SASB Chair</a:t>
            </a:r>
          </a:p>
          <a:p>
            <a:r>
              <a:rPr lang="en-US" sz="2400" dirty="0"/>
              <a:t>Computer Society </a:t>
            </a:r>
            <a:r>
              <a:rPr lang="en-US" sz="2400" dirty="0" err="1"/>
              <a:t>BoG</a:t>
            </a:r>
            <a:r>
              <a:rPr lang="en-US" sz="2400" dirty="0"/>
              <a:t> &amp; SAB January 2022</a:t>
            </a:r>
          </a:p>
          <a:p>
            <a:pPr lvl="1"/>
            <a:r>
              <a:rPr lang="en-US" sz="1400" dirty="0"/>
              <a:t>SAB/Roger Marks is working with SA staff to remove ambiguities regarding the definition of a “Standards Development Meeting”</a:t>
            </a:r>
            <a:endParaRPr lang="en-US" sz="1600" dirty="0"/>
          </a:p>
          <a:p>
            <a:r>
              <a:rPr lang="en-US" sz="2400" dirty="0"/>
              <a:t>SA </a:t>
            </a:r>
            <a:r>
              <a:rPr lang="en-US" sz="2400" dirty="0" err="1"/>
              <a:t>BoG</a:t>
            </a:r>
            <a:r>
              <a:rPr lang="en-US" sz="2400" dirty="0"/>
              <a:t> December 2021</a:t>
            </a:r>
          </a:p>
          <a:p>
            <a:pPr lvl="1"/>
            <a:r>
              <a:rPr lang="en-US" sz="1400" dirty="0"/>
              <a:t>The BOG defined a potential AVL (from the IEEE SA perspective) as all BOG/SASB/CAG members and any others who have signed a staff-approved NDA.</a:t>
            </a:r>
            <a:endParaRPr lang="en-US" sz="1600" dirty="0"/>
          </a:p>
          <a:p>
            <a:r>
              <a:rPr lang="en-US" sz="2400" dirty="0"/>
              <a:t>IEEE Technical Activities and </a:t>
            </a:r>
            <a:r>
              <a:rPr lang="en-US" sz="2400" dirty="0" err="1"/>
              <a:t>BoD</a:t>
            </a:r>
            <a:r>
              <a:rPr lang="en-US" sz="2400" dirty="0"/>
              <a:t> meetings January/February 2022</a:t>
            </a:r>
            <a:endParaRPr lang="en-US" sz="2800" dirty="0"/>
          </a:p>
          <a:p>
            <a:pPr lvl="1"/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Technical Activities (TA) Committee on Standards continues to encourage initiation of standards activities across all TA Societies and Councils.  The VP of Technical Activities has reserved $100k for ‘special projects’.  Please contact Paul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Nikolich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for details.</a:t>
            </a:r>
          </a:p>
          <a:p>
            <a:pPr lvl="1"/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</a:t>
            </a:r>
            <a:r>
              <a:rPr lang="en-US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BoD</a:t>
            </a:r>
            <a:r>
              <a:rPr lang="en-U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and TAB are planning to return to in person meetings in May/June 2022</a:t>
            </a:r>
          </a:p>
          <a:p>
            <a:pPr lvl="1"/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Rectangle 7"/>
          <p:cNvSpPr txBox="1">
            <a:spLocks noChangeArrowheads="1"/>
          </p:cNvSpPr>
          <p:nvPr/>
        </p:nvSpPr>
        <p:spPr>
          <a:xfrm>
            <a:off x="2133600" y="3048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kern="0" dirty="0"/>
              <a:t>5.03 IEEE Boards updates</a:t>
            </a:r>
          </a:p>
        </p:txBody>
      </p:sp>
    </p:spTree>
    <p:extLst>
      <p:ext uri="{BB962C8B-B14F-4D97-AF65-F5344CB8AC3E}">
        <p14:creationId xmlns:p14="http://schemas.microsoft.com/office/powerpoint/2010/main" val="1917892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1B5D0C-A3CA-4015-90F1-B87437697A9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609600" y="1752601"/>
            <a:ext cx="10820400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u="sng" dirty="0"/>
              <a:t>802 Project Authorization SASB Approvals December 2021</a:t>
            </a:r>
            <a:endParaRPr lang="en-US" sz="2400" dirty="0"/>
          </a:p>
          <a:p>
            <a:pPr lvl="0"/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- New: P802.3df, P802.15.3revision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- Extensions: P802.1ABcu, P802.1ACct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- PAR Modifications: none</a:t>
            </a:r>
          </a:p>
          <a:p>
            <a:endParaRPr lang="en-US" sz="2400" b="1" u="sng" dirty="0"/>
          </a:p>
          <a:p>
            <a:r>
              <a:rPr lang="en-US" sz="2400" u="sng" dirty="0"/>
              <a:t>SASB 802 Standard Ratifications in December 2021</a:t>
            </a:r>
          </a:p>
          <a:p>
            <a:endParaRPr lang="en-US" sz="1400" u="sng" dirty="0"/>
          </a:p>
          <a:p>
            <a:pPr marL="285750" lvl="0" indent="-285750">
              <a:buFontTx/>
              <a:buChar char="-"/>
            </a:pPr>
            <a:r>
              <a:rPr lang="en-US" dirty="0"/>
              <a:t>802.1: </a:t>
            </a:r>
            <a:r>
              <a:rPr lang="en-US" dirty="0" err="1"/>
              <a:t>ABcu</a:t>
            </a:r>
            <a:r>
              <a:rPr lang="en-US" dirty="0"/>
              <a:t>, </a:t>
            </a:r>
            <a:r>
              <a:rPr lang="en-US" dirty="0" err="1"/>
              <a:t>ABdh</a:t>
            </a:r>
            <a:r>
              <a:rPr lang="en-US" dirty="0"/>
              <a:t>, Acct, AS/Cor1, </a:t>
            </a:r>
            <a:r>
              <a:rPr lang="en-US" dirty="0" err="1"/>
              <a:t>BA,CBcv</a:t>
            </a:r>
            <a:r>
              <a:rPr lang="en-US" dirty="0"/>
              <a:t>, </a:t>
            </a:r>
            <a:r>
              <a:rPr lang="en-US" dirty="0" err="1"/>
              <a:t>CBdb</a:t>
            </a:r>
            <a:endParaRPr lang="en-US" dirty="0"/>
          </a:p>
          <a:p>
            <a:pPr marL="285750" lvl="0" indent="-285750">
              <a:buFontTx/>
              <a:buChar char="-"/>
            </a:pPr>
            <a:r>
              <a:rPr lang="en-US" dirty="0"/>
              <a:t>802.15: </a:t>
            </a:r>
            <a:r>
              <a:rPr lang="en-US" sz="1800" dirty="0"/>
              <a:t>802.15.4aa</a:t>
            </a:r>
            <a:endParaRPr lang="en-US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5.04 SA Standards Board Actions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6A0207-7A54-48DC-BD5F-14CCF73675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5.05</a:t>
            </a:r>
            <a:br>
              <a:rPr lang="en-US" sz="4000" dirty="0"/>
            </a:br>
            <a:r>
              <a:rPr lang="en-US" sz="4000" dirty="0"/>
              <a:t> LMSC Email Ballot Recap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981200"/>
            <a:ext cx="8382000" cy="4114800"/>
          </a:xfrm>
        </p:spPr>
        <p:txBody>
          <a:bodyPr/>
          <a:lstStyle/>
          <a:p>
            <a:pPr eaLnBrk="1" hangingPunct="1">
              <a:buNone/>
              <a:tabLst>
                <a:tab pos="1141413" algn="l"/>
              </a:tabLst>
            </a:pPr>
            <a:r>
              <a:rPr lang="en-US" sz="1600" dirty="0"/>
              <a:t>	</a:t>
            </a:r>
            <a:r>
              <a:rPr lang="en-US" sz="1600" u="sng" dirty="0"/>
              <a:t>open date	          topic			yes/no/abs/</a:t>
            </a:r>
            <a:r>
              <a:rPr lang="en-US" sz="1600" u="sng" dirty="0" err="1"/>
              <a:t>dnv</a:t>
            </a:r>
            <a:r>
              <a:rPr lang="en-US" sz="1600" u="sng" dirty="0"/>
              <a:t>*	result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/>
              <a:t>01DEC	Approval of change to WG P&amp;P	10/00/00/03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/>
              <a:t>22DEC	Confirm Marc </a:t>
            </a:r>
            <a:r>
              <a:rPr lang="en-US" sz="1600" dirty="0" err="1"/>
              <a:t>Holness</a:t>
            </a:r>
            <a:r>
              <a:rPr lang="en-US" sz="1600" dirty="0"/>
              <a:t> as 802 RAC rep	07/00/00/06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r>
              <a:rPr lang="en-US" sz="1600" dirty="0"/>
              <a:t>25JAN	 Liaison to JTC1/SC6 on Deterministic Wireless Industrial Network PWI</a:t>
            </a:r>
            <a:br>
              <a:rPr lang="en-US" sz="1600" dirty="0"/>
            </a:br>
            <a:r>
              <a:rPr lang="en-US" sz="1600" dirty="0"/>
              <a:t>					10/00/00/03	pass</a:t>
            </a:r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1600" dirty="0"/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1600" dirty="0"/>
          </a:p>
          <a:p>
            <a:pPr eaLnBrk="1" hangingPunct="1">
              <a:buFont typeface="+mj-lt"/>
              <a:buAutoNum type="arabicParenR"/>
              <a:tabLst>
                <a:tab pos="1141413" algn="l"/>
              </a:tabLst>
            </a:pPr>
            <a:endParaRPr lang="en-US" sz="1600" dirty="0"/>
          </a:p>
          <a:p>
            <a:pPr marL="0" indent="0" eaLnBrk="1" hangingPunct="1">
              <a:buNone/>
              <a:tabLst>
                <a:tab pos="1141413" algn="l"/>
              </a:tabLst>
            </a:pPr>
            <a:r>
              <a:rPr lang="en-US" sz="1600" dirty="0"/>
              <a:t>* 802 chair is counted as DNV unless his vote is required</a:t>
            </a:r>
          </a:p>
          <a:p>
            <a:pPr marL="0" indent="0" eaLnBrk="1" hangingPunct="1">
              <a:buNone/>
            </a:pPr>
            <a:endParaRPr lang="en-US" sz="1600" dirty="0"/>
          </a:p>
          <a:p>
            <a:pPr eaLnBrk="1" hangingPunct="1"/>
            <a:endParaRPr lang="en-US" sz="1600" dirty="0"/>
          </a:p>
          <a:p>
            <a:pPr eaLnBrk="1" hangingPunct="1"/>
            <a:endParaRPr lang="en-US" sz="1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981200" y="14177"/>
            <a:ext cx="7772400" cy="1143000"/>
          </a:xfrm>
        </p:spPr>
        <p:txBody>
          <a:bodyPr/>
          <a:lstStyle/>
          <a:p>
            <a:r>
              <a:rPr lang="en-US" dirty="0"/>
              <a:t>5.06 EC Affiliation Update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1462E6A-084D-4450-8167-8F85C30552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087604"/>
              </p:ext>
            </p:extLst>
          </p:nvPr>
        </p:nvGraphicFramePr>
        <p:xfrm>
          <a:off x="1104900" y="1354720"/>
          <a:ext cx="9982200" cy="4893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76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4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11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575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IEEE 802 Executive Committee Members</a:t>
                      </a:r>
                      <a:endParaRPr lang="en-US" sz="1600" b="1" i="0" u="none" strike="noStrike" dirty="0">
                        <a:solidFill>
                          <a:srgbClr val="55AA8F"/>
                        </a:solidFill>
                        <a:effectLst/>
                        <a:latin typeface="+mj-lt"/>
                      </a:endParaRPr>
                    </a:p>
                  </a:txBody>
                  <a:tcPr marL="100584" marR="100584" marT="908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Position</a:t>
                      </a:r>
                      <a:endParaRPr lang="en-US" sz="1200" b="1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Name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Affiliation</a:t>
                      </a:r>
                      <a:endParaRPr lang="en-US" sz="1200" b="1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6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Chair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Paul Nikolich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 HPE, Huawei, YAS BBV</a:t>
                      </a:r>
                      <a:endParaRPr lang="en-US" sz="1200" u="none" strike="noStrike" baseline="0" dirty="0">
                        <a:effectLst/>
                        <a:latin typeface="+mj-lt"/>
                      </a:endParaRPr>
                    </a:p>
                    <a:p>
                      <a:pPr algn="l" fontAlgn="ctr"/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Origin Wireless, </a:t>
                      </a:r>
                      <a:r>
                        <a:rPr lang="en-US" sz="1200" u="none" strike="noStrike" baseline="0" dirty="0" err="1">
                          <a:effectLst/>
                          <a:latin typeface="+mj-lt"/>
                        </a:rPr>
                        <a:t>Wyebot</a:t>
                      </a:r>
                      <a:endParaRPr lang="en-US" sz="1200" b="0" i="0" u="none" strike="sngStrike" baseline="0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First Vice Chair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James P. K.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Gilb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General Atomics Aeronautical Systems, Inc., Univ of San Diego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Second Vice Chair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Roger Marks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EthAirNet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Associates, Huawei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Treasurer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George Zimmerman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CME Consulting, Analog Devices, Marvell, Cisco Systems, CommScope, Sen </a:t>
                      </a:r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Tekse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LLC, APL Group 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Recording Secretary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John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D'Ambrosia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Futurewei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, a U.S. subsidiary of Huawei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Executive Secretary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Jon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Rosdahl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Qualcomm</a:t>
                      </a:r>
                      <a:r>
                        <a:rPr lang="en-US" sz="1200" b="0" i="0" u="none" strike="noStrike" baseline="0" dirty="0">
                          <a:effectLst/>
                          <a:latin typeface="+mj-lt"/>
                        </a:rPr>
                        <a:t> Technologies, Inc.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 High Level Interface (HILI)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Glenn Parsons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Ericsson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P802.3 Ethernet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David Law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Hewlett Packard Enterprise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P802.11 Wireless Local Area Network (WLAN)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Dorothy Stanley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Hewlett Packard Enterprise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P802.15 Wireless Specialty Networks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Pat Kinney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Kinney Consulting, LLC.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P802.18 Radio Regulatory TAG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Jay Holcomb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err="1">
                          <a:effectLst/>
                          <a:latin typeface="+mj-lt"/>
                        </a:rPr>
                        <a:t>Itron</a:t>
                      </a:r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 Inc.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P802.19 Wireless Coexistence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Steve Shellhammer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Qualcomm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Technologies, 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Inc.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P802.24 Vertical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Network Applications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TAG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Tim</a:t>
                      </a:r>
                      <a:r>
                        <a:rPr lang="en-US" sz="1200" u="none" strike="noStrike" baseline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Godfrey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Electric Power Research Institute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Member Emeritus</a:t>
                      </a:r>
                    </a:p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Member Emeritus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Geoff Thompson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+mj-lt"/>
                        </a:rPr>
                        <a:t>Clint Chaplin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GraCaSI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Standards Advisors</a:t>
                      </a:r>
                    </a:p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Self, Samsung Research America</a:t>
                      </a: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endParaRPr lang="en-US" sz="120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575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+mj-lt"/>
                        </a:rPr>
                        <a:t>Hibernating Working Groups</a:t>
                      </a:r>
                      <a:endParaRPr lang="en-US" sz="1600" b="1" i="0" u="none" strike="noStrike" dirty="0">
                        <a:solidFill>
                          <a:srgbClr val="55AA8F"/>
                        </a:solidFill>
                        <a:effectLst/>
                        <a:latin typeface="+mj-lt"/>
                      </a:endParaRPr>
                    </a:p>
                  </a:txBody>
                  <a:tcPr marL="100584" marR="100584" marT="908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P802.16 Broadband Wireless Access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Roger Marks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EthAirNet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 Associates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P802.21 Media-independent Handover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  <a:latin typeface="+mj-lt"/>
                        </a:rPr>
                        <a:t>Subir Das</a:t>
                      </a:r>
                      <a:endParaRPr lang="en-US" sz="1200" b="0" i="0" u="none" strike="noStrike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baseline="0" dirty="0" err="1">
                          <a:effectLst/>
                          <a:latin typeface="+mj-lt"/>
                        </a:rPr>
                        <a:t>Peraton</a:t>
                      </a:r>
                      <a:r>
                        <a:rPr lang="en-US" sz="1200" b="0" i="0" u="none" strike="noStrike" baseline="0" dirty="0">
                          <a:effectLst/>
                          <a:latin typeface="+mj-lt"/>
                        </a:rPr>
                        <a:t> Labs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11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P802.22 Wireless Regional Area Networks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Apurva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Mody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A5 Systems, </a:t>
                      </a:r>
                      <a:r>
                        <a:rPr lang="en-US" sz="1200" u="none" strike="noStrike" dirty="0" err="1">
                          <a:effectLst/>
                          <a:latin typeface="+mj-lt"/>
                        </a:rPr>
                        <a:t>AiRANACULUS</a:t>
                      </a: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, White Space Alliance</a:t>
                      </a:r>
                      <a:endParaRPr lang="en-US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9081" marR="9081" marT="908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422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143000"/>
          </a:xfrm>
        </p:spPr>
        <p:txBody>
          <a:bodyPr/>
          <a:lstStyle/>
          <a:p>
            <a:r>
              <a:rPr lang="en-US" dirty="0"/>
              <a:t>5.06 EC Affiliation Update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Changes in affiliation among EC members from previous slide?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E4A3D-AB95-4B4A-84C7-234C77122C9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27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634C9-9B8D-4F3A-BA54-F468EE4672C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5.07 Drafts to SA Ballot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+mj-lt"/>
              <a:buAutoNum type="arabicPeriod"/>
            </a:pPr>
            <a:r>
              <a:rPr lang="en-US" sz="2400" dirty="0"/>
              <a:t>802.01: 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802.03: </a:t>
            </a:r>
          </a:p>
          <a:p>
            <a:pPr marL="800100" lvl="1" indent="-342900" eaLnBrk="1" hangingPunct="1">
              <a:buFont typeface="+mj-lt"/>
              <a:buAutoNum type="alphaLcPeriod"/>
            </a:pPr>
            <a:r>
              <a:rPr lang="en-US" sz="2400" dirty="0"/>
              <a:t>P802.3cx Improved PTP timestamping accuracy (Conditional)</a:t>
            </a:r>
          </a:p>
          <a:p>
            <a:pPr marL="800100" lvl="1" indent="-342900" eaLnBrk="1" hangingPunct="1">
              <a:buFont typeface="+mj-lt"/>
              <a:buAutoNum type="alphaLcPeriod"/>
            </a:pPr>
            <a:r>
              <a:rPr lang="en-US" sz="2400" dirty="0"/>
              <a:t>P802.3db 100 Gb/s, 200 Gb/s, and 400 Gb/s Short Reach Fiber (Unconditional)</a:t>
            </a:r>
          </a:p>
          <a:p>
            <a:pPr marL="800100" lvl="1" indent="-342900" eaLnBrk="1" hangingPunct="1">
              <a:buFont typeface="+mj-lt"/>
              <a:buAutoNum type="alphaLcPeriod"/>
            </a:pPr>
            <a:r>
              <a:rPr lang="en-US" sz="2400" dirty="0"/>
              <a:t>P802.3de Time Synchronization for Point-to-Point Single Pair Ethernet (Conditional</a:t>
            </a:r>
            <a:endParaRPr lang="en-US" sz="1800" dirty="0"/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802.11: P802.11bd D4.0 Conditional</a:t>
            </a:r>
            <a:endParaRPr lang="en-US" sz="1800" dirty="0"/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802.15: P802.15.4-2020/Cor 1</a:t>
            </a:r>
            <a:endParaRPr lang="en-US" sz="1800" dirty="0"/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802.19: none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40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240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E14AEC-809A-4985-B262-84775D5738F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5.08 Drafts to </a:t>
            </a:r>
            <a:r>
              <a:rPr lang="en-US" dirty="0" err="1"/>
              <a:t>RevCom</a:t>
            </a:r>
            <a:endParaRPr lang="en-US" dirty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+mj-lt"/>
              <a:buAutoNum type="arabicPeriod"/>
            </a:pPr>
            <a:r>
              <a:rPr lang="en-US" sz="2400" dirty="0"/>
              <a:t>802.01: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802.03: </a:t>
            </a:r>
            <a:r>
              <a:rPr lang="fr-FR" sz="2400" dirty="0"/>
              <a:t>P802.3 (IEEE 802.3dc) Maintenance #16 (</a:t>
            </a:r>
            <a:r>
              <a:rPr lang="fr-FR" sz="2400" dirty="0" err="1"/>
              <a:t>Revision</a:t>
            </a:r>
            <a:r>
              <a:rPr lang="fr-FR" sz="2400" dirty="0"/>
              <a:t>) (</a:t>
            </a:r>
            <a:r>
              <a:rPr lang="fr-FR" sz="2400" dirty="0" err="1"/>
              <a:t>Conditional</a:t>
            </a:r>
            <a:r>
              <a:rPr lang="fr-FR" sz="2400" dirty="0"/>
              <a:t>)</a:t>
            </a:r>
            <a:endParaRPr lang="en-US" sz="2400" dirty="0"/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802.11: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802.15: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2400" dirty="0"/>
              <a:t>802.19: none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 bwMode="auto">
          <a:xfrm>
            <a:off x="8077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E79634C9-9B8D-4F3A-BA54-F468EE4672C2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5.09 Draft Documents or Actions</a:t>
            </a:r>
            <a:br>
              <a:rPr lang="en-US" dirty="0"/>
            </a:br>
            <a:r>
              <a:rPr lang="en-US" dirty="0"/>
              <a:t>for EC to consider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7526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+mj-lt"/>
              <a:buAutoNum type="arabicPeriod"/>
            </a:pPr>
            <a:r>
              <a:rPr lang="en-US" sz="2000" kern="0" dirty="0"/>
              <a:t>802.EC: </a:t>
            </a:r>
            <a:r>
              <a:rPr lang="en-US" sz="2000" kern="0" dirty="0" err="1"/>
              <a:t>tbd</a:t>
            </a:r>
            <a:r>
              <a:rPr lang="en-US" sz="2000" kern="0" dirty="0"/>
              <a:t>.</a:t>
            </a:r>
          </a:p>
          <a:p>
            <a:pPr eaLnBrk="1" hangingPunct="1">
              <a:buFont typeface="+mj-lt"/>
              <a:buAutoNum type="arabicPeriod"/>
            </a:pPr>
            <a:r>
              <a:rPr lang="en-US" sz="2000" kern="0" dirty="0"/>
              <a:t>802.01: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2000" kern="0" dirty="0"/>
              <a:t>802.03: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2000" kern="0" dirty="0"/>
              <a:t>802.11: Liaison - P802.11az D4.0 to ISO/IEC JTC1 for information</a:t>
            </a:r>
          </a:p>
          <a:p>
            <a:pPr eaLnBrk="1" hangingPunct="1">
              <a:buFont typeface="+mj-lt"/>
              <a:buAutoNum type="arabicPeriod"/>
            </a:pPr>
            <a:r>
              <a:rPr lang="en-US" sz="2000" kern="0" dirty="0"/>
              <a:t>802.15: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2000" kern="0" dirty="0"/>
              <a:t>802.18: none</a:t>
            </a:r>
          </a:p>
          <a:p>
            <a:pPr eaLnBrk="1" hangingPunct="1">
              <a:buFont typeface="+mj-lt"/>
              <a:buAutoNum type="arabicPeriod"/>
            </a:pPr>
            <a:r>
              <a:rPr lang="en-US" sz="2000" kern="0" dirty="0"/>
              <a:t>802.19: none</a:t>
            </a:r>
          </a:p>
          <a:p>
            <a:pPr>
              <a:buFont typeface="+mj-lt"/>
              <a:buAutoNum type="arabicPeriod"/>
            </a:pPr>
            <a:r>
              <a:rPr lang="en-US" sz="2000" kern="0" dirty="0">
                <a:solidFill>
                  <a:schemeClr val="tx2"/>
                </a:solidFill>
              </a:rPr>
              <a:t>802.24: none</a:t>
            </a:r>
            <a:endParaRPr lang="en-US" sz="2000" dirty="0"/>
          </a:p>
          <a:p>
            <a:pPr>
              <a:buFont typeface="+mj-lt"/>
              <a:buAutoNum type="arabicPeriod"/>
            </a:pPr>
            <a:r>
              <a:rPr lang="en-US" sz="2000" kern="0" dirty="0">
                <a:solidFill>
                  <a:schemeClr val="tx2"/>
                </a:solidFill>
              </a:rPr>
              <a:t>802/JTC1 SC: </a:t>
            </a:r>
            <a:r>
              <a:rPr lang="en-US" sz="2000" kern="0" dirty="0"/>
              <a:t>report</a:t>
            </a:r>
            <a:endParaRPr lang="en-US" sz="2000" kern="0" dirty="0">
              <a:solidFill>
                <a:schemeClr val="tx2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sz="2000" kern="0" dirty="0">
                <a:solidFill>
                  <a:schemeClr val="tx2"/>
                </a:solidFill>
              </a:rPr>
              <a:t>802/ITU SC: report</a:t>
            </a:r>
          </a:p>
          <a:p>
            <a:pPr>
              <a:buFont typeface="+mj-lt"/>
              <a:buAutoNum type="arabicPeriod"/>
            </a:pPr>
            <a:r>
              <a:rPr lang="en-US" sz="2000" kern="0" dirty="0">
                <a:solidFill>
                  <a:schemeClr val="tx2"/>
                </a:solidFill>
              </a:rPr>
              <a:t>802/IETF SC: report</a:t>
            </a:r>
          </a:p>
          <a:p>
            <a:pPr>
              <a:buFont typeface="+mj-lt"/>
              <a:buAutoNum type="arabicPeriod"/>
            </a:pPr>
            <a:r>
              <a:rPr lang="en-US" sz="2000" kern="0" dirty="0">
                <a:solidFill>
                  <a:schemeClr val="tx2"/>
                </a:solidFill>
              </a:rPr>
              <a:t>802/Wireless Chairs SC: none</a:t>
            </a:r>
          </a:p>
          <a:p>
            <a:pPr>
              <a:buFont typeface="+mj-lt"/>
              <a:buAutoNum type="arabicPeriod"/>
            </a:pPr>
            <a:r>
              <a:rPr lang="en-US" sz="2000" kern="0" dirty="0">
                <a:solidFill>
                  <a:schemeClr val="tx2"/>
                </a:solidFill>
              </a:rPr>
              <a:t>802 Public Visibility Standing Committee: none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0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20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2000" kern="0" dirty="0"/>
          </a:p>
          <a:p>
            <a:pPr marL="457200" indent="-457200" eaLnBrk="1" hangingPunct="1">
              <a:buFont typeface="+mj-lt"/>
              <a:buAutoNum type="arabicPeriod"/>
            </a:pP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202656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Participant behavior in IEEE-SA activities is guided</a:t>
            </a:r>
            <a:br>
              <a:rPr lang="en-US" dirty="0"/>
            </a:br>
            <a:r>
              <a:rPr lang="en-US" dirty="0"/>
              <a:t>by the IEEE Codes of Ethics &amp; 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2"/>
              </a:rPr>
              <a:t>IEEE Code of Ethics</a:t>
            </a:r>
            <a:endParaRPr lang="en-US" sz="135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3"/>
              </a:rPr>
              <a:t>IEEE Code of Conduct</a:t>
            </a:r>
            <a:endParaRPr lang="en-US" sz="13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Avoid injuring others, their property, reputation, or employment by false or malicious 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4"/>
              </a:rPr>
              <a:t>http://www.ieee.org/about/corporate/governance</a:t>
            </a:r>
            <a:endParaRPr lang="en-US" sz="13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2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 dirty="0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3083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65C3D3-DD34-4FB6-9F0B-F1D195A2370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5.10 Draft PARs to </a:t>
            </a:r>
            <a:r>
              <a:rPr lang="en-US" dirty="0" err="1"/>
              <a:t>NesCom</a:t>
            </a:r>
            <a:endParaRPr lang="en-US" dirty="0"/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90500" y="1295400"/>
            <a:ext cx="11811000" cy="4114800"/>
          </a:xfrm>
        </p:spPr>
        <p:txBody>
          <a:bodyPr/>
          <a:lstStyle/>
          <a:p>
            <a:pPr marL="231775" indent="-231775">
              <a:buFont typeface="+mj-lt"/>
              <a:buAutoNum type="arabicPeriod"/>
            </a:pPr>
            <a:r>
              <a:rPr lang="en-US" sz="2000" dirty="0"/>
              <a:t>P802-Rev  Standard - Overview and Architecture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2000" dirty="0"/>
              <a:t>P802.1Qdt Amendment: Priority-based Flow Control Enhancements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2000" dirty="0"/>
              <a:t>P802.1DU Standard for Cut-Through Forwarding Bridges and Bridged Networks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2000" dirty="0"/>
              <a:t>P802.3dg 100Mb/s Operation and Associated Power Delivery over a Single Balanced Pair of Conductors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2000" dirty="0"/>
              <a:t>P802.15.6ma Wireless Body Area Networks revision</a:t>
            </a:r>
          </a:p>
          <a:p>
            <a:pPr>
              <a:buFont typeface="+mj-lt"/>
              <a:buAutoNum type="arabicPeriod"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48 hour maintenance policy PARs</a:t>
            </a:r>
          </a:p>
          <a:p>
            <a:pPr>
              <a:buFont typeface="+mj-lt"/>
              <a:buAutoNum type="arabicPeriod"/>
            </a:pPr>
            <a:r>
              <a:rPr lang="en-US" sz="2000" kern="0" dirty="0"/>
              <a:t>P802.3dh Multi-Gigabit Graded-index Plastic Optical Fiber Automotive Ethernet</a:t>
            </a:r>
          </a:p>
          <a:p>
            <a:pPr>
              <a:buFont typeface="+mj-lt"/>
              <a:buAutoNum type="arabicPeriod"/>
            </a:pPr>
            <a:r>
              <a:rPr lang="en-US" sz="2000" kern="0" dirty="0"/>
              <a:t>PAR Modification Request P802.3cz Multi-Gigabit Graded-index Glass Optical Fiber Automotive Ethernet</a:t>
            </a:r>
          </a:p>
          <a:p>
            <a:pPr>
              <a:buFont typeface="+mj-lt"/>
              <a:buAutoNum type="arabicPeriod"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PAR withdrawal requests: 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P802.15.12 Enhanced Ultra Wide-Band (UWB)</a:t>
            </a:r>
          </a:p>
          <a:p>
            <a:pPr>
              <a:buFont typeface="+mj-lt"/>
              <a:buAutoNum type="arabicPeriod"/>
            </a:pPr>
            <a:r>
              <a:rPr lang="en-US" sz="2000" dirty="0"/>
              <a:t>P802.15.6a  Dependable Human and Vehicle Body Area Networks w</a:t>
            </a:r>
            <a:endParaRPr lang="en-US" sz="4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152400"/>
            <a:ext cx="7772400" cy="685800"/>
          </a:xfrm>
        </p:spPr>
        <p:txBody>
          <a:bodyPr/>
          <a:lstStyle/>
          <a:p>
            <a:r>
              <a:rPr lang="en-US" dirty="0"/>
              <a:t>5.11 Pre-PAR activity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8956827"/>
              </p:ext>
            </p:extLst>
          </p:nvPr>
        </p:nvGraphicFramePr>
        <p:xfrm>
          <a:off x="760071" y="1219200"/>
          <a:ext cx="10515600" cy="3772616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770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9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5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0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Group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Existing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535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dot01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US" sz="1800" kern="0" dirty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IC: IEEE 802 Network Enhancements for the Next Decade IC Activity (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Nendica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11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dot03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- none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Greater than 10 Mb/s long-reach point-to-point single pair Ethernet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PHYEnhancements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to Single Pair Ethernet (2</a:t>
                      </a:r>
                      <a:r>
                        <a:rPr lang="en-US" sz="1800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recharter &amp; extension)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IC: </a:t>
                      </a:r>
                      <a:r>
                        <a:rPr lang="en-US" sz="1800" baseline="0" dirty="0"/>
                        <a:t>New Ethernet Applications (NEA)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58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dot11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- none.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Standing Committees</a:t>
                      </a:r>
                    </a:p>
                    <a:p>
                      <a:pPr marL="233363" marR="0" lvl="1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Advanced Access Network Interface (AANI)</a:t>
                      </a:r>
                    </a:p>
                    <a:p>
                      <a:pPr marL="233363" marR="0" lvl="1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Wireless Next Generation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7360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469508"/>
              </p:ext>
            </p:extLst>
          </p:nvPr>
        </p:nvGraphicFramePr>
        <p:xfrm>
          <a:off x="914400" y="1981200"/>
          <a:ext cx="10363200" cy="219456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117601">
                  <a:extLst>
                    <a:ext uri="{9D8B030D-6E8A-4147-A177-3AD203B41FA5}">
                      <a16:colId xmlns:a16="http://schemas.microsoft.com/office/drawing/2014/main" val="4270207754"/>
                    </a:ext>
                  </a:extLst>
                </a:gridCol>
                <a:gridCol w="4063999">
                  <a:extLst>
                    <a:ext uri="{9D8B030D-6E8A-4147-A177-3AD203B41FA5}">
                      <a16:colId xmlns:a16="http://schemas.microsoft.com/office/drawing/2014/main" val="603295769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3491366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dot15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Interest Groups: Link Dependability, UWB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Standing Committees:  </a:t>
                      </a:r>
                      <a:r>
                        <a:rPr lang="en-US" sz="2000" baseline="0" dirty="0" err="1">
                          <a:solidFill>
                            <a:schemeClr val="tx1"/>
                          </a:solidFill>
                        </a:rPr>
                        <a:t>TeraHertz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3836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dot19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0" dirty="0"/>
                        <a:t>none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0273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dot24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0" dirty="0"/>
                        <a:t>none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0692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/>
                        <a:t>dot</a:t>
                      </a:r>
                      <a:br>
                        <a:rPr lang="en-US" sz="2000" baseline="0" dirty="0"/>
                      </a:br>
                      <a:r>
                        <a:rPr lang="en-US" sz="2000" baseline="0" dirty="0"/>
                        <a:t>ECSG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337724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5.11 Pre-PAR activity</a:t>
            </a:r>
          </a:p>
        </p:txBody>
      </p:sp>
    </p:spTree>
    <p:extLst>
      <p:ext uri="{BB962C8B-B14F-4D97-AF65-F5344CB8AC3E}">
        <p14:creationId xmlns:p14="http://schemas.microsoft.com/office/powerpoint/2010/main" val="30012729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8BFD41-4FBB-4B2A-B8EA-25FA07AA2DC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/>
              <a:t>5.12 802 Task Force Topics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11201400" cy="47244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000" dirty="0"/>
              <a:t>802 Task Force Electronic Meeting held Monday 31 January 2022 16:00-17:00 ET</a:t>
            </a:r>
          </a:p>
          <a:p>
            <a:pPr marL="0" indent="0" eaLnBrk="1" hangingPunct="1">
              <a:buNone/>
              <a:defRPr/>
            </a:pPr>
            <a:r>
              <a:rPr lang="en-US" sz="2000" dirty="0"/>
              <a:t>	Meeting notes at ec-22-0028-00-00EC-31jan2022-802-sa-task-force-mtg-notes.docx</a:t>
            </a:r>
          </a:p>
          <a:p>
            <a:pPr marL="0" indent="0" eaLnBrk="1" hangingPunct="1">
              <a:buNone/>
              <a:defRPr/>
            </a:pPr>
            <a:endParaRPr lang="en-US" sz="300" dirty="0"/>
          </a:p>
          <a:p>
            <a:pPr marL="0" indent="0" eaLnBrk="1" hangingPunct="1">
              <a:buNone/>
              <a:defRPr/>
            </a:pPr>
            <a:r>
              <a:rPr lang="en-US" sz="2000" dirty="0"/>
              <a:t>Agenda:</a:t>
            </a:r>
            <a:endParaRPr lang="en-US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endParaRPr lang="en-US" sz="8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US" sz="2000" dirty="0">
                <a:solidFill>
                  <a:schemeClr val="tx2"/>
                </a:solidFill>
              </a:rPr>
              <a:t>Action Items:</a:t>
            </a:r>
          </a:p>
          <a:p>
            <a:pPr marL="288925" indent="-288925" eaLnBrk="1" hangingPunct="1">
              <a:buNone/>
              <a:defRPr/>
            </a:pPr>
            <a:r>
              <a:rPr lang="en-US" sz="1400" dirty="0">
                <a:solidFill>
                  <a:schemeClr val="tx2"/>
                </a:solidFill>
              </a:rPr>
              <a:t>AI: Markus to share IEEE IT recommendations and rough schedule with 802 at the next 802/SA Task Force meeting 28 FEB 2022</a:t>
            </a:r>
          </a:p>
          <a:p>
            <a:pPr marL="288925" indent="-288925" eaLnBrk="1" hangingPunct="1">
              <a:buNone/>
              <a:defRPr/>
            </a:pPr>
            <a:r>
              <a:rPr lang="en-US" sz="1400" dirty="0">
                <a:solidFill>
                  <a:schemeClr val="tx2"/>
                </a:solidFill>
              </a:rPr>
              <a:t>AI: Markus to investigate SA’s ability to support mixed mode meetings and report back at the next 802/SA Task Force meeting 28 FEB 2022</a:t>
            </a:r>
          </a:p>
          <a:p>
            <a:pPr marL="288925" indent="-288925" eaLnBrk="1" hangingPunct="1">
              <a:buNone/>
              <a:defRPr/>
            </a:pPr>
            <a:r>
              <a:rPr lang="en-US" sz="1400" dirty="0">
                <a:solidFill>
                  <a:schemeClr val="tx2"/>
                </a:solidFill>
              </a:rPr>
              <a:t>AI:</a:t>
            </a:r>
            <a:r>
              <a:rPr lang="en-US" sz="1200" dirty="0">
                <a:solidFill>
                  <a:schemeClr val="tx2"/>
                </a:solidFill>
              </a:rPr>
              <a:t> </a:t>
            </a:r>
            <a:r>
              <a:rPr lang="en-US" sz="1200" dirty="0" err="1">
                <a:solidFill>
                  <a:schemeClr val="tx2"/>
                </a:solidFill>
              </a:rPr>
              <a:t>Nikolich</a:t>
            </a:r>
            <a:r>
              <a:rPr lang="en-US" sz="1200" dirty="0">
                <a:solidFill>
                  <a:schemeClr val="tx2"/>
                </a:solidFill>
              </a:rPr>
              <a:t> to ask Zimmerman to supply 802’s mixed mode meeting requirements based on his ad-hoc Mixed Mode Meeting Best Practices draft 28 FEB 2022</a:t>
            </a:r>
            <a:endParaRPr lang="en-US" sz="1400" dirty="0">
              <a:solidFill>
                <a:schemeClr val="tx2"/>
              </a:solidFill>
            </a:endParaRPr>
          </a:p>
          <a:p>
            <a:pPr marL="288925" indent="-288925" eaLnBrk="1" hangingPunct="1">
              <a:buNone/>
              <a:defRPr/>
            </a:pPr>
            <a:r>
              <a:rPr lang="en-US" sz="1400" dirty="0">
                <a:solidFill>
                  <a:schemeClr val="tx2"/>
                </a:solidFill>
              </a:rPr>
              <a:t>AI: </a:t>
            </a:r>
            <a:r>
              <a:rPr lang="en-US" sz="1200" dirty="0">
                <a:solidFill>
                  <a:schemeClr val="tx2"/>
                </a:solidFill>
              </a:rPr>
              <a:t>Markus to ask Adam Newman if he can put PLAN B into action and report back to the 802 EC as soon as possible. PLAN B consists of contacting the original Mentor SW developer, </a:t>
            </a:r>
            <a:r>
              <a:rPr lang="en-US" sz="1200" dirty="0" err="1">
                <a:solidFill>
                  <a:schemeClr val="tx2"/>
                </a:solidFill>
              </a:rPr>
              <a:t>Biveo</a:t>
            </a:r>
            <a:r>
              <a:rPr lang="en-US" sz="1200" dirty="0">
                <a:solidFill>
                  <a:schemeClr val="tx2"/>
                </a:solidFill>
              </a:rPr>
              <a:t>, or a SW contractor with the skills to refactor Mentor into a maintainable SW platform to eliminate the risk of Mentor failing</a:t>
            </a:r>
            <a:r>
              <a:rPr lang="en-US" sz="1400" dirty="0">
                <a:solidFill>
                  <a:schemeClr val="tx2"/>
                </a:solidFill>
              </a:rPr>
              <a:t>.</a:t>
            </a:r>
            <a:endParaRPr lang="en-US" sz="1600" dirty="0">
              <a:solidFill>
                <a:schemeClr val="tx2"/>
              </a:solidFill>
            </a:endParaRPr>
          </a:p>
          <a:p>
            <a:pPr marL="288925" indent="-288925" eaLnBrk="1" hangingPunct="1"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marL="288925" indent="-288925" eaLnBrk="1" hangingPunct="1">
              <a:buNone/>
              <a:defRPr/>
            </a:pPr>
            <a:r>
              <a:rPr lang="en-US" sz="2000" dirty="0">
                <a:solidFill>
                  <a:schemeClr val="tx2"/>
                </a:solidFill>
              </a:rPr>
              <a:t>Next Meeting Tentatively Scheduled for 4-5pm ET Monday 21 March 2022</a:t>
            </a:r>
            <a:endParaRPr lang="en-US" sz="1600" dirty="0"/>
          </a:p>
          <a:p>
            <a:pPr lvl="2" eaLnBrk="1" hangingPunct="1">
              <a:defRPr/>
            </a:pPr>
            <a:endParaRPr lang="en-US" sz="2000" dirty="0"/>
          </a:p>
          <a:p>
            <a:pPr lvl="2" eaLnBrk="1" hangingPunct="1">
              <a:defRPr/>
            </a:pPr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0BEE53F-F2FE-425C-9408-D69FC17ABA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4129" y="2057400"/>
            <a:ext cx="8795142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4343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447800"/>
            <a:ext cx="8610600" cy="5181600"/>
          </a:xfrm>
        </p:spPr>
        <p:txBody>
          <a:bodyPr/>
          <a:lstStyle/>
          <a:p>
            <a:r>
              <a:rPr lang="en-US" sz="2400" dirty="0"/>
              <a:t>Review Recording Secretary’s list of Open Action Items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209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5.13 EC Action Item recap</a:t>
            </a:r>
          </a:p>
        </p:txBody>
      </p:sp>
    </p:spTree>
    <p:extLst>
      <p:ext uri="{BB962C8B-B14F-4D97-AF65-F5344CB8AC3E}">
        <p14:creationId xmlns:p14="http://schemas.microsoft.com/office/powerpoint/2010/main" val="23779375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5.14 802 Restructuring ad hoc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8B01C-DBDF-4832-BE4A-E2765C944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Status of remaining work items</a:t>
            </a:r>
          </a:p>
          <a:p>
            <a:pPr marL="457200" lvl="1" indent="0">
              <a:buNone/>
            </a:pPr>
            <a:br>
              <a:rPr lang="en-US" sz="2000" dirty="0"/>
            </a:br>
            <a:r>
              <a:rPr lang="en-US" sz="2000" dirty="0"/>
              <a:t>d. Hybrid Meeting Evaluation split into two sub-ad </a:t>
            </a:r>
            <a:r>
              <a:rPr lang="en-US" sz="2000" dirty="0" err="1"/>
              <a:t>hocs</a:t>
            </a:r>
            <a:br>
              <a:rPr lang="en-US" sz="2000" dirty="0"/>
            </a:br>
            <a:r>
              <a:rPr lang="en-US" sz="2000" dirty="0"/>
              <a:t>d.1 Mixed Mode Best Practices (</a:t>
            </a:r>
            <a:r>
              <a:rPr lang="en-US" sz="2000" dirty="0" err="1"/>
              <a:t>GeorgeZ</a:t>
            </a:r>
            <a:r>
              <a:rPr lang="en-US" sz="2000" dirty="0"/>
              <a:t>) in process of drafting a document</a:t>
            </a:r>
            <a:br>
              <a:rPr lang="en-US" sz="2000" dirty="0"/>
            </a:br>
            <a:r>
              <a:rPr lang="en-US" sz="2000" dirty="0"/>
              <a:t>d.2 Future Meeting Vision (</a:t>
            </a:r>
            <a:r>
              <a:rPr lang="en-US" sz="2000" dirty="0" err="1"/>
              <a:t>AndrewM</a:t>
            </a:r>
            <a:r>
              <a:rPr lang="en-US" sz="2000" dirty="0"/>
              <a:t>) in process of establishing a long term vision for 	effective 802 sessions	 </a:t>
            </a:r>
            <a:endParaRPr lang="en-US" sz="32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Next meeting tentative scheduled for</a:t>
            </a:r>
            <a:br>
              <a:rPr lang="en-US" sz="2800" dirty="0"/>
            </a:br>
            <a:r>
              <a:rPr lang="en-US" sz="2800" dirty="0"/>
              <a:t>13:00-14:00pm ET Tuesday15 March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2949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362200"/>
            <a:ext cx="8610600" cy="4267200"/>
          </a:xfrm>
        </p:spPr>
        <p:txBody>
          <a:bodyPr/>
          <a:lstStyle/>
          <a:p>
            <a:r>
              <a:rPr lang="en-US" sz="2400" dirty="0"/>
              <a:t>Geoff Thompson and Stuart Kerry to report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5" name="Rectangle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533400" y="304800"/>
            <a:ext cx="11125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000" dirty="0"/>
              <a:t>5.15 802 IEEE Milestone Project Status Update</a:t>
            </a:r>
          </a:p>
        </p:txBody>
      </p:sp>
    </p:spTree>
    <p:extLst>
      <p:ext uri="{BB962C8B-B14F-4D97-AF65-F5344CB8AC3E}">
        <p14:creationId xmlns:p14="http://schemas.microsoft.com/office/powerpoint/2010/main" val="32454188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End of Opening EC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685803"/>
            <a:ext cx="7999414" cy="1065213"/>
          </a:xfrm>
        </p:spPr>
        <p:txBody>
          <a:bodyPr/>
          <a:lstStyle/>
          <a:p>
            <a:r>
              <a:rPr lang="en-US" dirty="0"/>
              <a:t>3.0 Participants in the IEEE-SA “individual process” shall</a:t>
            </a:r>
            <a:br>
              <a:rPr lang="en-US" dirty="0"/>
            </a:br>
            <a:r>
              <a:rPr lang="en-US" dirty="0"/>
              <a:t>act independently of others, including employers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The </a:t>
            </a:r>
            <a:r>
              <a:rPr lang="en-US" sz="1500" dirty="0">
                <a:hlinkClick r:id="rId2"/>
              </a:rPr>
              <a:t>IEEE-SA Standards Board Bylaws </a:t>
            </a:r>
            <a:r>
              <a:rPr lang="en-US" sz="1500" dirty="0"/>
              <a:t>require that “participants in the IEEE standards development individual process shall act based on their qualifications and experience”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00B050"/>
                </a:solidFill>
              </a:rPr>
              <a:t>Shall act &amp; vote </a:t>
            </a:r>
            <a:r>
              <a:rPr lang="en-US" sz="1350" dirty="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act or vote </a:t>
            </a:r>
            <a:r>
              <a:rPr lang="en-US" sz="1350" dirty="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direct </a:t>
            </a:r>
            <a:r>
              <a:rPr lang="en-US" sz="1350" dirty="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By participating in standards activities using the “</a:t>
            </a:r>
            <a:r>
              <a:rPr lang="en-US" sz="1500" i="1" dirty="0"/>
              <a:t>individual process</a:t>
            </a:r>
            <a:r>
              <a:rPr lang="en-US" sz="1500" dirty="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3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3705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IEEE-SA standards activities shall allow the fair &amp;</a:t>
            </a:r>
            <a:br>
              <a:rPr lang="en-US" dirty="0"/>
            </a:br>
            <a:r>
              <a:rPr lang="en-US" dirty="0"/>
              <a:t>equitable consideration of all viewpoints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hlinkClick r:id="rId2"/>
              </a:rPr>
              <a:t>IEEE-SA Standards Board Bylaws </a:t>
            </a:r>
            <a:r>
              <a:rPr lang="en-US" dirty="0"/>
              <a:t>(clause 5.2.1.3) specifies that “</a:t>
            </a:r>
            <a:r>
              <a:rPr lang="en-US" i="1" dirty="0"/>
              <a:t>the standards development process shall not be dominated by any single interest category, individual, or organization</a:t>
            </a:r>
            <a:r>
              <a:rPr lang="en-US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This means no participant may exercise “</a:t>
            </a:r>
            <a:r>
              <a:rPr lang="en-US" sz="1350" i="1" dirty="0"/>
              <a:t>authority, leadership, or influence by reason of superior leverage, strength, or representation to the exclusion of fair and equitable consideration of other viewpoints</a:t>
            </a:r>
            <a:r>
              <a:rPr lang="en-US" sz="1350" dirty="0"/>
              <a:t>” or “</a:t>
            </a:r>
            <a:r>
              <a:rPr lang="en-US" sz="1350" i="1" dirty="0"/>
              <a:t>to hinder the progress of the standards development activity</a:t>
            </a:r>
            <a:r>
              <a:rPr lang="en-US" sz="1350" dirty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rule applies equally to those participating in a standards development project and to that project’s leadership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  <a:defRPr/>
              </a:pPr>
              <a:t>4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GB" dirty="0">
                <a:latin typeface="Times New Roman" pitchFamily="16" charset="0"/>
                <a:ea typeface="MS Gothic" charset="-128"/>
              </a:rPr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  <a:defRPr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9542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F1DEE-F1E7-446E-9743-57AEDFA99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3.02 Fee Waivers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0B18A-BC62-4306-8494-6696DFD5B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Motion: Approve waiving the plenary session registration fee for the following individuals:</a:t>
            </a:r>
          </a:p>
          <a:p>
            <a:pPr marL="0" indent="0">
              <a:buNone/>
            </a:pPr>
            <a:r>
              <a:rPr lang="en-US" sz="2000" dirty="0"/>
              <a:t>Mover: Glenn Parsons </a:t>
            </a:r>
            <a:br>
              <a:rPr lang="en-US" sz="2000" dirty="0"/>
            </a:br>
            <a:r>
              <a:rPr lang="en-US" sz="2000" dirty="0"/>
              <a:t>Seconder: </a:t>
            </a:r>
            <a:r>
              <a:rPr lang="en-US" sz="2000" dirty="0" err="1"/>
              <a:t>tbd</a:t>
            </a:r>
            <a:endParaRPr lang="en-US" sz="20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0B1513-670B-4A38-BD54-B0D21C10F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4984BC5-A53E-4985-ADA5-7F2339B79F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863857"/>
              </p:ext>
            </p:extLst>
          </p:nvPr>
        </p:nvGraphicFramePr>
        <p:xfrm>
          <a:off x="609600" y="3060874"/>
          <a:ext cx="10363200" cy="3220917"/>
        </p:xfrm>
        <a:graphic>
          <a:graphicData uri="http://schemas.openxmlformats.org/drawingml/2006/table">
            <a:tbl>
              <a:tblPr/>
              <a:tblGrid>
                <a:gridCol w="1806429">
                  <a:extLst>
                    <a:ext uri="{9D8B030D-6E8A-4147-A177-3AD203B41FA5}">
                      <a16:colId xmlns:a16="http://schemas.microsoft.com/office/drawing/2014/main" val="1797299578"/>
                    </a:ext>
                  </a:extLst>
                </a:gridCol>
                <a:gridCol w="3908571">
                  <a:extLst>
                    <a:ext uri="{9D8B030D-6E8A-4147-A177-3AD203B41FA5}">
                      <a16:colId xmlns:a16="http://schemas.microsoft.com/office/drawing/2014/main" val="4159286563"/>
                    </a:ext>
                  </a:extLst>
                </a:gridCol>
                <a:gridCol w="4648200">
                  <a:extLst>
                    <a:ext uri="{9D8B030D-6E8A-4147-A177-3AD203B41FA5}">
                      <a16:colId xmlns:a16="http://schemas.microsoft.com/office/drawing/2014/main" val="1930807590"/>
                    </a:ext>
                  </a:extLst>
                </a:gridCol>
              </a:tblGrid>
              <a:tr h="12016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</a:rPr>
                        <a:t>Participant</a:t>
                      </a:r>
                      <a:endParaRPr lang="en-US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Affiliation</a:t>
                      </a:r>
                      <a:endParaRPr lang="en-US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Rationale</a:t>
                      </a:r>
                      <a:endParaRPr lang="en-US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266754"/>
                  </a:ext>
                </a:extLst>
              </a:tr>
              <a:tr h="4806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</a:rPr>
                        <a:t>Ms. Jia Xueqin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</a:rPr>
                        <a:t>China Unicom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</a:rPr>
                        <a:t>Attendance at one TSN TG meeting to present TSN demo project in Shenzhen CubeNet3.0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8848459"/>
                  </a:ext>
                </a:extLst>
              </a:tr>
              <a:tr h="4806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</a:rPr>
                        <a:t>Ms. Zhu Jinyu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</a:rPr>
                        <a:t>China Academy of Information and Communications Technology (CAICT)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</a:rPr>
                        <a:t>Attendance at one TSN TG meeting to present of 5G + TSN Carrier Network Testbed 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7357378"/>
                  </a:ext>
                </a:extLst>
              </a:tr>
              <a:tr h="3604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</a:rPr>
                        <a:t>Mr. Genio Kronauer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</a:rPr>
                        <a:t>L-Acoustics</a:t>
                      </a:r>
                      <a:br>
                        <a:rPr lang="en-US" sz="100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>
                          <a:effectLst/>
                          <a:latin typeface="Calibri" panose="020F0502020204030204" pitchFamily="34" charset="0"/>
                        </a:rPr>
                        <a:t>Board of Directors, AVNU Alliance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</a:rPr>
                        <a:t>Attendance at one TSN TG meeting to present future ProAV requirements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6864862"/>
                  </a:ext>
                </a:extLst>
              </a:tr>
              <a:tr h="3604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</a:rPr>
                        <a:t>Mr. Henning Kaltheuner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</a:rPr>
                        <a:t>d&amp;b audiotechnik</a:t>
                      </a:r>
                      <a:br>
                        <a:rPr lang="en-US" sz="100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>
                          <a:effectLst/>
                          <a:latin typeface="Calibri" panose="020F0502020204030204" pitchFamily="34" charset="0"/>
                        </a:rPr>
                        <a:t>Board of Directors, AVNU Alliance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</a:rPr>
                        <a:t>Attendance at one TSN TG meeting to present future ProAV requirements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8261611"/>
                  </a:ext>
                </a:extLst>
              </a:tr>
              <a:tr h="3604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</a:rPr>
                        <a:t>Mr. Lukas Osswald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</a:rPr>
                        <a:t>University of Tübingen</a:t>
                      </a:r>
                      <a:br>
                        <a:rPr lang="en-US" sz="1000"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>
                          <a:effectLst/>
                          <a:latin typeface="Calibri" panose="020F0502020204030204" pitchFamily="34" charset="0"/>
                        </a:rPr>
                        <a:t>LNI 4.0 member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</a:rPr>
                        <a:t>Attendance at one TSN TG meeting to present LNI 4.0 liaison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1379725"/>
                  </a:ext>
                </a:extLst>
              </a:tr>
              <a:tr h="3604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</a:rPr>
                        <a:t>Mr. Rob Wilton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</a:rPr>
                        <a:t>Cisco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</a:rPr>
                        <a:t>IETF Operations &amp; Management Area Director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</a:rPr>
                        <a:t>Attendance at </a:t>
                      </a:r>
                      <a:r>
                        <a:rPr lang="en-US" sz="1000" dirty="0" err="1">
                          <a:effectLst/>
                          <a:latin typeface="Calibri" panose="020F0502020204030204" pitchFamily="34" charset="0"/>
                        </a:rPr>
                        <a:t>YANGsters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</a:rPr>
                        <a:t> meeting to discuss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802.1 liaison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</a:rPr>
                        <a:t>on keystore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0611817"/>
                  </a:ext>
                </a:extLst>
              </a:tr>
              <a:tr h="3604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</a:rPr>
                        <a:t>Mr. Kent Watsen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</a:rPr>
                        <a:t>Watsen Networks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</a:rPr>
                        <a:t>IETF NETCONF &amp; NETMOD co-chair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</a:rPr>
                        <a:t>Attendance at </a:t>
                      </a:r>
                      <a:r>
                        <a:rPr lang="en-US" sz="1000" dirty="0" err="1">
                          <a:effectLst/>
                          <a:latin typeface="Calibri" panose="020F0502020204030204" pitchFamily="34" charset="0"/>
                        </a:rPr>
                        <a:t>YANGsters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</a:rPr>
                        <a:t> meeting to discuss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802.1 liaison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o</a:t>
                      </a:r>
                      <a:r>
                        <a:rPr lang="en-US" sz="1000" dirty="0">
                          <a:effectLst/>
                          <a:latin typeface="Calibri" panose="020F0502020204030204" pitchFamily="34" charset="0"/>
                        </a:rPr>
                        <a:t>n keystore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026839"/>
                  </a:ext>
                </a:extLst>
              </a:tr>
              <a:tr h="2403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</a:rPr>
                        <a:t>Mr. Milton Lie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</a:rPr>
                        <a:t>Bell Textron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</a:rPr>
                        <a:t>SAE member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</a:rPr>
                        <a:t>Attendance at joint meeting of SAE AS6675 / IEEE 802.1DP </a:t>
                      </a:r>
                    </a:p>
                  </a:txBody>
                  <a:tcPr marL="64743" marR="6474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5240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4754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4.00 IEEE Staff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11353800" cy="2286000"/>
          </a:xfrm>
        </p:spPr>
        <p:txBody>
          <a:bodyPr/>
          <a:lstStyle/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Michelle Turner	role: 802 lead editorial support</a:t>
            </a:r>
            <a:br>
              <a:rPr lang="en-US" sz="1800" dirty="0"/>
            </a:br>
            <a:r>
              <a:rPr lang="en-US" sz="1800" dirty="0"/>
              <a:t>	title: Managing Editor, Content Production Management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Catherine Berger	role: 802 editorial support</a:t>
            </a:r>
            <a:br>
              <a:rPr lang="en-US" sz="1800" dirty="0"/>
            </a:br>
            <a:r>
              <a:rPr lang="en-US" sz="1800" dirty="0"/>
              <a:t>	title: Senior Program &amp; Special Project Manager</a:t>
            </a:r>
            <a:br>
              <a:rPr lang="en-US" sz="1800" dirty="0"/>
            </a:b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Jodi </a:t>
            </a:r>
            <a:r>
              <a:rPr lang="en-US" sz="1800" dirty="0" err="1"/>
              <a:t>Haasz</a:t>
            </a:r>
            <a:r>
              <a:rPr lang="en-US" sz="1800" dirty="0"/>
              <a:t>	role: 802 lead</a:t>
            </a:r>
            <a:br>
              <a:rPr lang="en-US" sz="1800" dirty="0"/>
            </a:br>
            <a:r>
              <a:rPr lang="en-US" sz="1800" dirty="0"/>
              <a:t>	supports: dot03 and dot18 groups</a:t>
            </a:r>
            <a:br>
              <a:rPr lang="en-US" sz="1800" dirty="0"/>
            </a:br>
            <a:r>
              <a:rPr lang="en-US" sz="1800" dirty="0"/>
              <a:t>	title: Operational Program Management Senior Manager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Christy Bahn	role: supports dot11, dot15, dot19 and, dot24 groups</a:t>
            </a:r>
            <a:br>
              <a:rPr lang="en-US" sz="1800" dirty="0"/>
            </a:br>
            <a:r>
              <a:rPr lang="en-US" sz="1800" dirty="0"/>
              <a:t>	title: Operational Program Management Program Manager</a:t>
            </a:r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r>
              <a:rPr lang="en-US" sz="1800" dirty="0"/>
              <a:t>Christian Orlando	role: supports dot01</a:t>
            </a:r>
            <a:br>
              <a:rPr lang="en-US" sz="1800" dirty="0"/>
            </a:br>
            <a:r>
              <a:rPr lang="en-US" sz="1800" dirty="0"/>
              <a:t>	title: Operational Program Management Program Coordinator</a:t>
            </a:r>
            <a:br>
              <a:rPr lang="en-US" sz="1800" dirty="0"/>
            </a:br>
            <a:br>
              <a:rPr lang="en-US" sz="1800" dirty="0"/>
            </a:br>
            <a:r>
              <a:rPr lang="en-US" sz="1400" dirty="0"/>
              <a:t>NOTE additional staff support: </a:t>
            </a:r>
            <a:br>
              <a:rPr lang="en-US" sz="1400" dirty="0"/>
            </a:br>
            <a:r>
              <a:rPr lang="en-US" sz="1400" dirty="0"/>
              <a:t>Erin Morales, Director, Operational Program </a:t>
            </a:r>
            <a:r>
              <a:rPr lang="en-US" sz="1400" dirty="0" err="1"/>
              <a:t>Managerment</a:t>
            </a:r>
            <a:r>
              <a:rPr lang="en-US" sz="1400" dirty="0"/>
              <a:t> (</a:t>
            </a:r>
            <a:r>
              <a:rPr lang="en-US" sz="1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e.spiewak@ieee.org</a:t>
            </a:r>
            <a:r>
              <a:rPr lang="en-US" sz="1400" dirty="0"/>
              <a:t>), Ashley Moran, Program Manager, Operational Program Management (</a:t>
            </a:r>
            <a:r>
              <a:rPr lang="en-US" sz="1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a.f.moran@ieee.org</a:t>
            </a:r>
            <a:r>
              <a:rPr lang="en-US" sz="1400" dirty="0"/>
              <a:t>), Patricia </a:t>
            </a:r>
            <a:r>
              <a:rPr lang="en-US" sz="1400" dirty="0" err="1"/>
              <a:t>Roder</a:t>
            </a:r>
            <a:r>
              <a:rPr lang="en-US" sz="1400" dirty="0"/>
              <a:t>, Senior Program Manager, Operational Program Management (</a:t>
            </a:r>
            <a:r>
              <a:rPr lang="en-US" sz="14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p.roder@ieee.org</a:t>
            </a:r>
            <a:r>
              <a:rPr lang="en-US" sz="1400" dirty="0"/>
              <a:t>), Malia Zaman, Senior Program Manager, Operational Program Management (</a:t>
            </a:r>
            <a:r>
              <a:rPr lang="en-US" sz="14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m.zaman@ieee.org</a:t>
            </a:r>
            <a:r>
              <a:rPr lang="en-US" sz="1400" dirty="0"/>
              <a:t>), Jennifer </a:t>
            </a:r>
            <a:r>
              <a:rPr lang="en-US" sz="1400" dirty="0" err="1"/>
              <a:t>Santulli</a:t>
            </a:r>
            <a:r>
              <a:rPr lang="en-US" sz="1400" dirty="0"/>
              <a:t>, Program Manager, Operational Program Management (</a:t>
            </a:r>
            <a:r>
              <a:rPr lang="en-US" sz="14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j.santulli@ieee.org</a:t>
            </a:r>
            <a:r>
              <a:rPr lang="en-US" sz="1400" dirty="0"/>
              <a:t>), Tom Thompson, Program Manager, Operational Program Management (</a:t>
            </a:r>
            <a:r>
              <a:rPr lang="en-US" sz="1400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thomas.thompson@ieee.org</a:t>
            </a:r>
            <a:r>
              <a:rPr lang="en-US" sz="1400" dirty="0"/>
              <a:t>), Vanessa </a:t>
            </a:r>
            <a:r>
              <a:rPr lang="en-US" sz="1400" dirty="0" err="1"/>
              <a:t>Lalitte</a:t>
            </a:r>
            <a:r>
              <a:rPr lang="en-US" sz="1400" dirty="0"/>
              <a:t> (v.lalitte@ieee.org), Program Coordinator, Operational Program Management, Mike </a:t>
            </a:r>
            <a:r>
              <a:rPr lang="en-US" sz="1400" dirty="0" err="1"/>
              <a:t>Kipness</a:t>
            </a:r>
            <a:r>
              <a:rPr lang="en-US" sz="1400" dirty="0"/>
              <a:t> (m.kipness@ieee.org), Program Manager, Operational Program Management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  <a:p>
            <a:pPr marL="227013" indent="-227013" defTabSz="1371600" eaLnBrk="1" hangingPunct="1">
              <a:lnSpc>
                <a:spcPct val="80000"/>
              </a:lnSpc>
              <a:buFont typeface="Times New Roman" pitchFamily="18" charset="0"/>
              <a:buAutoNum type="arabicPeriod"/>
              <a:tabLst>
                <a:tab pos="2228850" algn="l"/>
                <a:tab pos="6862763" algn="l"/>
              </a:tabLst>
            </a:pPr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797FA-4349-4FFA-8969-F3DDF5BC0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857500"/>
            <a:ext cx="10363200" cy="1143000"/>
          </a:xfrm>
        </p:spPr>
        <p:txBody>
          <a:bodyPr/>
          <a:lstStyle/>
          <a:p>
            <a:r>
              <a:rPr lang="en-US" dirty="0"/>
              <a:t>5.01 Chair’s Announcements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6C5EFF-860A-43B9-8CAA-487FCCBF0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00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06515"/>
            <a:ext cx="9829800" cy="4114800"/>
          </a:xfrm>
        </p:spPr>
        <p:txBody>
          <a:bodyPr/>
          <a:lstStyle/>
          <a:p>
            <a:r>
              <a:rPr lang="en-US" sz="2000" dirty="0"/>
              <a:t>In person interaction is vital to our productivity and creativity.</a:t>
            </a:r>
          </a:p>
          <a:p>
            <a:pPr lvl="1"/>
            <a:r>
              <a:rPr lang="en-US" sz="1800" dirty="0"/>
              <a:t>I look forward to a safe and productive return to in person sessions by July 2022.</a:t>
            </a:r>
          </a:p>
          <a:p>
            <a:pPr lvl="1"/>
            <a:r>
              <a:rPr lang="en-US" sz="1800" dirty="0"/>
              <a:t>Continuing the mixed mode meeting experiment started in July 2021, </a:t>
            </a:r>
            <a:br>
              <a:rPr lang="en-US" sz="1800" dirty="0"/>
            </a:br>
            <a:r>
              <a:rPr lang="en-US" sz="1800" dirty="0"/>
              <a:t>I will conduct the 14:00-18:00 ET 18 March 2022 plenary closing 802 EC meeting in a mixed-mode at the IEEE HQ in Piscataway NJ.  </a:t>
            </a:r>
          </a:p>
          <a:p>
            <a:pPr lvl="1"/>
            <a:r>
              <a:rPr lang="en-US" sz="1800" dirty="0"/>
              <a:t>I invite interested participants to join me in person in the  while we simultaneously connect to remote participants.</a:t>
            </a:r>
          </a:p>
          <a:p>
            <a:pPr lvl="1"/>
            <a:endParaRPr lang="en-US" sz="1800" dirty="0"/>
          </a:p>
          <a:p>
            <a:endParaRPr lang="en-US" sz="1800" dirty="0"/>
          </a:p>
          <a:p>
            <a:endParaRPr lang="en-US" sz="2000" dirty="0"/>
          </a:p>
          <a:p>
            <a:pPr marL="457200" lvl="1" indent="0">
              <a:buNone/>
            </a:pPr>
            <a:br>
              <a:rPr lang="en-US" sz="2000" dirty="0"/>
            </a:br>
            <a:br>
              <a:rPr lang="en-US" sz="2000" dirty="0"/>
            </a:br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94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5.01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5494"/>
            <a:ext cx="11277600" cy="41148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Reminder #1: Please use IMAT to log your attendance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Reminder #2: Interim EC meeting scheduled for 20:00-22:00 UTC 5 April (15:00-17:00 ET)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Reminder #3: </a:t>
            </a:r>
            <a:br>
              <a:rPr lang="en-US" sz="2000" dirty="0"/>
            </a:br>
            <a:r>
              <a:rPr lang="en-US" sz="2000" dirty="0"/>
              <a:t>closing EC consent agenda items due 19:00 UTC Wednesday 16 March 2022 (14:00 ET)</a:t>
            </a:r>
            <a:br>
              <a:rPr lang="en-US" sz="2000" dirty="0"/>
            </a:br>
            <a:r>
              <a:rPr lang="en-US" sz="2000" dirty="0"/>
              <a:t>  -- 48 hours prior to the start of the closing EC meeting.  </a:t>
            </a:r>
            <a:br>
              <a:rPr lang="en-US" sz="2000" dirty="0"/>
            </a:br>
            <a:r>
              <a:rPr lang="en-US" sz="2000" dirty="0"/>
              <a:t>vote tallies in support of consent agenda items due 17:00 UTC Friday 19 March 2022 (12:00 ET)</a:t>
            </a:r>
            <a:br>
              <a:rPr lang="en-US" sz="2000" dirty="0"/>
            </a:br>
            <a:r>
              <a:rPr lang="en-US" sz="2000" dirty="0"/>
              <a:t>  -- 2 hours prior to the start of the closing EC plenary meeting.</a:t>
            </a:r>
            <a:br>
              <a:rPr lang="en-US" sz="2000" dirty="0"/>
            </a:b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Reminder #4: </a:t>
            </a:r>
            <a:br>
              <a:rPr lang="en-US" sz="1800" dirty="0"/>
            </a:br>
            <a:r>
              <a:rPr lang="en-US" sz="1800" dirty="0"/>
              <a:t>Congratulations to David Law for being appointed Standards Board Chair.</a:t>
            </a:r>
            <a:br>
              <a:rPr lang="en-US" sz="1800" dirty="0"/>
            </a:br>
            <a:r>
              <a:rPr lang="en-US" sz="1800" dirty="0"/>
              <a:t>Congratulations to Roger Marks for being appointed Registration Authority Committee Chair.</a:t>
            </a:r>
            <a:br>
              <a:rPr lang="en-US" sz="2000" dirty="0"/>
            </a:br>
            <a:endParaRPr lang="en-US" sz="2000" dirty="0"/>
          </a:p>
          <a:p>
            <a:pPr marL="457200" lvl="1" indent="0">
              <a:buNone/>
            </a:pPr>
            <a:br>
              <a:rPr lang="en-US" sz="2000" dirty="0"/>
            </a:br>
            <a:br>
              <a:rPr lang="en-US" sz="2000" dirty="0"/>
            </a:br>
            <a:endParaRPr lang="en-US" sz="3200" dirty="0"/>
          </a:p>
          <a:p>
            <a:pPr lvl="1"/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250633</TotalTime>
  <Words>2718</Words>
  <Application>Microsoft Office PowerPoint</Application>
  <PresentationFormat>Widescreen</PresentationFormat>
  <Paragraphs>335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Lucida Grande</vt:lpstr>
      <vt:lpstr>Times New Roman</vt:lpstr>
      <vt:lpstr>Default Design</vt:lpstr>
      <vt:lpstr>Office Theme</vt:lpstr>
      <vt:lpstr>IEEE 802 LMSC  129th Plenary Session (6th electronic Plenary Session)  04 March 2021 to 18 March 2022    </vt:lpstr>
      <vt:lpstr>3.0 Participant behavior in IEEE-SA activities is guided by the IEEE Codes of Ethics &amp; Conduct</vt:lpstr>
      <vt:lpstr>3.0 Participants in the IEEE-SA “individual process” shall act independently of others, including employers</vt:lpstr>
      <vt:lpstr>3.0 IEEE-SA standards activities shall allow the fair &amp; equitable consideration of all viewpoints</vt:lpstr>
      <vt:lpstr>3.02 Fee Waivers</vt:lpstr>
      <vt:lpstr>4.00 IEEE Staff</vt:lpstr>
      <vt:lpstr>5.01 Chair’s Announcements</vt:lpstr>
      <vt:lpstr>5.01 Chair’s Announcements</vt:lpstr>
      <vt:lpstr>5.01 Chair’s Announcements</vt:lpstr>
      <vt:lpstr>5.01 March 2022 802 LMSC Elections</vt:lpstr>
      <vt:lpstr>5.02 802 Chair and Appointed Officer Candidates</vt:lpstr>
      <vt:lpstr>PowerPoint Presentation</vt:lpstr>
      <vt:lpstr>5.04 SA Standards Board Actions</vt:lpstr>
      <vt:lpstr>5.05  LMSC Email Ballot Recap</vt:lpstr>
      <vt:lpstr>5.06 EC Affiliation Update</vt:lpstr>
      <vt:lpstr>5.06 EC Affiliation Update</vt:lpstr>
      <vt:lpstr>5.07 Drafts to SA Ballot</vt:lpstr>
      <vt:lpstr>5.08 Drafts to RevCom</vt:lpstr>
      <vt:lpstr>5.09 Draft Documents or Actions for EC to consider</vt:lpstr>
      <vt:lpstr>5.10 Draft PARs to NesCom</vt:lpstr>
      <vt:lpstr>5.11 Pre-PAR activity</vt:lpstr>
      <vt:lpstr>5.11 Pre-PAR activity</vt:lpstr>
      <vt:lpstr>5.12 802 Task Force Topics </vt:lpstr>
      <vt:lpstr>5.13 EC Action Item recap</vt:lpstr>
      <vt:lpstr>5.14 802 Restructuring ad hoc Update</vt:lpstr>
      <vt:lpstr>5.15 802 IEEE Milestone Project Status Update</vt:lpstr>
      <vt:lpstr>End of Opening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3943</cp:revision>
  <cp:lastPrinted>2021-11-05T15:23:26Z</cp:lastPrinted>
  <dcterms:created xsi:type="dcterms:W3CDTF">2002-03-10T15:43:16Z</dcterms:created>
  <dcterms:modified xsi:type="dcterms:W3CDTF">2022-03-03T20:27:03Z</dcterms:modified>
</cp:coreProperties>
</file>