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4"/>
    <p:sldMasterId id="2147483682" r:id="rId5"/>
  </p:sldMasterIdLst>
  <p:notesMasterIdLst>
    <p:notesMasterId r:id="rId24"/>
  </p:notesMasterIdLst>
  <p:handoutMasterIdLst>
    <p:handoutMasterId r:id="rId25"/>
  </p:handoutMasterIdLst>
  <p:sldIdLst>
    <p:sldId id="256" r:id="rId6"/>
    <p:sldId id="257" r:id="rId7"/>
    <p:sldId id="269" r:id="rId8"/>
    <p:sldId id="344" r:id="rId9"/>
    <p:sldId id="289" r:id="rId10"/>
    <p:sldId id="359" r:id="rId11"/>
    <p:sldId id="290" r:id="rId12"/>
    <p:sldId id="360" r:id="rId13"/>
    <p:sldId id="282" r:id="rId14"/>
    <p:sldId id="361" r:id="rId15"/>
    <p:sldId id="362" r:id="rId16"/>
    <p:sldId id="272" r:id="rId17"/>
    <p:sldId id="347" r:id="rId18"/>
    <p:sldId id="357" r:id="rId19"/>
    <p:sldId id="358" r:id="rId20"/>
    <p:sldId id="356" r:id="rId21"/>
    <p:sldId id="350" r:id="rId22"/>
    <p:sldId id="264" r:id="rId23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7" autoAdjust="0"/>
    <p:restoredTop sz="79885" autoAdjust="0"/>
  </p:normalViewPr>
  <p:slideViewPr>
    <p:cSldViewPr>
      <p:cViewPr varScale="1">
        <p:scale>
          <a:sx n="78" d="100"/>
          <a:sy n="78" d="100"/>
        </p:scale>
        <p:origin x="1278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1D90919B-09B6-4598-9DC2-99B4117346B4}"/>
    <pc:docChg chg="undo custSel addSld delSld modSld sldOrd">
      <pc:chgData name="Jon Rosdahl" userId="2820f357-2dd4-4127-8713-e0bfde0fd756" providerId="ADAL" clId="{1D90919B-09B6-4598-9DC2-99B4117346B4}" dt="2022-08-10T21:15:07.126" v="731" actId="20577"/>
      <pc:docMkLst>
        <pc:docMk/>
      </pc:docMkLst>
      <pc:sldChg chg="modSp mod modNotesTx">
        <pc:chgData name="Jon Rosdahl" userId="2820f357-2dd4-4127-8713-e0bfde0fd756" providerId="ADAL" clId="{1D90919B-09B6-4598-9DC2-99B4117346B4}" dt="2022-08-04T16:28:52.007" v="345" actId="404"/>
        <pc:sldMkLst>
          <pc:docMk/>
          <pc:sldMk cId="3047479740" sldId="282"/>
        </pc:sldMkLst>
        <pc:spChg chg="mod">
          <ac:chgData name="Jon Rosdahl" userId="2820f357-2dd4-4127-8713-e0bfde0fd756" providerId="ADAL" clId="{1D90919B-09B6-4598-9DC2-99B4117346B4}" dt="2022-08-04T16:28:40.733" v="344" actId="20577"/>
          <ac:spMkLst>
            <pc:docMk/>
            <pc:sldMk cId="3047479740" sldId="282"/>
            <ac:spMk id="7" creationId="{C438A086-17E7-4715-864C-CC9DA8FEF72E}"/>
          </ac:spMkLst>
        </pc:spChg>
        <pc:spChg chg="mod">
          <ac:chgData name="Jon Rosdahl" userId="2820f357-2dd4-4127-8713-e0bfde0fd756" providerId="ADAL" clId="{1D90919B-09B6-4598-9DC2-99B4117346B4}" dt="2022-08-04T16:28:52.007" v="345" actId="404"/>
          <ac:spMkLst>
            <pc:docMk/>
            <pc:sldMk cId="3047479740" sldId="282"/>
            <ac:spMk id="8" creationId="{C84FC688-6069-4D5C-B399-F516344B870C}"/>
          </ac:spMkLst>
        </pc:spChg>
      </pc:sldChg>
      <pc:sldChg chg="modSp mod ord modNotesTx">
        <pc:chgData name="Jon Rosdahl" userId="2820f357-2dd4-4127-8713-e0bfde0fd756" providerId="ADAL" clId="{1D90919B-09B6-4598-9DC2-99B4117346B4}" dt="2022-08-04T16:34:11.913" v="595" actId="20577"/>
        <pc:sldMkLst>
          <pc:docMk/>
          <pc:sldMk cId="1316974447" sldId="289"/>
        </pc:sldMkLst>
        <pc:spChg chg="mod">
          <ac:chgData name="Jon Rosdahl" userId="2820f357-2dd4-4127-8713-e0bfde0fd756" providerId="ADAL" clId="{1D90919B-09B6-4598-9DC2-99B4117346B4}" dt="2022-08-04T16:30:45.319" v="403" actId="20577"/>
          <ac:spMkLst>
            <pc:docMk/>
            <pc:sldMk cId="1316974447" sldId="289"/>
            <ac:spMk id="2" creationId="{E904AD6E-2A91-447B-8B07-41C41A59F635}"/>
          </ac:spMkLst>
        </pc:spChg>
        <pc:spChg chg="mod">
          <ac:chgData name="Jon Rosdahl" userId="2820f357-2dd4-4127-8713-e0bfde0fd756" providerId="ADAL" clId="{1D90919B-09B6-4598-9DC2-99B4117346B4}" dt="2022-08-04T16:31:38.607" v="489" actId="20577"/>
          <ac:spMkLst>
            <pc:docMk/>
            <pc:sldMk cId="1316974447" sldId="289"/>
            <ac:spMk id="3" creationId="{A9B15E53-A2D9-4F4E-9DB0-A0D632EFCED2}"/>
          </ac:spMkLst>
        </pc:spChg>
      </pc:sldChg>
      <pc:sldChg chg="addSp delSp modSp add del mod">
        <pc:chgData name="Jon Rosdahl" userId="2820f357-2dd4-4127-8713-e0bfde0fd756" providerId="ADAL" clId="{1D90919B-09B6-4598-9DC2-99B4117346B4}" dt="2022-08-04T16:33:11.720" v="541" actId="47"/>
        <pc:sldMkLst>
          <pc:docMk/>
          <pc:sldMk cId="3756493161" sldId="290"/>
        </pc:sldMkLst>
        <pc:spChg chg="mod">
          <ac:chgData name="Jon Rosdahl" userId="2820f357-2dd4-4127-8713-e0bfde0fd756" providerId="ADAL" clId="{1D90919B-09B6-4598-9DC2-99B4117346B4}" dt="2022-08-04T16:21:34.758" v="245"/>
          <ac:spMkLst>
            <pc:docMk/>
            <pc:sldMk cId="3756493161" sldId="290"/>
            <ac:spMk id="2" creationId="{6C9C220F-06A4-4B04-8AEF-E998A278C3BE}"/>
          </ac:spMkLst>
        </pc:spChg>
        <pc:spChg chg="mod">
          <ac:chgData name="Jon Rosdahl" userId="2820f357-2dd4-4127-8713-e0bfde0fd756" providerId="ADAL" clId="{1D90919B-09B6-4598-9DC2-99B4117346B4}" dt="2022-08-04T16:29:02.317" v="347" actId="404"/>
          <ac:spMkLst>
            <pc:docMk/>
            <pc:sldMk cId="3756493161" sldId="290"/>
            <ac:spMk id="3" creationId="{5544D71E-DF56-42C7-851F-F90495C16C7C}"/>
          </ac:spMkLst>
        </pc:spChg>
        <pc:spChg chg="add del">
          <ac:chgData name="Jon Rosdahl" userId="2820f357-2dd4-4127-8713-e0bfde0fd756" providerId="ADAL" clId="{1D90919B-09B6-4598-9DC2-99B4117346B4}" dt="2022-08-04T16:22:46.320" v="264" actId="22"/>
          <ac:spMkLst>
            <pc:docMk/>
            <pc:sldMk cId="3756493161" sldId="290"/>
            <ac:spMk id="8" creationId="{67CAC62C-B73B-3EAF-E3D6-48C565397968}"/>
          </ac:spMkLst>
        </pc:spChg>
      </pc:sldChg>
      <pc:sldChg chg="modSp mod">
        <pc:chgData name="Jon Rosdahl" userId="2820f357-2dd4-4127-8713-e0bfde0fd756" providerId="ADAL" clId="{1D90919B-09B6-4598-9DC2-99B4117346B4}" dt="2022-08-04T20:39:20.442" v="693" actId="6549"/>
        <pc:sldMkLst>
          <pc:docMk/>
          <pc:sldMk cId="2306598344" sldId="344"/>
        </pc:sldMkLst>
        <pc:spChg chg="mod">
          <ac:chgData name="Jon Rosdahl" userId="2820f357-2dd4-4127-8713-e0bfde0fd756" providerId="ADAL" clId="{1D90919B-09B6-4598-9DC2-99B4117346B4}" dt="2022-08-04T20:39:20.442" v="693" actId="6549"/>
          <ac:spMkLst>
            <pc:docMk/>
            <pc:sldMk cId="2306598344" sldId="344"/>
            <ac:spMk id="3" creationId="{06C2C8B8-206C-4A99-8624-93A2C2F3839F}"/>
          </ac:spMkLst>
        </pc:spChg>
      </pc:sldChg>
      <pc:sldChg chg="modSp mod">
        <pc:chgData name="Jon Rosdahl" userId="2820f357-2dd4-4127-8713-e0bfde0fd756" providerId="ADAL" clId="{1D90919B-09B6-4598-9DC2-99B4117346B4}" dt="2022-08-04T20:35:19.726" v="618" actId="20577"/>
        <pc:sldMkLst>
          <pc:docMk/>
          <pc:sldMk cId="1231614118" sldId="356"/>
        </pc:sldMkLst>
        <pc:spChg chg="mod">
          <ac:chgData name="Jon Rosdahl" userId="2820f357-2dd4-4127-8713-e0bfde0fd756" providerId="ADAL" clId="{1D90919B-09B6-4598-9DC2-99B4117346B4}" dt="2022-08-04T20:34:50.646" v="608" actId="20577"/>
          <ac:spMkLst>
            <pc:docMk/>
            <pc:sldMk cId="1231614118" sldId="356"/>
            <ac:spMk id="2" creationId="{D7B4F9C8-2A1E-E8C3-6B46-1E4D92E1CC51}"/>
          </ac:spMkLst>
        </pc:spChg>
        <pc:spChg chg="mod">
          <ac:chgData name="Jon Rosdahl" userId="2820f357-2dd4-4127-8713-e0bfde0fd756" providerId="ADAL" clId="{1D90919B-09B6-4598-9DC2-99B4117346B4}" dt="2022-08-04T20:35:19.726" v="618" actId="20577"/>
          <ac:spMkLst>
            <pc:docMk/>
            <pc:sldMk cId="1231614118" sldId="356"/>
            <ac:spMk id="3" creationId="{52003C22-82A6-32B9-6DDA-79F0D0B11FEC}"/>
          </ac:spMkLst>
        </pc:spChg>
      </pc:sldChg>
      <pc:sldChg chg="modSp mod modNotesTx">
        <pc:chgData name="Jon Rosdahl" userId="2820f357-2dd4-4127-8713-e0bfde0fd756" providerId="ADAL" clId="{1D90919B-09B6-4598-9DC2-99B4117346B4}" dt="2022-08-04T16:33:56.580" v="576" actId="20577"/>
        <pc:sldMkLst>
          <pc:docMk/>
          <pc:sldMk cId="2526681196" sldId="359"/>
        </pc:sldMkLst>
        <pc:spChg chg="mod">
          <ac:chgData name="Jon Rosdahl" userId="2820f357-2dd4-4127-8713-e0bfde0fd756" providerId="ADAL" clId="{1D90919B-09B6-4598-9DC2-99B4117346B4}" dt="2022-08-04T16:32:03.385" v="497" actId="20577"/>
          <ac:spMkLst>
            <pc:docMk/>
            <pc:sldMk cId="2526681196" sldId="359"/>
            <ac:spMk id="2" creationId="{E904AD6E-2A91-447B-8B07-41C41A59F635}"/>
          </ac:spMkLst>
        </pc:spChg>
        <pc:spChg chg="mod">
          <ac:chgData name="Jon Rosdahl" userId="2820f357-2dd4-4127-8713-e0bfde0fd756" providerId="ADAL" clId="{1D90919B-09B6-4598-9DC2-99B4117346B4}" dt="2022-08-04T16:32:46.065" v="539" actId="6549"/>
          <ac:spMkLst>
            <pc:docMk/>
            <pc:sldMk cId="2526681196" sldId="359"/>
            <ac:spMk id="3" creationId="{A9B15E53-A2D9-4F4E-9DB0-A0D632EFCED2}"/>
          </ac:spMkLst>
        </pc:spChg>
      </pc:sldChg>
      <pc:sldChg chg="modSp mod">
        <pc:chgData name="Jon Rosdahl" userId="2820f357-2dd4-4127-8713-e0bfde0fd756" providerId="ADAL" clId="{1D90919B-09B6-4598-9DC2-99B4117346B4}" dt="2022-08-04T16:28:57.135" v="346" actId="404"/>
        <pc:sldMkLst>
          <pc:docMk/>
          <pc:sldMk cId="642843463" sldId="360"/>
        </pc:sldMkLst>
        <pc:spChg chg="mod">
          <ac:chgData name="Jon Rosdahl" userId="2820f357-2dd4-4127-8713-e0bfde0fd756" providerId="ADAL" clId="{1D90919B-09B6-4598-9DC2-99B4117346B4}" dt="2022-08-04T16:27:57.330" v="318"/>
          <ac:spMkLst>
            <pc:docMk/>
            <pc:sldMk cId="642843463" sldId="360"/>
            <ac:spMk id="2" creationId="{E904AD6E-2A91-447B-8B07-41C41A59F635}"/>
          </ac:spMkLst>
        </pc:spChg>
        <pc:spChg chg="mod">
          <ac:chgData name="Jon Rosdahl" userId="2820f357-2dd4-4127-8713-e0bfde0fd756" providerId="ADAL" clId="{1D90919B-09B6-4598-9DC2-99B4117346B4}" dt="2022-08-04T16:28:57.135" v="346" actId="404"/>
          <ac:spMkLst>
            <pc:docMk/>
            <pc:sldMk cId="642843463" sldId="360"/>
            <ac:spMk id="3" creationId="{A9B15E53-A2D9-4F4E-9DB0-A0D632EFCED2}"/>
          </ac:spMkLst>
        </pc:spChg>
      </pc:sldChg>
      <pc:sldChg chg="modSp mod">
        <pc:chgData name="Jon Rosdahl" userId="2820f357-2dd4-4127-8713-e0bfde0fd756" providerId="ADAL" clId="{1D90919B-09B6-4598-9DC2-99B4117346B4}" dt="2022-08-04T16:26:13.331" v="307" actId="6549"/>
        <pc:sldMkLst>
          <pc:docMk/>
          <pc:sldMk cId="895569964" sldId="361"/>
        </pc:sldMkLst>
        <pc:spChg chg="mod">
          <ac:chgData name="Jon Rosdahl" userId="2820f357-2dd4-4127-8713-e0bfde0fd756" providerId="ADAL" clId="{1D90919B-09B6-4598-9DC2-99B4117346B4}" dt="2022-08-04T16:26:13.331" v="307" actId="6549"/>
          <ac:spMkLst>
            <pc:docMk/>
            <pc:sldMk cId="895569964" sldId="361"/>
            <ac:spMk id="2" creationId="{E904AD6E-2A91-447B-8B07-41C41A59F635}"/>
          </ac:spMkLst>
        </pc:spChg>
      </pc:sldChg>
      <pc:sldChg chg="modSp mod">
        <pc:chgData name="Jon Rosdahl" userId="2820f357-2dd4-4127-8713-e0bfde0fd756" providerId="ADAL" clId="{1D90919B-09B6-4598-9DC2-99B4117346B4}" dt="2022-08-10T21:15:07.126" v="731" actId="20577"/>
        <pc:sldMkLst>
          <pc:docMk/>
          <pc:sldMk cId="2152763028" sldId="362"/>
        </pc:sldMkLst>
        <pc:spChg chg="mod">
          <ac:chgData name="Jon Rosdahl" userId="2820f357-2dd4-4127-8713-e0bfde0fd756" providerId="ADAL" clId="{1D90919B-09B6-4598-9DC2-99B4117346B4}" dt="2022-08-10T21:14:31.044" v="697" actId="20577"/>
          <ac:spMkLst>
            <pc:docMk/>
            <pc:sldMk cId="2152763028" sldId="362"/>
            <ac:spMk id="2" creationId="{E904AD6E-2A91-447B-8B07-41C41A59F635}"/>
          </ac:spMkLst>
        </pc:spChg>
        <pc:spChg chg="mod">
          <ac:chgData name="Jon Rosdahl" userId="2820f357-2dd4-4127-8713-e0bfde0fd756" providerId="ADAL" clId="{1D90919B-09B6-4598-9DC2-99B4117346B4}" dt="2022-08-10T21:15:07.126" v="731" actId="20577"/>
          <ac:spMkLst>
            <pc:docMk/>
            <pc:sldMk cId="2152763028" sldId="362"/>
            <ac:spMk id="3" creationId="{A9B15E53-A2D9-4F4E-9DB0-A0D632EFCED2}"/>
          </ac:spMkLst>
        </pc:spChg>
      </pc:sldChg>
    </pc:docChg>
  </pc:docChgLst>
  <pc:docChgLst>
    <pc:chgData name="Jon Rosdahl" userId="2820f357-2dd4-4127-8713-e0bfde0fd756" providerId="ADAL" clId="{6335F47F-C878-40A1-A4C4-6CE502AF1C02}"/>
    <pc:docChg chg="undo custSel modSld modMainMaster">
      <pc:chgData name="Jon Rosdahl" userId="2820f357-2dd4-4127-8713-e0bfde0fd756" providerId="ADAL" clId="{6335F47F-C878-40A1-A4C4-6CE502AF1C02}" dt="2022-09-11T02:38:34.331" v="71" actId="20577"/>
      <pc:docMkLst>
        <pc:docMk/>
      </pc:docMkLst>
      <pc:sldChg chg="modSp mod">
        <pc:chgData name="Jon Rosdahl" userId="2820f357-2dd4-4127-8713-e0bfde0fd756" providerId="ADAL" clId="{6335F47F-C878-40A1-A4C4-6CE502AF1C02}" dt="2022-09-11T02:38:34.331" v="71" actId="20577"/>
        <pc:sldMkLst>
          <pc:docMk/>
          <pc:sldMk cId="0" sldId="256"/>
        </pc:sldMkLst>
        <pc:spChg chg="mod">
          <ac:chgData name="Jon Rosdahl" userId="2820f357-2dd4-4127-8713-e0bfde0fd756" providerId="ADAL" clId="{6335F47F-C878-40A1-A4C4-6CE502AF1C02}" dt="2022-09-11T02:38:34.331" v="7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6335F47F-C878-40A1-A4C4-6CE502AF1C02}" dt="2022-09-11T02:34:04.133" v="61" actId="20577"/>
        <pc:sldMkLst>
          <pc:docMk/>
          <pc:sldMk cId="1316974447" sldId="289"/>
        </pc:sldMkLst>
        <pc:spChg chg="mod">
          <ac:chgData name="Jon Rosdahl" userId="2820f357-2dd4-4127-8713-e0bfde0fd756" providerId="ADAL" clId="{6335F47F-C878-40A1-A4C4-6CE502AF1C02}" dt="2022-09-11T02:34:04.133" v="61" actId="20577"/>
          <ac:spMkLst>
            <pc:docMk/>
            <pc:sldMk cId="1316974447" sldId="289"/>
            <ac:spMk id="3" creationId="{A9B15E53-A2D9-4F4E-9DB0-A0D632EFCED2}"/>
          </ac:spMkLst>
        </pc:spChg>
      </pc:sldChg>
      <pc:sldChg chg="modSp mod">
        <pc:chgData name="Jon Rosdahl" userId="2820f357-2dd4-4127-8713-e0bfde0fd756" providerId="ADAL" clId="{6335F47F-C878-40A1-A4C4-6CE502AF1C02}" dt="2022-09-11T02:34:25.824" v="65" actId="20577"/>
        <pc:sldMkLst>
          <pc:docMk/>
          <pc:sldMk cId="2526681196" sldId="359"/>
        </pc:sldMkLst>
        <pc:spChg chg="mod">
          <ac:chgData name="Jon Rosdahl" userId="2820f357-2dd4-4127-8713-e0bfde0fd756" providerId="ADAL" clId="{6335F47F-C878-40A1-A4C4-6CE502AF1C02}" dt="2022-09-11T02:34:25.824" v="65" actId="20577"/>
          <ac:spMkLst>
            <pc:docMk/>
            <pc:sldMk cId="2526681196" sldId="359"/>
            <ac:spMk id="3" creationId="{A9B15E53-A2D9-4F4E-9DB0-A0D632EFCED2}"/>
          </ac:spMkLst>
        </pc:spChg>
      </pc:sldChg>
      <pc:sldChg chg="modSp mod">
        <pc:chgData name="Jon Rosdahl" userId="2820f357-2dd4-4127-8713-e0bfde0fd756" providerId="ADAL" clId="{6335F47F-C878-40A1-A4C4-6CE502AF1C02}" dt="2022-09-11T02:33:26.776" v="50" actId="20577"/>
        <pc:sldMkLst>
          <pc:docMk/>
          <pc:sldMk cId="895569964" sldId="361"/>
        </pc:sldMkLst>
        <pc:spChg chg="mod">
          <ac:chgData name="Jon Rosdahl" userId="2820f357-2dd4-4127-8713-e0bfde0fd756" providerId="ADAL" clId="{6335F47F-C878-40A1-A4C4-6CE502AF1C02}" dt="2022-09-11T02:33:26.776" v="50" actId="20577"/>
          <ac:spMkLst>
            <pc:docMk/>
            <pc:sldMk cId="895569964" sldId="361"/>
            <ac:spMk id="3" creationId="{A9B15E53-A2D9-4F4E-9DB0-A0D632EFCED2}"/>
          </ac:spMkLst>
        </pc:spChg>
      </pc:sldChg>
      <pc:sldMasterChg chg="modSp mod">
        <pc:chgData name="Jon Rosdahl" userId="2820f357-2dd4-4127-8713-e0bfde0fd756" providerId="ADAL" clId="{6335F47F-C878-40A1-A4C4-6CE502AF1C02}" dt="2022-09-11T02:38:09.873" v="67" actId="6549"/>
        <pc:sldMasterMkLst>
          <pc:docMk/>
          <pc:sldMasterMk cId="321612819" sldId="2147483672"/>
        </pc:sldMasterMkLst>
        <pc:spChg chg="mod">
          <ac:chgData name="Jon Rosdahl" userId="2820f357-2dd4-4127-8713-e0bfde0fd756" providerId="ADAL" clId="{6335F47F-C878-40A1-A4C4-6CE502AF1C02}" dt="2022-09-11T02:38:09.873" v="67" actId="6549"/>
          <ac:spMkLst>
            <pc:docMk/>
            <pc:sldMasterMk cId="321612819" sldId="2147483672"/>
            <ac:spMk id="11" creationId="{106A7171-3D93-4AEC-9BD3-73DD99752379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doc.: IEEE 802 EC 22/0001r8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/>
              <a:t>doc.: IEEE 802 EC 22/0001r8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22/0001r8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R0 – New report for 2022 –Status updated.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22/0001r8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22/0001r8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0"/>
            <a:r>
              <a:rPr lang="en-US" sz="2000" dirty="0"/>
              <a:t>Future Wireless Interim Meetings: review and status August 3, 2022</a:t>
            </a:r>
            <a:endParaRPr lang="en-US" dirty="0"/>
          </a:p>
          <a:p>
            <a:pPr lvl="1"/>
            <a:r>
              <a:rPr lang="en-US" sz="1800" dirty="0"/>
              <a:t>May 15-20, 2022, Warsaw Marriott, Warsaw, Poland– Contract executed (802WFIN-20/22r0)</a:t>
            </a:r>
            <a:endParaRPr lang="en-US" dirty="0"/>
          </a:p>
          <a:p>
            <a:pPr lvl="1"/>
            <a:r>
              <a:rPr lang="en-US" sz="1800" dirty="0"/>
              <a:t>Sept 11-16, 2022, Hilton Waikoloa Village, Waikoloa, HI – Contract executed (802WFIN-20/32r0)</a:t>
            </a:r>
            <a:endParaRPr lang="en-US" dirty="0"/>
          </a:p>
          <a:p>
            <a:pPr lvl="1"/>
            <a:r>
              <a:rPr lang="en-US" sz="1800" dirty="0"/>
              <a:t>Jan 15-20, 2023, Baltimore Marriott Waterfront, Baltimore, MD – Contract executed (802WFIN-20/18r0)</a:t>
            </a:r>
            <a:endParaRPr lang="en-US" dirty="0"/>
          </a:p>
          <a:p>
            <a:pPr lvl="1"/>
            <a:r>
              <a:rPr lang="en-US" sz="1800" dirty="0"/>
              <a:t>May 13-19, 2023, Hilton Orlando Lake Buena Vista, Orlando, FL - Contract executed (802WFIN-22/0009r0)</a:t>
            </a:r>
          </a:p>
          <a:p>
            <a:pPr marL="742950" marR="0" lvl="1" indent="-2857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		– 802 EC asked that we book Hilton Orlando Lake Buena Vista to help pay for cancelling 2022-03 Plenary</a:t>
            </a:r>
          </a:p>
          <a:p>
            <a:pPr lvl="1"/>
            <a:endParaRPr lang="en-US" dirty="0"/>
          </a:p>
          <a:p>
            <a:pPr lvl="1"/>
            <a:r>
              <a:rPr lang="en-US" sz="1800" dirty="0"/>
              <a:t>September 10-15, 2023 – Grand Hyatt, Atlanta Buckhead – Contract executed (802WFIN-21/1r0)</a:t>
            </a:r>
            <a:endParaRPr lang="en-US" dirty="0"/>
          </a:p>
          <a:p>
            <a:pPr lvl="1"/>
            <a:r>
              <a:rPr lang="en-US" sz="1800" dirty="0"/>
              <a:t>January 14-19, 2024 – Hilton Panama, Panama – Contract executed (802WFIN-21/31r0)</a:t>
            </a:r>
            <a:endParaRPr lang="en-US" dirty="0"/>
          </a:p>
          <a:p>
            <a:pPr lvl="1"/>
            <a:r>
              <a:rPr lang="en-US" sz="1800" dirty="0"/>
              <a:t>May </a:t>
            </a:r>
            <a:r>
              <a:rPr lang="en-US" sz="1200" dirty="0"/>
              <a:t>12-13, 2022, Warsaw Marriott, Warsaw, Poland– in negotiations</a:t>
            </a:r>
            <a:endParaRPr lang="en-US" dirty="0"/>
          </a:p>
          <a:p>
            <a:pPr lvl="1"/>
            <a:r>
              <a:rPr lang="en-US" sz="1800" dirty="0"/>
              <a:t>Sept 8-13, 2024 - Hilton Waikoloa Village – Contract executed (802WFIN-20/12r0)</a:t>
            </a:r>
          </a:p>
          <a:p>
            <a:pPr lvl="1"/>
            <a:r>
              <a:rPr lang="en-US" sz="1800" dirty="0"/>
              <a:t>Jan 2025 - Open</a:t>
            </a:r>
          </a:p>
          <a:p>
            <a:pPr lvl="1"/>
            <a:r>
              <a:rPr lang="en-US" sz="1800" dirty="0"/>
              <a:t>May 2025 - Open</a:t>
            </a:r>
          </a:p>
          <a:p>
            <a:pPr lvl="1"/>
            <a:r>
              <a:rPr lang="en-US" sz="1800" dirty="0"/>
              <a:t>Sept 2025 </a:t>
            </a:r>
            <a:r>
              <a:rPr lang="en-US" sz="1200" dirty="0"/>
              <a:t>Hilton Waikoloa Village, Waikoloa, HI – Contract executed (802WFIN-22-0007r0)</a:t>
            </a:r>
          </a:p>
          <a:p>
            <a:pPr lvl="1"/>
            <a:r>
              <a:rPr lang="en-US" sz="1200" dirty="0"/>
              <a:t>Jan 2026 - Open</a:t>
            </a:r>
          </a:p>
          <a:p>
            <a:pPr lvl="1"/>
            <a:r>
              <a:rPr lang="en-US" sz="1200" dirty="0"/>
              <a:t>May 2026 - Open</a:t>
            </a:r>
          </a:p>
          <a:p>
            <a:pPr lvl="1"/>
            <a:r>
              <a:rPr lang="en-US" sz="1200" dirty="0"/>
              <a:t>Sept 2026 Hilton Waikoloa Village, Waikoloa, HI – Contract executed (802WFIN-22-0008r0)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5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rebooked due to COVID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A52B0D-DD1E-4554-8B26-BB0942B0983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August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Executed Contract: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22/0001r8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167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Requested by the IEEE 802 Executive Committee to take an Interim Meeting at the Hilton Orlando Lake Buena Vista for 2023 May.</a:t>
            </a:r>
          </a:p>
          <a:p>
            <a:r>
              <a:rPr lang="en-US" sz="2000" dirty="0"/>
              <a:t>This was to help offset some of the penalties for cancelling the March 2022 IEEE 802 Plenary venue.</a:t>
            </a:r>
          </a:p>
          <a:p>
            <a:r>
              <a:rPr lang="en-US" sz="2000" dirty="0"/>
              <a:t>Motion to approve the Hilton Orlando Lake Buena Vista for 2023 May 802 Wireless Interim pass Jan 5, 2022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Contract was scheduled to be executed by January 31</a:t>
            </a:r>
            <a:r>
              <a:rPr lang="en-US" sz="2000" baseline="30000" dirty="0">
                <a:solidFill>
                  <a:schemeClr val="accent2"/>
                </a:solidFill>
              </a:rPr>
              <a:t>st</a:t>
            </a:r>
            <a:r>
              <a:rPr lang="en-US" sz="2000" dirty="0">
                <a:solidFill>
                  <a:schemeClr val="accent2"/>
                </a:solidFill>
              </a:rPr>
              <a:t> , f</a:t>
            </a:r>
            <a:r>
              <a:rPr lang="en-US" dirty="0">
                <a:solidFill>
                  <a:srgbClr val="C00000"/>
                </a:solidFill>
              </a:rPr>
              <a:t>inally Executed May 23, 2022.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22/0001r8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81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Contract executed: 802WFIN-21/31r0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22/0001r8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247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Airfare $1300</a:t>
            </a:r>
          </a:p>
          <a:p>
            <a:r>
              <a:rPr lang="en-US" dirty="0"/>
              <a:t>Meals: $300</a:t>
            </a:r>
            <a:br>
              <a:rPr lang="en-US" dirty="0"/>
            </a:br>
            <a:r>
              <a:rPr lang="en-US" dirty="0"/>
              <a:t>Transfers: $400</a:t>
            </a:r>
            <a:br>
              <a:rPr lang="en-US" dirty="0"/>
            </a:br>
            <a:r>
              <a:rPr lang="en-US" dirty="0"/>
              <a:t>Hotel: $600</a:t>
            </a:r>
          </a:p>
          <a:p>
            <a:r>
              <a:rPr lang="en-US" dirty="0"/>
              <a:t>Not to exceed: $2,600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22/0001r8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408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22/0001r8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99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9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CC9A3E7-6E7E-4533-8460-17B235A06F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4762" y="6597486"/>
            <a:ext cx="9144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9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9" y="6589714"/>
            <a:ext cx="115093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9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9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9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8316914" y="5876927"/>
            <a:ext cx="793750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95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25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18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07C26CB-7D9D-421E-9097-1883C3DAD6F2}"/>
              </a:ext>
            </a:extLst>
          </p:cNvPr>
          <p:cNvSpPr txBox="1"/>
          <p:nvPr userDrawn="1"/>
        </p:nvSpPr>
        <p:spPr>
          <a:xfrm>
            <a:off x="0" y="6604001"/>
            <a:ext cx="16764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doc: 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406026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1668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975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685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4691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8428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604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0777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7044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3503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9980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1" y="404815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6" y="404815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106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0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71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79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43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20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77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42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06A7171-3D93-4AEC-9BD3-73DD9975237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946625" y="382824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EC-22/0001r8</a:t>
            </a:r>
          </a:p>
        </p:txBody>
      </p:sp>
    </p:spTree>
    <p:extLst>
      <p:ext uri="{BB962C8B-B14F-4D97-AF65-F5344CB8AC3E}">
        <p14:creationId xmlns:p14="http://schemas.microsoft.com/office/powerpoint/2010/main" val="32161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9" y="6589714"/>
            <a:ext cx="115093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9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9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9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204" y="6589712"/>
            <a:ext cx="9144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9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8316914" y="5876927"/>
            <a:ext cx="793750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95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25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18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1"/>
            <a:ext cx="16764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doc: 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204580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7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802WCSC Meeting Venue Manager Report 2022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1210" y="16954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2022-08-3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236506"/>
              </p:ext>
            </p:extLst>
          </p:nvPr>
        </p:nvGraphicFramePr>
        <p:xfrm>
          <a:off x="512763" y="2279650"/>
          <a:ext cx="8118475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538755" progId="Word.Document.8">
                  <p:embed/>
                </p:oleObj>
              </mc:Choice>
              <mc:Fallback>
                <p:oleObj name="Document" r:id="rId3" imgW="8245941" imgH="253875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9650"/>
                        <a:ext cx="8118475" cy="248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6538" cy="1065213"/>
          </a:xfrm>
        </p:spPr>
        <p:txBody>
          <a:bodyPr/>
          <a:lstStyle/>
          <a:p>
            <a:r>
              <a:rPr lang="en-US" dirty="0"/>
              <a:t>2024 May </a:t>
            </a:r>
            <a:br>
              <a:rPr lang="en-US" dirty="0"/>
            </a:br>
            <a:r>
              <a:rPr lang="en-US" dirty="0"/>
              <a:t>802 Wireless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r>
              <a:rPr lang="en-US" dirty="0"/>
              <a:t>Date: Sept 12-17, 2024</a:t>
            </a:r>
          </a:p>
          <a:p>
            <a:r>
              <a:rPr lang="en-US" dirty="0"/>
              <a:t>Location: </a:t>
            </a:r>
            <a:r>
              <a:rPr lang="en-GB" dirty="0">
                <a:highlight>
                  <a:srgbClr val="FFFF00"/>
                </a:highlight>
              </a:rPr>
              <a:t>Warsaw, Poland </a:t>
            </a:r>
          </a:p>
          <a:p>
            <a:r>
              <a:rPr lang="en-US" dirty="0"/>
              <a:t>Mtg Planner: Mtg Events</a:t>
            </a:r>
          </a:p>
          <a:p>
            <a:r>
              <a:rPr lang="en-US" dirty="0"/>
              <a:t>Registration Target to open March 1, 2024</a:t>
            </a:r>
          </a:p>
          <a:p>
            <a:r>
              <a:rPr lang="en-US" dirty="0"/>
              <a:t>Budget:   -- 475 attendees</a:t>
            </a:r>
          </a:p>
          <a:p>
            <a:r>
              <a:rPr lang="en-US" dirty="0"/>
              <a:t>	Income:</a:t>
            </a:r>
          </a:p>
          <a:p>
            <a:r>
              <a:rPr lang="en-US" dirty="0"/>
              <a:t>	Expense:</a:t>
            </a:r>
          </a:p>
          <a:p>
            <a:r>
              <a:rPr lang="en-US" dirty="0"/>
              <a:t>	Net Meeting:</a:t>
            </a:r>
          </a:p>
          <a:p>
            <a:r>
              <a:rPr lang="en-US" dirty="0"/>
              <a:t>Per Attendee: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569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6538" cy="1065213"/>
          </a:xfrm>
        </p:spPr>
        <p:txBody>
          <a:bodyPr/>
          <a:lstStyle/>
          <a:p>
            <a:r>
              <a:rPr lang="en-US" dirty="0"/>
              <a:t>2024 Sept </a:t>
            </a:r>
            <a:br>
              <a:rPr lang="en-US" dirty="0"/>
            </a:br>
            <a:r>
              <a:rPr lang="en-US" dirty="0"/>
              <a:t>802 Wireless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r>
              <a:rPr lang="en-US" dirty="0"/>
              <a:t>Date: Sept 10- 15, 2024</a:t>
            </a:r>
          </a:p>
          <a:p>
            <a:r>
              <a:rPr lang="en-US" dirty="0"/>
              <a:t>Location: </a:t>
            </a:r>
            <a:r>
              <a:rPr lang="es-ES" dirty="0"/>
              <a:t>Grand Hyatt </a:t>
            </a:r>
            <a:r>
              <a:rPr lang="es-ES" dirty="0" err="1"/>
              <a:t>Buckhead</a:t>
            </a:r>
            <a:r>
              <a:rPr lang="es-ES" dirty="0"/>
              <a:t>, Atlanta GA</a:t>
            </a:r>
          </a:p>
          <a:p>
            <a:r>
              <a:rPr lang="en-US" dirty="0"/>
              <a:t>Mtg Planner: Face to Face Events</a:t>
            </a:r>
          </a:p>
          <a:p>
            <a:r>
              <a:rPr lang="en-US" dirty="0"/>
              <a:t>Registration Target to open July 1</a:t>
            </a:r>
            <a:r>
              <a:rPr lang="en-US"/>
              <a:t>, 2024</a:t>
            </a:r>
            <a:endParaRPr lang="en-US" dirty="0"/>
          </a:p>
          <a:p>
            <a:r>
              <a:rPr lang="en-US" dirty="0"/>
              <a:t>Budget:   -- 475 attendees</a:t>
            </a:r>
          </a:p>
          <a:p>
            <a:r>
              <a:rPr lang="en-US" dirty="0"/>
              <a:t>	Income:</a:t>
            </a:r>
          </a:p>
          <a:p>
            <a:r>
              <a:rPr lang="en-US" dirty="0"/>
              <a:t>	Expense:</a:t>
            </a:r>
          </a:p>
          <a:p>
            <a:r>
              <a:rPr lang="en-US" dirty="0"/>
              <a:t>	Net Meeting:</a:t>
            </a:r>
          </a:p>
          <a:p>
            <a:r>
              <a:rPr lang="en-US" dirty="0"/>
              <a:t>Per Attendee: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763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0DDE-A6D9-4DBD-93F1-8CAA6AF62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Dates – as of August 3,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3129B-CA8C-455A-AE59-F21708EA5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7315200" cy="4113213"/>
          </a:xfrm>
        </p:spPr>
        <p:txBody>
          <a:bodyPr/>
          <a:lstStyle/>
          <a:p>
            <a:pPr lvl="1"/>
            <a:r>
              <a:rPr lang="en-US" sz="2400" b="1" dirty="0"/>
              <a:t>Jan 2025 (Asia/NA)</a:t>
            </a:r>
          </a:p>
          <a:p>
            <a:pPr lvl="1"/>
            <a:r>
              <a:rPr lang="en-US" sz="2400" b="1" dirty="0"/>
              <a:t>May 2025 (Asia/NA)</a:t>
            </a:r>
          </a:p>
          <a:p>
            <a:pPr lvl="1"/>
            <a:r>
              <a:rPr lang="en-US" sz="2400" b="1" dirty="0"/>
              <a:t>Jan 2026 - (Europe/NA) </a:t>
            </a:r>
          </a:p>
          <a:p>
            <a:pPr lvl="1"/>
            <a:r>
              <a:rPr lang="en-US" sz="2400" b="1" dirty="0"/>
              <a:t>May 2026 - (Europe/NA)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A9A746-E78C-49D6-92DA-C413A7DAC7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5DC69-8D22-4A34-B084-E8BE1DA5DB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FAA42-FC9A-489D-8629-6501BD9287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89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493DF-5931-44B3-9102-D927DB1FF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Interim Meeting Fees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91827-7AAC-4AFD-A7F6-3D94D02BB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951413"/>
          </a:xfrm>
        </p:spPr>
        <p:txBody>
          <a:bodyPr/>
          <a:lstStyle/>
          <a:p>
            <a:r>
              <a:rPr lang="en-US" dirty="0"/>
              <a:t>IEEE 802 Plenary Session meeting fees are set by the IEEE 802 Executive Committee </a:t>
            </a:r>
          </a:p>
          <a:p>
            <a:pPr lvl="1"/>
            <a:r>
              <a:rPr lang="en-US" dirty="0"/>
              <a:t>– Currently it is set at $400/600/800.</a:t>
            </a:r>
          </a:p>
          <a:p>
            <a:pPr lvl="1"/>
            <a:r>
              <a:rPr lang="en-US" dirty="0"/>
              <a:t>-- Meeting fees will need to increase to cover mixed mode expenses</a:t>
            </a:r>
          </a:p>
          <a:p>
            <a:pPr lvl="1"/>
            <a:endParaRPr lang="en-US" sz="1000" dirty="0"/>
          </a:p>
          <a:p>
            <a:r>
              <a:rPr lang="en-US" dirty="0"/>
              <a:t>IEEE 802 Wireless Interim Session fees are set to balance actual costs to zero over 2 years.</a:t>
            </a:r>
          </a:p>
          <a:p>
            <a:endParaRPr lang="en-US" sz="800" dirty="0"/>
          </a:p>
          <a:p>
            <a:r>
              <a:rPr lang="en-US" dirty="0"/>
              <a:t>Expectations for May and Sept 2022 – </a:t>
            </a:r>
          </a:p>
          <a:p>
            <a:pPr lvl="1"/>
            <a:r>
              <a:rPr lang="en-US" dirty="0"/>
              <a:t>$850/$1,100/$1,350 in person  (+$300 not in hotel)</a:t>
            </a:r>
          </a:p>
          <a:p>
            <a:pPr lvl="1"/>
            <a:r>
              <a:rPr lang="en-US" dirty="0"/>
              <a:t>$950/$1,200/$1,450 Mixed Mode</a:t>
            </a:r>
          </a:p>
          <a:p>
            <a:pPr lvl="1"/>
            <a:r>
              <a:rPr lang="en-US" dirty="0"/>
              <a:t>$400/$600/$800 Electronic</a:t>
            </a:r>
          </a:p>
          <a:p>
            <a:r>
              <a:rPr lang="en-US" sz="1800" dirty="0"/>
              <a:t>Please note that the meeting fees above are similar to levels for pre-pandemic sessions.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50E021-1E26-4F3A-947B-35C1269A0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B86E3-7481-455A-BBEE-880ECE5F00CB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941976-E4F2-43E6-9FDD-8B4D25BC9F33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685800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298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CCE40-34B4-484A-B5DF-DCB6B6752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 Report for Sept 2022</a:t>
            </a:r>
            <a:br>
              <a:rPr lang="en-US" dirty="0"/>
            </a:br>
            <a:r>
              <a:rPr lang="en-US" sz="1800" dirty="0"/>
              <a:t>as of Aug 3, 2022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63C50-BABD-6773-3784-247A9C878C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D87DC-44C7-AF83-0EC7-CE8EF192EE1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BC3FC-4841-7371-D4A5-610808132C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BB0446-EE89-A3BC-D0BD-EBCF0139F8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274" y="2148158"/>
            <a:ext cx="7531451" cy="341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625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354AF-15F7-DFFC-47FA-4E5FEBB82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Report for Sept 2022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3165C-866F-EFD4-74C3-14312957D44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3FF67-F930-AA03-FDEB-C380F376F15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1CEA4-56C3-47E4-B4D7-956B056F16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0945B5-6F25-A995-7A46-869F07D610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175" y="1567408"/>
            <a:ext cx="7768163" cy="490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940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4F9C8-2A1E-E8C3-6B46-1E4D92E1C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Site visit to Waikoloa</a:t>
            </a:r>
            <a:br>
              <a:rPr lang="en-US" dirty="0"/>
            </a:br>
            <a:r>
              <a:rPr lang="en-US" dirty="0"/>
              <a:t>2022-08-03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03C22-82A6-32B9-6DDA-79F0D0B11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authorize the 802W Venue Manager, Jon Rosdahl to go on a site visit with </a:t>
            </a:r>
            <a:r>
              <a:rPr lang="en-US" dirty="0" err="1"/>
              <a:t>Linespeed</a:t>
            </a:r>
            <a:r>
              <a:rPr lang="en-US" dirty="0"/>
              <a:t> with the purpose to prepare for Virtual access for the 2022 Sept IEEE 802 Wireless Mixed-mode Interim.</a:t>
            </a:r>
            <a:br>
              <a:rPr lang="en-US" dirty="0"/>
            </a:br>
            <a:r>
              <a:rPr lang="en-US" dirty="0"/>
              <a:t>Expenses not to exceed: $2,600</a:t>
            </a:r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Clint Powell</a:t>
            </a:r>
          </a:p>
          <a:p>
            <a:r>
              <a:rPr lang="en-US" dirty="0"/>
              <a:t>Results: 5-0-0 Motion Passes (ECJT voters)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5AE3C-1357-2969-353C-8CF5EF634A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4C927-F02C-43F8-F452-3F7A461B43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87432-00B9-46BB-3AAF-194527DC80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614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ED6EE-2097-404D-B63F-78DC15851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2024 May IEEE 802 Wireless Interim</a:t>
            </a:r>
            <a:br>
              <a:rPr lang="en-US" dirty="0"/>
            </a:br>
            <a:r>
              <a:rPr lang="en-US" dirty="0"/>
              <a:t>Warsaw, Poland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DD7BF-D990-4EC4-99CD-96A4AFCBC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2000" dirty="0"/>
              <a:t>Mtg target: May 12-17, 2022</a:t>
            </a:r>
          </a:p>
          <a:p>
            <a:r>
              <a:rPr lang="en-US" sz="2000" dirty="0"/>
              <a:t>Current Deposit on Account: ~USD$67,324.30 (paid 5-5-20)</a:t>
            </a:r>
          </a:p>
          <a:p>
            <a:r>
              <a:rPr lang="en-US" sz="2000" dirty="0"/>
              <a:t>Minimum Room block:  843 nights --  peak 175 attendance </a:t>
            </a:r>
          </a:p>
          <a:p>
            <a:r>
              <a:rPr lang="en-US" sz="2000" dirty="0"/>
              <a:t>Room Rate: PLN 620.00 =~USD$154   (as of Feb2) - TBC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0DAEF-31F8-4EA0-8E70-B3CC1AF42EE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37" cy="273050"/>
          </a:xfrm>
        </p:spPr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1AB3E-5D1F-40B5-B52B-A8226A5BAD7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3" y="6475413"/>
            <a:ext cx="3184525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C460A-2A13-4F5D-A213-7AD2EF87A7E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813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8A5EB-69CF-4A66-8DC9-FC2ED0E8D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Current Status of 802 Wireless Interim Session venue plans as of August 2, 2022 as presented to the 2022 August 3rd IEEE 802 Wireless Chairs Telecon.</a:t>
            </a:r>
            <a:br>
              <a:rPr lang="en-GB" dirty="0"/>
            </a:b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dirty="0"/>
              <a:t>Future Interim Venue Status – Aug 2, 2022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2022-09 (11-16)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2023-01 (15-20) Baltimore, MD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>
                <a:highlight>
                  <a:srgbClr val="00FFFF"/>
                </a:highlight>
              </a:rPr>
              <a:t>2023-05  (14-19) Hilton Orlando Lake Buena Vista</a:t>
            </a:r>
            <a:endParaRPr lang="en-GB" sz="2000" dirty="0">
              <a:highlight>
                <a:srgbClr val="00FFFF"/>
              </a:highlight>
            </a:endParaRP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2023-09 (10-15) Atlanta – Buckhead, GA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2024-01 (14-19) Panama (Rebooked from Jan 2022)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2024-05 (12-17) Warsaw, Poland – (R</a:t>
            </a:r>
            <a:r>
              <a:rPr lang="en-GB" sz="2000" dirty="0">
                <a:highlight>
                  <a:srgbClr val="FFFF00"/>
                </a:highlight>
              </a:rPr>
              <a:t>ebook from 2002)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2024-09 (8-13)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2025-09 (14-19) </a:t>
            </a:r>
            <a:r>
              <a:rPr lang="en-US" sz="2400" dirty="0"/>
              <a:t>Waikoloa, HI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2026-09 (13-18) Waikoloa, HI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6B1E07-1378-480A-858D-3AD03452127F}"/>
              </a:ext>
            </a:extLst>
          </p:cNvPr>
          <p:cNvSpPr txBox="1"/>
          <p:nvPr/>
        </p:nvSpPr>
        <p:spPr>
          <a:xfrm>
            <a:off x="5486400" y="5569803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Meeting Planner:</a:t>
            </a:r>
          </a:p>
          <a:p>
            <a:r>
              <a:rPr lang="en-US" sz="1600" dirty="0">
                <a:solidFill>
                  <a:schemeClr val="tx1"/>
                </a:solidFill>
              </a:rPr>
              <a:t>Starred Venues :MTG Events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Dotted Venues: Face to Face Events</a:t>
            </a:r>
          </a:p>
        </p:txBody>
      </p:sp>
    </p:spTree>
    <p:extLst>
      <p:ext uri="{BB962C8B-B14F-4D97-AF65-F5344CB8AC3E}">
        <p14:creationId xmlns:p14="http://schemas.microsoft.com/office/powerpoint/2010/main" val="83678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199"/>
          </a:xfrm>
        </p:spPr>
        <p:txBody>
          <a:bodyPr/>
          <a:lstStyle/>
          <a:p>
            <a:r>
              <a:rPr lang="en-US" altLang="en-US" dirty="0"/>
              <a:t>Future 802 Plenary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4799013"/>
          </a:xfrm>
        </p:spPr>
        <p:txBody>
          <a:bodyPr/>
          <a:lstStyle/>
          <a:p>
            <a:r>
              <a:rPr lang="en-US" sz="1600" dirty="0">
                <a:highlight>
                  <a:srgbClr val="00FF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00FF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00FFFF"/>
                </a:highlight>
              </a:rPr>
              <a:t>2024 – March 10-15 – Hyatt Regency Denver at Colorado Convention Center, Denver, CO, United States (March 2021)</a:t>
            </a:r>
          </a:p>
          <a:p>
            <a:r>
              <a:rPr lang="en-US" sz="1600" dirty="0">
                <a:highlight>
                  <a:srgbClr val="00FF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00FFFF"/>
                </a:highlight>
              </a:rPr>
              <a:t>2024 – Nov 10-15 –Hyatt Regency Vancouver  (Nov 2021)</a:t>
            </a:r>
          </a:p>
          <a:p>
            <a:r>
              <a:rPr lang="en-US" sz="1600" dirty="0">
                <a:highlight>
                  <a:srgbClr val="00FF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00FFFF"/>
                </a:highlight>
              </a:rPr>
              <a:t>2025 – July 13-18 –Marriott Madrid Auditorium, Madrid, Spain - TBC (July 2021)</a:t>
            </a:r>
          </a:p>
          <a:p>
            <a:r>
              <a:rPr lang="en-US" sz="1600" dirty="0">
                <a:highlight>
                  <a:srgbClr val="00FF00"/>
                </a:highlight>
              </a:rPr>
              <a:t>2025 – Nov 9-24 – Open</a:t>
            </a:r>
          </a:p>
          <a:p>
            <a:r>
              <a:rPr lang="en-US" sz="1600" dirty="0">
                <a:highlight>
                  <a:srgbClr val="00FF00"/>
                </a:highlight>
              </a:rPr>
              <a:t>2026 – March 8-13 – Open</a:t>
            </a:r>
          </a:p>
          <a:p>
            <a:r>
              <a:rPr lang="en-US" sz="1600" dirty="0">
                <a:highlight>
                  <a:srgbClr val="FFFF00"/>
                </a:highlight>
              </a:rPr>
              <a:t>2026 – July 12-17 - Sheraton Le Centre Montreal, Montreal, Quebec, Canada (July 2022 – Penalty offset)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600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sz="1600" dirty="0">
              <a:solidFill>
                <a:schemeClr val="accent6"/>
              </a:solidFill>
            </a:endParaRPr>
          </a:p>
          <a:p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329E6-42D5-1046-E3E3-13F6285E18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48F09-CAFB-4C2B-27E3-4E3CDC30B87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AAAB1-1CFB-17F2-7CA8-3259DC61F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6538" cy="1065213"/>
          </a:xfrm>
        </p:spPr>
        <p:txBody>
          <a:bodyPr/>
          <a:lstStyle/>
          <a:p>
            <a:r>
              <a:rPr lang="en-US" dirty="0"/>
              <a:t>2023 January 802 Wireless Interim: Marri</a:t>
            </a:r>
            <a:r>
              <a:rPr lang="en-US" sz="3200" dirty="0"/>
              <a:t>ott Baltimore Waterfront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r>
              <a:rPr lang="en-US" sz="2000" dirty="0"/>
              <a:t>Date: January 15-20, 2023</a:t>
            </a:r>
          </a:p>
          <a:p>
            <a:r>
              <a:rPr lang="en-US" sz="2000" dirty="0"/>
              <a:t>Location: Baltimore, Maryland, USA – with Virtual access</a:t>
            </a:r>
          </a:p>
          <a:p>
            <a:r>
              <a:rPr lang="en-US" sz="2000" dirty="0"/>
              <a:t>Mtg Planner: Face to Face Events</a:t>
            </a:r>
          </a:p>
          <a:p>
            <a:r>
              <a:rPr lang="en-US" sz="2000" dirty="0"/>
              <a:t>Registration Target to open Nov 1, 2022</a:t>
            </a:r>
          </a:p>
          <a:p>
            <a:r>
              <a:rPr lang="en-US" sz="2000" dirty="0"/>
              <a:t>Budget:   -- 475 attendees  (250/225)</a:t>
            </a:r>
          </a:p>
          <a:p>
            <a:r>
              <a:rPr lang="en-US" sz="2000" dirty="0"/>
              <a:t>	Income:</a:t>
            </a:r>
          </a:p>
          <a:p>
            <a:r>
              <a:rPr lang="en-US" sz="2000" dirty="0"/>
              <a:t>	Expense:</a:t>
            </a:r>
          </a:p>
          <a:p>
            <a:r>
              <a:rPr lang="en-US" sz="2000" dirty="0"/>
              <a:t>	Net Meeting:</a:t>
            </a:r>
          </a:p>
          <a:p>
            <a:r>
              <a:rPr lang="en-US" sz="2000" dirty="0"/>
              <a:t>Per Attendee:</a:t>
            </a:r>
          </a:p>
          <a:p>
            <a:r>
              <a:rPr lang="en-US" sz="2000" dirty="0"/>
              <a:t>	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97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6538" cy="1065213"/>
          </a:xfrm>
        </p:spPr>
        <p:txBody>
          <a:bodyPr/>
          <a:lstStyle/>
          <a:p>
            <a:r>
              <a:rPr lang="en-US" dirty="0"/>
              <a:t>2023 May 802 Wireless Interim: </a:t>
            </a:r>
            <a:br>
              <a:rPr lang="en-US" dirty="0"/>
            </a:br>
            <a:r>
              <a:rPr lang="es-ES" dirty="0"/>
              <a:t>Hilton Orlando Lake Buena Vista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r>
              <a:rPr lang="en-US" dirty="0"/>
              <a:t>Date: May 14-19, 2023</a:t>
            </a:r>
          </a:p>
          <a:p>
            <a:r>
              <a:rPr lang="en-US" dirty="0"/>
              <a:t>Location: </a:t>
            </a:r>
            <a:r>
              <a:rPr lang="es-ES" dirty="0"/>
              <a:t>Orlando, Florida, USA</a:t>
            </a:r>
          </a:p>
          <a:p>
            <a:r>
              <a:rPr lang="en-US" dirty="0"/>
              <a:t>Mtg Planner: Face to Face Events</a:t>
            </a:r>
          </a:p>
          <a:p>
            <a:r>
              <a:rPr lang="en-US" dirty="0"/>
              <a:t>Registration Target to open March 1, 2023</a:t>
            </a:r>
          </a:p>
          <a:p>
            <a:r>
              <a:rPr lang="en-US" dirty="0"/>
              <a:t>Budget:   -- 475 attendees (</a:t>
            </a:r>
            <a:r>
              <a:rPr lang="en-US" sz="2400" dirty="0"/>
              <a:t>250/225)</a:t>
            </a:r>
            <a:endParaRPr lang="en-US" dirty="0"/>
          </a:p>
          <a:p>
            <a:r>
              <a:rPr lang="en-US" dirty="0"/>
              <a:t>	Income:</a:t>
            </a:r>
          </a:p>
          <a:p>
            <a:r>
              <a:rPr lang="en-US" dirty="0"/>
              <a:t>	Expense:</a:t>
            </a:r>
          </a:p>
          <a:p>
            <a:r>
              <a:rPr lang="en-US" dirty="0"/>
              <a:t>	Net Meeting:</a:t>
            </a:r>
          </a:p>
          <a:p>
            <a:r>
              <a:rPr lang="en-US" dirty="0"/>
              <a:t>Per Attendee: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681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C220F-06A4-4B04-8AEF-E998A278C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May 802 Wireless Interim</a:t>
            </a:r>
            <a:br>
              <a:rPr lang="en-US" dirty="0"/>
            </a:br>
            <a:r>
              <a:rPr lang="en-US" dirty="0"/>
              <a:t>Hilton Orlando Lake Buena Vista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4D71E-DF56-42C7-851F-F90495C16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r>
              <a:rPr lang="en-US" sz="2000" dirty="0"/>
              <a:t>Request from IEEE 802 Executive Committee to take an Interim Meeting at the Hilton Orlando Lake Buena Vista for 2023 May.</a:t>
            </a:r>
          </a:p>
          <a:p>
            <a:r>
              <a:rPr lang="en-US" sz="2000" dirty="0"/>
              <a:t>This was to help offset some of the penalties for cancelling the March 2022 IEEE 802 Plenary venue.</a:t>
            </a:r>
          </a:p>
          <a:p>
            <a:r>
              <a:rPr lang="en-US" sz="2000" dirty="0"/>
              <a:t>Motion to approve the Hilton Orlando Lake Buena Vista for 2023 May 802 Wireless Interim pass Jan 5, 2022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Contract was to be executed by January 31</a:t>
            </a:r>
            <a:r>
              <a:rPr lang="en-US" sz="2000" baseline="30000" dirty="0">
                <a:solidFill>
                  <a:schemeClr val="accent2"/>
                </a:solidFill>
              </a:rPr>
              <a:t>st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Finally Executed May 23, 2022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2C5EC-75C7-4E0F-B1CE-0B0C30E36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3D0EC-26C4-4669-9D19-22D49DDC3B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AB50C-204D-405E-90C4-4E7D8198F6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493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6538" cy="1065213"/>
          </a:xfrm>
        </p:spPr>
        <p:txBody>
          <a:bodyPr/>
          <a:lstStyle/>
          <a:p>
            <a:r>
              <a:rPr lang="en-US" dirty="0"/>
              <a:t>2023 September 802 Wireless Interim</a:t>
            </a:r>
            <a:br>
              <a:rPr lang="en-US" dirty="0"/>
            </a:br>
            <a:r>
              <a:rPr lang="es-ES" dirty="0"/>
              <a:t>Hilton Orlando Lake Buena Vista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r>
              <a:rPr lang="en-US" sz="2000" dirty="0"/>
              <a:t>Date: Sept 10- 15, 2023</a:t>
            </a:r>
          </a:p>
          <a:p>
            <a:r>
              <a:rPr lang="en-US" sz="2000" dirty="0"/>
              <a:t>Location: Orlando, FL, USA</a:t>
            </a:r>
            <a:endParaRPr lang="es-ES" sz="2000" dirty="0"/>
          </a:p>
          <a:p>
            <a:r>
              <a:rPr lang="en-US" sz="2000" dirty="0"/>
              <a:t>Mtg Planner: Face to Face Events</a:t>
            </a:r>
          </a:p>
          <a:p>
            <a:r>
              <a:rPr lang="en-US" sz="2000" dirty="0"/>
              <a:t>Registration Target to open July 1, 2023</a:t>
            </a:r>
          </a:p>
          <a:p>
            <a:r>
              <a:rPr lang="en-US" sz="2000" dirty="0"/>
              <a:t>Budget:   -- 475 attendees</a:t>
            </a:r>
          </a:p>
          <a:p>
            <a:r>
              <a:rPr lang="en-US" sz="2000" dirty="0"/>
              <a:t>	Income:</a:t>
            </a:r>
          </a:p>
          <a:p>
            <a:r>
              <a:rPr lang="en-US" sz="2000" dirty="0"/>
              <a:t>	Expense:</a:t>
            </a:r>
          </a:p>
          <a:p>
            <a:r>
              <a:rPr lang="en-US" sz="2000" dirty="0"/>
              <a:t>	Net Meeting:</a:t>
            </a:r>
          </a:p>
          <a:p>
            <a:r>
              <a:rPr lang="en-US" sz="2000" dirty="0"/>
              <a:t>Per Attendee:</a:t>
            </a:r>
          </a:p>
          <a:p>
            <a:r>
              <a:rPr lang="en-US" sz="2000" dirty="0"/>
              <a:t>	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843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438A086-17E7-4715-864C-CC9DA8FEF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9763"/>
            <a:ext cx="7770813" cy="838200"/>
          </a:xfrm>
        </p:spPr>
        <p:txBody>
          <a:bodyPr/>
          <a:lstStyle/>
          <a:p>
            <a:r>
              <a:rPr lang="en-US" sz="2800" dirty="0"/>
              <a:t>2024 January 802 Wireless Interim</a:t>
            </a:r>
            <a:br>
              <a:rPr lang="en-US" sz="2800" dirty="0"/>
            </a:br>
            <a:r>
              <a:rPr lang="en-US" sz="2800" dirty="0"/>
              <a:t>Panama Hilton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C84FC688-6069-4D5C-B399-F516344B8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2276"/>
            <a:ext cx="7770813" cy="4783137"/>
          </a:xfrm>
        </p:spPr>
        <p:txBody>
          <a:bodyPr/>
          <a:lstStyle/>
          <a:p>
            <a:r>
              <a:rPr lang="en-US" sz="2000" dirty="0"/>
              <a:t>Date: January 14-20, 2024</a:t>
            </a:r>
          </a:p>
          <a:p>
            <a:r>
              <a:rPr lang="en-US" sz="2000" dirty="0"/>
              <a:t>Location: Panama City, Panama</a:t>
            </a:r>
          </a:p>
          <a:p>
            <a:r>
              <a:rPr lang="en-US" sz="2000" dirty="0"/>
              <a:t>Mtg Planner: MTG Events</a:t>
            </a:r>
          </a:p>
          <a:p>
            <a:r>
              <a:rPr lang="en-US" sz="2000" dirty="0"/>
              <a:t>Rebooked due to Covid-19 from 2021 May and 2022 January</a:t>
            </a:r>
          </a:p>
          <a:p>
            <a:r>
              <a:rPr lang="en-US" sz="2000" dirty="0"/>
              <a:t>Registration Target to open Nov 1, 2023</a:t>
            </a:r>
          </a:p>
          <a:p>
            <a:r>
              <a:rPr lang="en-US" sz="2000" dirty="0"/>
              <a:t>Budget:   -- 475 attendees</a:t>
            </a:r>
          </a:p>
          <a:p>
            <a:r>
              <a:rPr lang="en-US" sz="2000" dirty="0"/>
              <a:t>	Income:</a:t>
            </a:r>
          </a:p>
          <a:p>
            <a:r>
              <a:rPr lang="en-US" sz="2000" dirty="0"/>
              <a:t>	Expense:</a:t>
            </a:r>
          </a:p>
          <a:p>
            <a:r>
              <a:rPr lang="en-US" sz="2000" dirty="0"/>
              <a:t>	Net Meeting:</a:t>
            </a:r>
          </a:p>
          <a:p>
            <a:r>
              <a:rPr lang="en-US" sz="2000" dirty="0"/>
              <a:t>Per Attendee: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ADE5D-0B2F-42CA-BA39-6027E700A6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0A8D6-A84D-4CC3-A358-1EC33210B8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736AC-8D62-435D-8A8A-C40885AE37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4797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013A26-D71D-41CE-82F4-78BAE0CFF3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4AC373-BE23-4904-9DE2-44E67FE1D9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989ECB-1F4C-41CF-B54E-6E4D8980166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 Theme</Template>
  <TotalTime>30545</TotalTime>
  <Words>1718</Words>
  <Application>Microsoft Office PowerPoint</Application>
  <PresentationFormat>On-screen Show (4:3)</PresentationFormat>
  <Paragraphs>256</Paragraphs>
  <Slides>18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Courier New</vt:lpstr>
      <vt:lpstr>Times New Roman</vt:lpstr>
      <vt:lpstr>Wingdings</vt:lpstr>
      <vt:lpstr>802-11 Theme</vt:lpstr>
      <vt:lpstr>Title slide</vt:lpstr>
      <vt:lpstr>Document</vt:lpstr>
      <vt:lpstr>IEEE 802WCSC Meeting Venue Manager Report 2022</vt:lpstr>
      <vt:lpstr>Abstract</vt:lpstr>
      <vt:lpstr>Future Interim Venue Status – Aug 2, 2022</vt:lpstr>
      <vt:lpstr>Future 802 Plenary Venue Contract Status</vt:lpstr>
      <vt:lpstr>2023 January 802 Wireless Interim: Marriott Baltimore Waterfront</vt:lpstr>
      <vt:lpstr>2023 May 802 Wireless Interim:  Hilton Orlando Lake Buena Vista</vt:lpstr>
      <vt:lpstr>2023 May 802 Wireless Interim Hilton Orlando Lake Buena Vista</vt:lpstr>
      <vt:lpstr>2023 September 802 Wireless Interim Hilton Orlando Lake Buena Vista</vt:lpstr>
      <vt:lpstr>2024 January 802 Wireless Interim Panama Hilton</vt:lpstr>
      <vt:lpstr>2024 May  802 Wireless Interim</vt:lpstr>
      <vt:lpstr>2024 Sept  802 Wireless Interim</vt:lpstr>
      <vt:lpstr>Open Dates – as of August 3, 2022</vt:lpstr>
      <vt:lpstr>Future Interim Meeting Fees</vt:lpstr>
      <vt:lpstr>Registration Report for Sept 2022 as of Aug 3, 2022</vt:lpstr>
      <vt:lpstr>Budget Report for Sept 2022</vt:lpstr>
      <vt:lpstr>Motion to approve Site visit to Waikoloa 2022-08-03</vt:lpstr>
      <vt:lpstr>2024 May IEEE 802 Wireless Interim Warsaw, Poland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802WCSC Meeting Venue Manager Report-2022</dc:title>
  <dc:subject>Future Venue August Status Report</dc:subject>
  <dc:creator>Jon Rosdahl</dc:creator>
  <cp:keywords>Report</cp:keywords>
  <dc:description>Jon Rosdahl (Qualcomm)</dc:description>
  <cp:lastModifiedBy>Jon Rosdahl</cp:lastModifiedBy>
  <cp:revision>29</cp:revision>
  <cp:lastPrinted>1601-01-01T00:00:00Z</cp:lastPrinted>
  <dcterms:created xsi:type="dcterms:W3CDTF">2021-02-03T19:21:29Z</dcterms:created>
  <dcterms:modified xsi:type="dcterms:W3CDTF">2022-09-11T02:38:39Z</dcterms:modified>
  <cp:category>August 2022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