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9" r:id="rId1"/>
    <p:sldMasterId id="2147483737" r:id="rId2"/>
  </p:sldMasterIdLst>
  <p:notesMasterIdLst>
    <p:notesMasterId r:id="rId12"/>
  </p:notesMasterIdLst>
  <p:handoutMasterIdLst>
    <p:handoutMasterId r:id="rId13"/>
  </p:handoutMasterIdLst>
  <p:sldIdLst>
    <p:sldId id="256" r:id="rId3"/>
    <p:sldId id="264" r:id="rId4"/>
    <p:sldId id="257" r:id="rId5"/>
    <p:sldId id="689" r:id="rId6"/>
    <p:sldId id="691" r:id="rId7"/>
    <p:sldId id="260" r:id="rId8"/>
    <p:sldId id="688" r:id="rId9"/>
    <p:sldId id="690" r:id="rId10"/>
    <p:sldId id="686" r:id="rId11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7D361F4A-E880-4E66-B29E-2EF98C525416}">
          <p14:sldIdLst>
            <p14:sldId id="256"/>
            <p14:sldId id="264"/>
            <p14:sldId id="257"/>
            <p14:sldId id="689"/>
            <p14:sldId id="691"/>
            <p14:sldId id="260"/>
            <p14:sldId id="688"/>
            <p14:sldId id="690"/>
            <p14:sldId id="6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99"/>
    <a:srgbClr val="F9EAE8"/>
    <a:srgbClr val="BFD9E5"/>
    <a:srgbClr val="A6A6A6"/>
    <a:srgbClr val="000000"/>
    <a:srgbClr val="005582"/>
    <a:srgbClr val="B2D1E0"/>
    <a:srgbClr val="7FB3CC"/>
    <a:srgbClr val="00609F"/>
    <a:srgbClr val="009A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183" autoAdjust="0"/>
    <p:restoredTop sz="96357" autoAdjust="0"/>
  </p:normalViewPr>
  <p:slideViewPr>
    <p:cSldViewPr snapToGrid="0" snapToObjects="1">
      <p:cViewPr varScale="1">
        <p:scale>
          <a:sx n="98" d="100"/>
          <a:sy n="98" d="100"/>
        </p:scale>
        <p:origin x="108" y="414"/>
      </p:cViewPr>
      <p:guideLst>
        <p:guide orient="horz" pos="2160"/>
        <p:guide pos="381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0" d="100"/>
        <a:sy n="130" d="100"/>
      </p:scale>
      <p:origin x="0" y="0"/>
    </p:cViewPr>
  </p:sorterViewPr>
  <p:notesViewPr>
    <p:cSldViewPr snapToGrid="0" snapToObjects="1" showGuides="1">
      <p:cViewPr varScale="1">
        <p:scale>
          <a:sx n="142" d="100"/>
          <a:sy n="142" d="100"/>
        </p:scale>
        <p:origin x="3372" y="138"/>
      </p:cViewPr>
      <p:guideLst/>
    </p:cSldViewPr>
  </p:notesViewPr>
  <p:gridSpacing cx="457200" cy="457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1A4F8668-3C6B-47F0-8C88-F44947D8FA9B}"/>
    <pc:docChg chg="custSel modSld modMainMaster">
      <pc:chgData name="John DAmbrosia" userId="a76b78698ac40a99" providerId="LiveId" clId="{1A4F8668-3C6B-47F0-8C88-F44947D8FA9B}" dt="2021-11-05T20:57:31.954" v="1" actId="3626"/>
      <pc:docMkLst>
        <pc:docMk/>
      </pc:docMkLst>
      <pc:sldChg chg="modSp mod">
        <pc:chgData name="John DAmbrosia" userId="a76b78698ac40a99" providerId="LiveId" clId="{1A4F8668-3C6B-47F0-8C88-F44947D8FA9B}" dt="2021-11-05T20:57:31.954" v="1" actId="3626"/>
        <pc:sldMkLst>
          <pc:docMk/>
          <pc:sldMk cId="2894432035" sldId="264"/>
        </pc:sldMkLst>
        <pc:spChg chg="mod">
          <ac:chgData name="John DAmbrosia" userId="a76b78698ac40a99" providerId="LiveId" clId="{1A4F8668-3C6B-47F0-8C88-F44947D8FA9B}" dt="2021-11-05T20:57:31.954" v="1" actId="3626"/>
          <ac:spMkLst>
            <pc:docMk/>
            <pc:sldMk cId="2894432035" sldId="264"/>
            <ac:spMk id="2" creationId="{D13657E0-A9BE-4AAA-810A-C759F9B420CF}"/>
          </ac:spMkLst>
        </pc:spChg>
      </pc:sldChg>
      <pc:sldMasterChg chg="modSp mod">
        <pc:chgData name="John DAmbrosia" userId="a76b78698ac40a99" providerId="LiveId" clId="{1A4F8668-3C6B-47F0-8C88-F44947D8FA9B}" dt="2021-11-05T20:52:50.953" v="0" actId="20577"/>
        <pc:sldMasterMkLst>
          <pc:docMk/>
          <pc:sldMasterMk cId="956817549" sldId="2147483719"/>
        </pc:sldMasterMkLst>
        <pc:spChg chg="mod">
          <ac:chgData name="John DAmbrosia" userId="a76b78698ac40a99" providerId="LiveId" clId="{1A4F8668-3C6B-47F0-8C88-F44947D8FA9B}" dt="2021-11-05T20:52:50.953" v="0" actId="20577"/>
          <ac:spMkLst>
            <pc:docMk/>
            <pc:sldMasterMk cId="956817549" sldId="2147483719"/>
            <ac:spMk id="2" creationId="{4F05AFCB-6B6D-457E-983A-F9274F33559E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BC6F15F-043F-4A07-9271-814C1FF124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CBD4F2C-72F1-47FF-81B5-3AEC55C4AEC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63DC4-3777-4E36-9080-69B3B9F4B3A2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6D7A82-2B2F-40C8-B174-E38DB574231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86559A-5BC9-4A10-84D9-DB6F3A15901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1B727A-6171-488F-9AFC-4286CAF15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8901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287D43-250E-47E3-9E6E-F4C000A7A362}" type="datetimeFigureOut">
              <a:rPr lang="en-GB" smtClean="0"/>
              <a:t>05/11/2021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7EA21-83D2-47D4-8C46-43C733F3C71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197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C7EA21-83D2-47D4-8C46-43C733F3C71F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71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3ADC6A5-0679-441E-AB10-456EFEDC7F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625600" y="6645274"/>
            <a:ext cx="1988249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4074CB1C-C51E-4D07-A379-614A66D219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00221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90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87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4684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883C9D13-1AE7-4566-83DE-A7473A9E991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F33B605-73FD-45E3-B6C4-C665E0CAAF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92402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683865D9-1C1D-438F-8DF1-74E677946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47B5D6FE-3429-4E4E-9B71-3EDB54407A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3876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02559A12-91A7-4BDD-A83E-9AD7409B50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7" name="Slide Number Placeholder 10">
            <a:extLst>
              <a:ext uri="{FF2B5EF4-FFF2-40B4-BE49-F238E27FC236}">
                <a16:creationId xmlns:a16="http://schemas.microsoft.com/office/drawing/2014/main" id="{0800EE5C-C8F8-4508-A3FE-BC87291C3D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0200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1E4B548-0797-41DB-B0F9-BA9017CA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6" name="Slide Number Placeholder 10">
            <a:extLst>
              <a:ext uri="{FF2B5EF4-FFF2-40B4-BE49-F238E27FC236}">
                <a16:creationId xmlns:a16="http://schemas.microsoft.com/office/drawing/2014/main" id="{1A7C77F8-D839-45AC-8CB8-2C9B1415D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119882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EEE_TAG_BLU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63200" y="6019800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27200" y="822325"/>
            <a:ext cx="9550400" cy="1143000"/>
          </a:xfrm>
        </p:spPr>
        <p:txBody>
          <a:bodyPr/>
          <a:lstStyle>
            <a:lvl1pPr>
              <a:lnSpc>
                <a:spcPct val="9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95452" y="3962400"/>
            <a:ext cx="5226049" cy="1752600"/>
          </a:xfrm>
        </p:spPr>
        <p:txBody>
          <a:bodyPr/>
          <a:lstStyle>
            <a:lvl1pPr marL="0" indent="0">
              <a:lnSpc>
                <a:spcPct val="90000"/>
              </a:lnSpc>
              <a:buFont typeface="Wingdings" pitchFamily="28" charset="2"/>
              <a:buNone/>
              <a:defRPr sz="22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4022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6025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80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Tx/>
              <a:buBlip>
                <a:blip r:embed="rId2"/>
              </a:buBlip>
              <a:defRPr/>
            </a:lvl1pPr>
            <a:lvl2pPr>
              <a:buClr>
                <a:schemeClr val="tx1">
                  <a:lumMod val="65000"/>
                  <a:lumOff val="35000"/>
                </a:schemeClr>
              </a:buClr>
              <a:defRPr/>
            </a:lvl2pPr>
            <a:lvl3pPr>
              <a:buClr>
                <a:schemeClr val="tx1">
                  <a:lumMod val="65000"/>
                  <a:lumOff val="35000"/>
                </a:schemeClr>
              </a:buClr>
              <a:defRPr/>
            </a:lvl3pPr>
            <a:lvl4pPr>
              <a:buClr>
                <a:schemeClr val="tx1">
                  <a:lumMod val="65000"/>
                  <a:lumOff val="35000"/>
                </a:schemeClr>
              </a:buClr>
              <a:defRPr/>
            </a:lvl4pPr>
            <a:lvl5pPr>
              <a:buClr>
                <a:schemeClr val="tx1">
                  <a:lumMod val="65000"/>
                  <a:lumOff val="3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7953F7-7028-42D5-916D-7BE6627B02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147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43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7440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2313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3301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95810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5062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3388BE6-14CF-451B-A2BD-1A1EB63EC42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0866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9C9BCEC-F3F3-4629-908E-83B4720030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49567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>
          <a:xfrm>
            <a:off x="1764937" y="6343878"/>
            <a:ext cx="416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711200" y="6172201"/>
            <a:ext cx="9144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132FE97-73A5-47D7-A40D-2F14537E3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2389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01700" y="200025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35700" y="20002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35700" y="413385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484205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BF96EA-CAB8-47EC-A542-3F53947205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6461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8890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812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468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812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468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5921183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9055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271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61100" y="19812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61100" y="4114800"/>
            <a:ext cx="5130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328502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609600"/>
            <a:ext cx="10464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2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6800" y="1981200"/>
            <a:ext cx="51308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9942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8B0110E-2D8F-42D1-ABE5-BA8ABEF49D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3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6D895B5-E5A3-4927-8301-AE0D88F014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404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5B1CC45-ECFF-4540-B12D-FC3ECC03805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167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65756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4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0DFE802-6583-4FE3-8315-65666B8E5A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066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  <a:endParaRPr lang="en-US" dirty="0"/>
          </a:p>
        </p:txBody>
      </p:sp>
      <p:sp>
        <p:nvSpPr>
          <p:cNvPr id="3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7C18859-4BB1-483F-8D84-C8EF78C36C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9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6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DC80FB-3CF1-477A-AC44-7FB7BA0D4E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1167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4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1625600" y="6635687"/>
            <a:ext cx="1327606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ea typeface="ＭＳ Ｐゴシック" pitchFamily="34" charset="-128"/>
              </a:defRPr>
            </a:lvl1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"/>
          </p:nvPr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9CA1675D-DAEC-47B8-A6EF-147A021119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9"/>
          <a:srcRect l="4798" t="9499" r="6810" b="33257"/>
          <a:stretch/>
        </p:blipFill>
        <p:spPr>
          <a:xfrm>
            <a:off x="11230331" y="7"/>
            <a:ext cx="935181" cy="847898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4F05AFCB-6B6D-457E-983A-F9274F33559E}"/>
              </a:ext>
            </a:extLst>
          </p:cNvPr>
          <p:cNvSpPr/>
          <p:nvPr userDrawn="1"/>
        </p:nvSpPr>
        <p:spPr>
          <a:xfrm>
            <a:off x="3301671" y="6619736"/>
            <a:ext cx="16738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b="1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ec-21-0270-01-00EC</a:t>
            </a:r>
            <a:endParaRPr lang="en-US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817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30" name="Picture 7" descr="IEEE_TAG_BLUE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0" y="5924551"/>
            <a:ext cx="12192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17ECB64A-59B8-4435-8D4C-59F3CA108821}"/>
              </a:ext>
            </a:extLst>
          </p:cNvPr>
          <p:cNvSpPr txBox="1">
            <a:spLocks/>
          </p:cNvSpPr>
          <p:nvPr userDrawn="1"/>
        </p:nvSpPr>
        <p:spPr>
          <a:xfrm>
            <a:off x="1625600" y="6635687"/>
            <a:ext cx="41656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pitchFamily="34" charset="-128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01 July 2020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8" name="Slide Number Placeholder 10">
            <a:extLst>
              <a:ext uri="{FF2B5EF4-FFF2-40B4-BE49-F238E27FC236}">
                <a16:creationId xmlns:a16="http://schemas.microsoft.com/office/drawing/2014/main" id="{D75485EB-D5CD-438A-98F9-5987E1CE15D1}"/>
              </a:ext>
            </a:extLst>
          </p:cNvPr>
          <p:cNvSpPr txBox="1">
            <a:spLocks/>
          </p:cNvSpPr>
          <p:nvPr userDrawn="1"/>
        </p:nvSpPr>
        <p:spPr>
          <a:xfrm>
            <a:off x="711200" y="6626258"/>
            <a:ext cx="914400" cy="212726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000" kern="1200">
                <a:solidFill>
                  <a:schemeClr val="bg1"/>
                </a:solidFill>
                <a:latin typeface="Verdana" charset="0"/>
                <a:ea typeface="ＭＳ Ｐゴシック" charset="0"/>
                <a:cs typeface="ＭＳ Ｐゴシック" charset="0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Verdana" charset="0"/>
                <a:ea typeface="ＭＳ Ｐゴシック" charset="0"/>
                <a:cs typeface="ＭＳ Ｐゴシック" charset="0"/>
              </a:defRPr>
            </a:lvl9pPr>
          </a:lstStyle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‹#›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2702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  <p:sldLayoutId id="2147483750" r:id="rId12"/>
    <p:sldLayoutId id="2147483751" r:id="rId13"/>
    <p:sldLayoutId id="2147483752" r:id="rId14"/>
    <p:sldLayoutId id="2147483753" r:id="rId15"/>
    <p:sldLayoutId id="2147483754" r:id="rId1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Verdana" pitchFamily="-112" charset="0"/>
          <a:ea typeface="ＭＳ Ｐゴシック" pitchFamily="28" charset="-128"/>
          <a:cs typeface="ＭＳ Ｐゴシック" pitchFamily="2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28" charset="0"/>
          <a:ea typeface="ＭＳ Ｐゴシック" pitchFamily="28" charset="-128"/>
          <a:cs typeface="ＭＳ Ｐゴシック" pitchFamily="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80000"/>
        <a:buBlip>
          <a:blip r:embed="rId20"/>
        </a:buBlip>
        <a:defRPr sz="28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6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 sz="22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595959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8" charset="2"/>
        <a:buChar char="§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featured/802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50291D1B-1208-42F7-A249-0DD512746B3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IEEE 802 July 2021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Public Visibility </a:t>
            </a:r>
            <a:br>
              <a:rPr lang="en-US" dirty="0">
                <a:solidFill>
                  <a:srgbClr val="006799"/>
                </a:solidFill>
              </a:rPr>
            </a:br>
            <a:r>
              <a:rPr lang="en-US" dirty="0">
                <a:solidFill>
                  <a:srgbClr val="006799"/>
                </a:solidFill>
              </a:rPr>
              <a:t>Standing Committee Report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96DB2F60-85B2-4076-A1CA-C47C2C2E6A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IEEE 802 Nov 2021 Plenary</a:t>
            </a:r>
          </a:p>
          <a:p>
            <a:r>
              <a:rPr lang="en-US" dirty="0"/>
              <a:t>Opening Mtg – 05 Nov 2021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16524-156E-4B3B-A808-455A5D03992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914400">
              <a:defRPr/>
            </a:pPr>
            <a:r>
              <a:rPr lang="en-US">
                <a:latin typeface="Verdana" panose="020B0604030504040204" pitchFamily="34" charset="0"/>
              </a:rPr>
              <a:t>05 Nov 2021</a:t>
            </a:r>
            <a:endParaRPr lang="en-US" dirty="0">
              <a:latin typeface="Verdana" panose="020B060403050404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021ED-A25A-4120-BC7B-CBF2171C97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defTabSz="914400"/>
            <a:fld id="{0ECBBD81-D5DD-4F1F-8336-5264FB2CC873}" type="slidenum">
              <a:rPr lang="en-US" smtClean="0">
                <a:latin typeface="Verdana" panose="020B0604030504040204" pitchFamily="34" charset="0"/>
                <a:ea typeface="ＭＳ Ｐゴシック" panose="020B0600070205080204" pitchFamily="34" charset="-128"/>
              </a:rPr>
              <a:pPr defTabSz="914400"/>
              <a:t>1</a:t>
            </a:fld>
            <a:endParaRPr lang="en-US">
              <a:latin typeface="Verdana" panose="020B060403050404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2257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657E0-A9BE-4AAA-810A-C759F9B42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509" y="609600"/>
            <a:ext cx="11637817" cy="1143000"/>
          </a:xfrm>
        </p:spPr>
        <p:txBody>
          <a:bodyPr/>
          <a:lstStyle/>
          <a:p>
            <a:r>
              <a:rPr lang="en-US" dirty="0"/>
              <a:t>Agenda – Wed, Nov 17 21</a:t>
            </a:r>
            <a:br>
              <a:rPr lang="en-US" dirty="0"/>
            </a:br>
            <a:r>
              <a:rPr lang="en-US" dirty="0"/>
              <a:t>Time: 3pm to 4:00pm ET, Meeting Info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DF44EB-242C-4B25-9119-BAA7D6447A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6799"/>
                </a:solidFill>
              </a:rPr>
              <a:t>Agenda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Review of Social Media Stats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802 Webpage Update</a:t>
            </a:r>
          </a:p>
          <a:p>
            <a:pPr lvl="1"/>
            <a:r>
              <a:rPr lang="en-US" b="1" dirty="0">
                <a:solidFill>
                  <a:srgbClr val="006799"/>
                </a:solidFill>
              </a:rPr>
              <a:t>Future Tech Talks</a:t>
            </a:r>
          </a:p>
          <a:p>
            <a:pPr lvl="1"/>
            <a:endParaRPr lang="en-US" b="1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1C6CCD-A86B-4321-84B9-7B909808D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461924-71EC-49F4-A87B-C2459D7B0E0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32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1F9B9-556C-4F07-8481-85508D969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Media Related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95B92-32B4-465D-B4C4-2F21CC8C3C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" y="1673702"/>
            <a:ext cx="5519195" cy="4114800"/>
          </a:xfrm>
        </p:spPr>
        <p:txBody>
          <a:bodyPr/>
          <a:lstStyle/>
          <a:p>
            <a:r>
              <a:rPr lang="en-US" sz="2000" dirty="0">
                <a:solidFill>
                  <a:srgbClr val="006799"/>
                </a:solidFill>
              </a:rPr>
              <a:t>Twitter (@IEEE802)</a:t>
            </a:r>
          </a:p>
          <a:p>
            <a:pPr lvl="1"/>
            <a:r>
              <a:rPr lang="en-US" sz="2000" dirty="0">
                <a:solidFill>
                  <a:srgbClr val="006799"/>
                </a:solidFill>
              </a:rPr>
              <a:t>233 followers </a:t>
            </a:r>
          </a:p>
          <a:p>
            <a:pPr lvl="1"/>
            <a:r>
              <a:rPr lang="en-US" sz="2000" dirty="0">
                <a:solidFill>
                  <a:srgbClr val="006799"/>
                </a:solidFill>
              </a:rPr>
              <a:t>Last 90 days (Aug 7 – Nov 4)</a:t>
            </a:r>
          </a:p>
          <a:p>
            <a:pPr lvl="2"/>
            <a:r>
              <a:rPr lang="en-US" sz="1600" dirty="0">
                <a:solidFill>
                  <a:srgbClr val="006799"/>
                </a:solidFill>
              </a:rPr>
              <a:t>3.5k impressions</a:t>
            </a:r>
          </a:p>
          <a:p>
            <a:endParaRPr lang="en-US" sz="2000" dirty="0">
              <a:solidFill>
                <a:srgbClr val="006799"/>
              </a:solidFill>
            </a:endParaRPr>
          </a:p>
          <a:p>
            <a:r>
              <a:rPr lang="en-US" sz="2000" dirty="0">
                <a:solidFill>
                  <a:srgbClr val="006799"/>
                </a:solidFill>
              </a:rPr>
              <a:t>LinkedIn</a:t>
            </a:r>
          </a:p>
          <a:p>
            <a:pPr lvl="1"/>
            <a:r>
              <a:rPr lang="en-US" sz="2000" dirty="0">
                <a:solidFill>
                  <a:srgbClr val="006799"/>
                </a:solidFill>
              </a:rPr>
              <a:t>314 followers (+37% since Jul 21)</a:t>
            </a:r>
          </a:p>
          <a:p>
            <a:pPr lvl="2"/>
            <a:endParaRPr lang="en-US" sz="1600" dirty="0">
              <a:solidFill>
                <a:srgbClr val="006799"/>
              </a:solidFill>
            </a:endParaRPr>
          </a:p>
          <a:p>
            <a:pPr lvl="1"/>
            <a:endParaRPr lang="en-US" sz="2000" dirty="0">
              <a:solidFill>
                <a:srgbClr val="006799"/>
              </a:solidFill>
            </a:endParaRPr>
          </a:p>
          <a:p>
            <a:pPr lvl="1"/>
            <a:endParaRPr lang="en-US" sz="2000" dirty="0">
              <a:solidFill>
                <a:srgbClr val="006799"/>
              </a:solidFill>
            </a:endParaRPr>
          </a:p>
          <a:p>
            <a:pPr lvl="1"/>
            <a:endParaRPr lang="en-US" sz="2000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318BC-0660-464A-963F-BF6E3E5006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B153-D275-4B51-BDBF-552A1BF0490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2CC2B2C-0531-46BC-A968-DD9401D126DA}"/>
              </a:ext>
            </a:extLst>
          </p:cNvPr>
          <p:cNvSpPr txBox="1"/>
          <p:nvPr/>
        </p:nvSpPr>
        <p:spPr>
          <a:xfrm>
            <a:off x="7739270" y="1417981"/>
            <a:ext cx="25709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Twitter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C6F099C-01A1-4B4B-B33C-B35A464F73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73303" y="1787313"/>
            <a:ext cx="5966298" cy="171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1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B7D74-D270-47A3-8E35-B78B67D71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85508"/>
            <a:ext cx="10363200" cy="733063"/>
          </a:xfrm>
        </p:spPr>
        <p:txBody>
          <a:bodyPr/>
          <a:lstStyle/>
          <a:p>
            <a:r>
              <a:rPr lang="en-US" dirty="0"/>
              <a:t>Google Analytics 802 (Jan 1 – Nov 3, 2021)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962EE7-B9EE-41AF-AED5-F923ED476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B8E0E-5BBE-4883-8B0C-9741B21A84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D75FC1E-1CE1-4067-8072-83A415B8A2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169" y="1142714"/>
            <a:ext cx="3818154" cy="250806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E0375CD-DF09-4E09-93C2-6544DB8670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90774" y="1013070"/>
            <a:ext cx="3194881" cy="25969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568D07B4-3E68-4B3D-9183-48FFF11A5CE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10511" y="3642723"/>
            <a:ext cx="3090812" cy="278712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617D1BF3-C406-48A3-91F7-B6DA49FDBDD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130121" y="3610036"/>
            <a:ext cx="2555534" cy="2890264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E7A8BCC-BECA-4B33-A107-0FB22635F3B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755437" y="1062538"/>
            <a:ext cx="3934421" cy="543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124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F4E100-66DC-40EE-920B-6C842B3D7E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Webpage 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AD37F3-8E24-4421-897A-29A8630C6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6799"/>
                </a:solidFill>
              </a:rPr>
              <a:t>“News about IEEE 802” added on 802 Main Page</a:t>
            </a:r>
          </a:p>
          <a:p>
            <a:r>
              <a:rPr lang="en-US" dirty="0">
                <a:solidFill>
                  <a:srgbClr val="006799"/>
                </a:solidFill>
              </a:rPr>
              <a:t>Links to Twitter / LinkedIn only seen on 802.1</a:t>
            </a:r>
          </a:p>
          <a:p>
            <a:r>
              <a:rPr lang="en-US" dirty="0">
                <a:solidFill>
                  <a:srgbClr val="006799"/>
                </a:solidFill>
              </a:rPr>
              <a:t>Has Google Analytics code been added to </a:t>
            </a:r>
            <a:r>
              <a:rPr lang="en-US">
                <a:solidFill>
                  <a:srgbClr val="006799"/>
                </a:solidFill>
              </a:rPr>
              <a:t>all webpages? </a:t>
            </a:r>
            <a:endParaRPr lang="en-US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A2A10-C028-4D40-9C61-DECB2CBDB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A68BC4-0309-4B13-BBCB-58EF597A3F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54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7D6BF-ED69-48E5-970A-19B5CD03A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622852"/>
          </a:xfrm>
        </p:spPr>
        <p:txBody>
          <a:bodyPr/>
          <a:lstStyle/>
          <a:p>
            <a:r>
              <a:rPr lang="en-US" dirty="0"/>
              <a:t>IEEE EA Future Tech Talks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0C16BB-2C10-4607-B1FD-577558C4C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745" y="1444487"/>
            <a:ext cx="11429999" cy="4651513"/>
          </a:xfrm>
        </p:spPr>
        <p:txBody>
          <a:bodyPr/>
          <a:lstStyle/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6799"/>
                </a:solidFill>
                <a:effectLst/>
                <a:latin typeface="Arial" panose="020B0604020202020204" pitchFamily="34" charset="0"/>
              </a:rPr>
              <a:t>08 Dec 21 - Next Generation of 802 Networking Standards, Nikolich / Gilb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12 Jan 22 – TSN – Nikolich / Parsons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6799"/>
                </a:solidFill>
                <a:effectLst/>
                <a:latin typeface="Arial" panose="020B0604020202020204" pitchFamily="34" charset="0"/>
              </a:rPr>
              <a:t>23 F</a:t>
            </a: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eb 22 - 200 GbE, 400 GbE, 800GbE, and 1.6 </a:t>
            </a:r>
            <a:r>
              <a:rPr lang="en-US" sz="2400" dirty="0" err="1">
                <a:solidFill>
                  <a:srgbClr val="006799"/>
                </a:solidFill>
                <a:latin typeface="Arial" panose="020B0604020202020204" pitchFamily="34" charset="0"/>
              </a:rPr>
              <a:t>TbE</a:t>
            </a: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 – Nikolich / D’Ambrosia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6799"/>
                </a:solidFill>
                <a:effectLst/>
                <a:latin typeface="Arial" panose="020B0604020202020204" pitchFamily="34" charset="0"/>
              </a:rPr>
              <a:t>30 Mar 22 - Single Pair Ethernet – Nikolich / Zimmerman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27 Apr 22 – 802.15 – Nikolich / Rolfe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006799"/>
                </a:solidFill>
                <a:effectLst/>
                <a:latin typeface="Arial" panose="020B0604020202020204" pitchFamily="34" charset="0"/>
              </a:rPr>
              <a:t>25 May 22 - 802.19.3  - Coexistence of 802.11 and 802.15.4 in Sub-1 GHz frequency bands – Nikolich / Rolfe</a:t>
            </a:r>
          </a:p>
          <a:p>
            <a:pPr lvl="1">
              <a:spcBef>
                <a:spcPts val="1200"/>
              </a:spcBef>
              <a:buClr>
                <a:srgbClr val="006799"/>
              </a:buCl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6799"/>
                </a:solidFill>
                <a:latin typeface="Arial" panose="020B0604020202020204" pitchFamily="34" charset="0"/>
              </a:rPr>
              <a:t>Tentative - 22 Jun 22 – Coexistence – Nikolich / Myles</a:t>
            </a:r>
            <a:endParaRPr lang="en-US" sz="2400" b="0" i="0" dirty="0">
              <a:solidFill>
                <a:srgbClr val="006799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620EA5-CE36-4256-8600-EEE3B2A99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23D75-344B-4F1F-8FDA-F5C50094CB7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5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5C0B6E-3394-4A63-9988-4D79134DA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Closing Report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0EC386-902E-4A88-A9BF-3A7C31665F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399" y="1387736"/>
            <a:ext cx="10985679" cy="4708264"/>
          </a:xfrm>
        </p:spPr>
        <p:txBody>
          <a:bodyPr/>
          <a:lstStyle/>
          <a:p>
            <a:r>
              <a:rPr lang="en-US" sz="1800" dirty="0">
                <a:solidFill>
                  <a:srgbClr val="006799"/>
                </a:solidFill>
              </a:rPr>
              <a:t>To Be Added </a:t>
            </a:r>
            <a:endParaRPr lang="en-US" sz="180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b="0" dirty="0">
              <a:solidFill>
                <a:srgbClr val="0067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  <a:p>
            <a:pPr lvl="1"/>
            <a:endParaRPr lang="en-US" sz="1800" dirty="0">
              <a:solidFill>
                <a:srgbClr val="006799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6EAB1F-75A1-4148-81DA-8F496C357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718110-41C2-4EFE-BC27-60FBBFD4BD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733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2A62AB80-7202-4012-A738-1CF8B40487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57DED5C8-2CE4-4889-965F-F6CAA790BA2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Backup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F324BD-F5AB-48AF-AC74-872B8E9D1E3B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EDE406-33DB-4D8F-B614-7E9D95ECAA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27953F7-7028-42D5-916D-7BE6627B023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5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35A7B-CD7D-49EB-9F3D-DF629B7C5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4800"/>
            <a:ext cx="11506200" cy="1143000"/>
          </a:xfrm>
        </p:spPr>
        <p:txBody>
          <a:bodyPr/>
          <a:lstStyle/>
          <a:p>
            <a:r>
              <a:rPr lang="en-US" dirty="0"/>
              <a:t>802 Public Visibility SC Scope, Duties, Membership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10278-CCF0-43BB-B025-C818F3CCC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09C4431C-3C8B-4238-82E7-816A2505E6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11C88C2-7B5D-44C3-B28E-365D5B792D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46068" y="1557344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5000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0975" algn="l" rtl="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2pPr>
            <a:lvl3pPr marL="365125" indent="-180975" algn="l" rtl="0" eaLnBrk="0" fontAlgn="base" hangingPunct="0">
              <a:spcBef>
                <a:spcPct val="25000"/>
              </a:spcBef>
              <a:spcAft>
                <a:spcPct val="0"/>
              </a:spcAft>
              <a:buFont typeface="Arial" pitchFamily="34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3pPr>
            <a:lvl4pPr marL="711200" indent="-344488" algn="l" rtl="0" eaLnBrk="0" fontAlgn="base" hangingPunct="0">
              <a:spcBef>
                <a:spcPct val="10000"/>
              </a:spcBef>
              <a:spcAft>
                <a:spcPct val="0"/>
              </a:spcAft>
              <a:buFont typeface="Times New Roman" pitchFamily="18" charset="0"/>
              <a:buChar char="—"/>
              <a:defRPr sz="1400">
                <a:solidFill>
                  <a:schemeClr val="tx1"/>
                </a:solidFill>
                <a:latin typeface="+mn-lt"/>
              </a:defRPr>
            </a:lvl4pPr>
            <a:lvl5pPr marL="9699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+mn-lt"/>
              </a:defRPr>
            </a:lvl5pPr>
            <a:lvl6pPr marL="14271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18843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23415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2798763" indent="-1651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1588" marR="0" lvl="1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r>
              <a:rPr kumimoji="0" lang="en-AU" sz="14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</a:rPr>
              <a:t>Scope and Duties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To raise industry awareness in timely fashion of IEEE 802 WG / TAG activities </a:t>
            </a:r>
          </a:p>
          <a:p>
            <a:pPr marL="457200" lvl="1"/>
            <a:r>
              <a:rPr lang="en-AU" sz="1400" dirty="0">
                <a:solidFill>
                  <a:srgbClr val="000000"/>
                </a:solidFill>
                <a:latin typeface="Arial"/>
              </a:rPr>
              <a:t>Develop social media content based on IEEE 802 WG / TAG activities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Twitter - https://twitter.com/ieee802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LinkedIn – https://www.linkedin.com/company/ieee802 </a:t>
            </a:r>
          </a:p>
          <a:p>
            <a:pPr marL="639762" lvl="2"/>
            <a:r>
              <a:rPr lang="en-AU" sz="1400" dirty="0">
                <a:solidFill>
                  <a:srgbClr val="000000"/>
                </a:solidFill>
                <a:latin typeface="Arial"/>
              </a:rPr>
              <a:t>IEEE-SA 802  - </a:t>
            </a:r>
            <a:r>
              <a:rPr lang="en-AU" sz="1400" dirty="0">
                <a:solidFill>
                  <a:srgbClr val="000000"/>
                </a:solidFill>
                <a:latin typeface="Arial"/>
                <a:hlinkClick r:id="rId2"/>
              </a:rPr>
              <a:t>https://standards.ieee.org/featured/802/index.html</a:t>
            </a:r>
            <a:endParaRPr lang="en-AU" sz="1400" dirty="0">
              <a:solidFill>
                <a:srgbClr val="000000"/>
              </a:solidFill>
              <a:latin typeface="Arial"/>
            </a:endParaRPr>
          </a:p>
          <a:p>
            <a:pPr marL="463550" lvl="1"/>
            <a:r>
              <a:rPr kumimoji="0" lang="en-AU" sz="1400" b="1" i="1" u="sng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Arial"/>
              </a:rPr>
              <a:t>Content 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Pre 802 Plenary meetings for social media messaging: PARs to be considered, Tutorials, [802.3] Call-for-Interests, New Task Force formations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Review Post 802 Plenary meetings for social media messaging: Study Group formations, IEEE 802 Position Approvals</a:t>
            </a:r>
          </a:p>
          <a:p>
            <a:pPr marL="631825" lvl="2" indent="-177800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Other 802 related material for social media messaging: Press Releases, White Paper publications, Other 802 approved news, </a:t>
            </a:r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802 WG / TAG Activities with IEEE-SA</a:t>
            </a:r>
          </a:p>
          <a:p>
            <a:pPr marL="631825" lvl="2" indent="-177800"/>
            <a:r>
              <a:rPr lang="en-US" sz="1400" b="0" u="sng" dirty="0">
                <a:latin typeface="Arial" panose="020B0604020202020204" pitchFamily="34" charset="0"/>
                <a:cs typeface="Arial" panose="020B0604020202020204" pitchFamily="34" charset="0"/>
              </a:rPr>
              <a:t>IEEE-SA Standards Board Related 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- PAR Approvals, Standards Approval, Standards Publication, 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8" lvl="1" indent="0">
              <a:buNone/>
            </a:pPr>
            <a:r>
              <a:rPr lang="en-AU" sz="1400" b="1" dirty="0">
                <a:latin typeface="Arial"/>
              </a:rPr>
              <a:t>Membership</a:t>
            </a:r>
          </a:p>
          <a:p>
            <a:pPr marL="566738" lvl="1" indent="-285750">
              <a:buFont typeface="Arial" panose="020B0604020202020204" pitchFamily="34" charset="0"/>
              <a:buChar char="•"/>
            </a:pPr>
            <a:r>
              <a:rPr lang="en-AU" sz="1400" dirty="0">
                <a:latin typeface="Arial"/>
              </a:rPr>
              <a:t>Membership in the Standing Committee is open to anyone that wishes to participate (ideally at least one participant from each 802 WG and TAG)</a:t>
            </a:r>
            <a:endParaRPr kumimoji="0" lang="en-AU" sz="14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Arial"/>
            </a:endParaRPr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D5435955-F4BE-4DBA-94CA-FDAB551D134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11200" y="6626258"/>
            <a:ext cx="914400" cy="212726"/>
          </a:xfrm>
        </p:spPr>
        <p:txBody>
          <a:bodyPr/>
          <a:lstStyle/>
          <a:p>
            <a:fld id="{427953F7-7028-42D5-916D-7BE6627B023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AB1E047-808D-47C5-833D-0D7E1E413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05 Nov 2021</a:t>
            </a:r>
          </a:p>
        </p:txBody>
      </p:sp>
    </p:spTree>
    <p:extLst>
      <p:ext uri="{BB962C8B-B14F-4D97-AF65-F5344CB8AC3E}">
        <p14:creationId xmlns:p14="http://schemas.microsoft.com/office/powerpoint/2010/main" val="1972609523"/>
      </p:ext>
    </p:extLst>
  </p:cSld>
  <p:clrMapOvr>
    <a:masterClrMapping/>
  </p:clrMapOvr>
</p:sld>
</file>

<file path=ppt/theme/theme1.xml><?xml version="1.0" encoding="utf-8"?>
<a:theme xmlns:a="http://schemas.openxmlformats.org/drawingml/2006/main" name="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ieee_corporate_template_1">
  <a:themeElements>
    <a:clrScheme name="Custom 3">
      <a:dk1>
        <a:srgbClr val="000000"/>
      </a:dk1>
      <a:lt1>
        <a:srgbClr val="FFFFFF"/>
      </a:lt1>
      <a:dk2>
        <a:srgbClr val="005582"/>
      </a:dk2>
      <a:lt2>
        <a:srgbClr val="808080"/>
      </a:lt2>
      <a:accent1>
        <a:srgbClr val="DC5D26"/>
      </a:accent1>
      <a:accent2>
        <a:srgbClr val="52A93A"/>
      </a:accent2>
      <a:accent3>
        <a:srgbClr val="FFFFFF"/>
      </a:accent3>
      <a:accent4>
        <a:srgbClr val="000000"/>
      </a:accent4>
      <a:accent5>
        <a:srgbClr val="6C0521"/>
      </a:accent5>
      <a:accent6>
        <a:srgbClr val="477E27"/>
      </a:accent6>
      <a:hlink>
        <a:srgbClr val="0080FF"/>
      </a:hlink>
      <a:folHlink>
        <a:srgbClr val="481861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28" charset="0"/>
            <a:ea typeface="ＭＳ Ｐゴシック" pitchFamily="28" charset="-128"/>
            <a:cs typeface="ＭＳ Ｐゴシック" pitchFamily="28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F3D88"/>
        </a:dk2>
        <a:lt2>
          <a:srgbClr val="808080"/>
        </a:lt2>
        <a:accent1>
          <a:srgbClr val="FF8000"/>
        </a:accent1>
        <a:accent2>
          <a:srgbClr val="59B308"/>
        </a:accent2>
        <a:accent3>
          <a:srgbClr val="FFFFFF"/>
        </a:accent3>
        <a:accent4>
          <a:srgbClr val="000000"/>
        </a:accent4>
        <a:accent5>
          <a:srgbClr val="FFC0AA"/>
        </a:accent5>
        <a:accent6>
          <a:srgbClr val="50A206"/>
        </a:accent6>
        <a:hlink>
          <a:srgbClr val="008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ieee_presentation_template.pot</Template>
  <TotalTime>11767</TotalTime>
  <Words>465</Words>
  <Application>Microsoft Office PowerPoint</Application>
  <PresentationFormat>Widescreen</PresentationFormat>
  <Paragraphs>70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ieee_corporate_template_1</vt:lpstr>
      <vt:lpstr>1_ieee_corporate_template_1</vt:lpstr>
      <vt:lpstr>IEEE 802 July 2021 Public Visibility  Standing Committee Report</vt:lpstr>
      <vt:lpstr>Agenda – Wed, Nov 17 21 Time: 3pm to 4:00pm ET, Meeting Info </vt:lpstr>
      <vt:lpstr>Social Media Related Tools</vt:lpstr>
      <vt:lpstr>Google Analytics 802 (Jan 1 – Nov 3, 2021)</vt:lpstr>
      <vt:lpstr>Webpage Review</vt:lpstr>
      <vt:lpstr>IEEE EA Future Tech Talks </vt:lpstr>
      <vt:lpstr>Closing Report Update</vt:lpstr>
      <vt:lpstr>PowerPoint Presentation</vt:lpstr>
      <vt:lpstr>802 Public Visibility SC Scope, Duties, Membership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Engel, Lisa Lisa.</dc:creator>
  <cp:lastModifiedBy>John DAmbrosia</cp:lastModifiedBy>
  <cp:revision>162</cp:revision>
  <dcterms:created xsi:type="dcterms:W3CDTF">2012-11-14T18:53:32Z</dcterms:created>
  <dcterms:modified xsi:type="dcterms:W3CDTF">2021-11-05T20:57:58Z</dcterms:modified>
</cp:coreProperties>
</file>