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41" r:id="rId3"/>
    <p:sldId id="417" r:id="rId4"/>
    <p:sldId id="402" r:id="rId5"/>
  </p:sldIdLst>
  <p:sldSz cx="9144000" cy="6858000" type="screen4x3"/>
  <p:notesSz cx="7102475" cy="93884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49" autoAdjust="0"/>
    <p:restoredTop sz="96000" autoAdjust="0"/>
  </p:normalViewPr>
  <p:slideViewPr>
    <p:cSldViewPr>
      <p:cViewPr varScale="1">
        <p:scale>
          <a:sx n="98" d="100"/>
          <a:sy n="98" d="100"/>
        </p:scale>
        <p:origin x="2022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85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19-Nov-21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85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7266" y="97965"/>
            <a:ext cx="655287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922" y="97965"/>
            <a:ext cx="845533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1263" y="709613"/>
            <a:ext cx="4678362" cy="35083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8157" cy="42236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1" tIns="46863" rIns="95191" bIns="468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7834" y="9089766"/>
            <a:ext cx="944720" cy="18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4972" algn="l"/>
                <a:tab pos="1394917" algn="l"/>
                <a:tab pos="2324862" algn="l"/>
                <a:tab pos="3254807" algn="l"/>
                <a:tab pos="4184752" algn="l"/>
                <a:tab pos="5114696" algn="l"/>
                <a:tab pos="6044641" algn="l"/>
                <a:tab pos="6974586" algn="l"/>
                <a:tab pos="7904531" algn="l"/>
                <a:tab pos="8834476" algn="l"/>
                <a:tab pos="9764420" algn="l"/>
                <a:tab pos="1069436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0830" y="9089765"/>
            <a:ext cx="523580" cy="367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842" y="9089766"/>
            <a:ext cx="731711" cy="18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1"/>
            <a:ext cx="5619541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7"/>
            <a:ext cx="5775639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2121" y="709837"/>
            <a:ext cx="4738235" cy="35090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9782" cy="43200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Jay Holcomb (Itron)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19nov21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219868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19nov21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Jay Holcomb (Itron)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0" y="6475413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1894749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802.18 LMSC Closing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EC-20/0255r00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1/18-21-0036-08-0000-frequency-table-template.xlsx" TargetMode="External"/><Relationship Id="rId2" Type="http://schemas.openxmlformats.org/officeDocument/2006/relationships/hyperlink" Target="https://mentor.ieee.org/802.18/dcn/21/18-21-0138-02-0000-apac-update-november-2021.pptx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6/18-16-0038-18-0000-teleconference-call-in-info.pptx" TargetMode="External"/><Relationship Id="rId2" Type="http://schemas.openxmlformats.org/officeDocument/2006/relationships/hyperlink" Target="https://mentor.ieee.org/802.18/dcn/21/18-21-0135-02-0000-agenda-electronic-plenary-11-18nov21-rr-tag-yvr.pptx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alendar.google.com/calendar/embed?src=c2gedttabtbj4bps23j4847004%40group.calendar.google.com&amp;ctz=America%2FNew_York" TargetMode="External"/><Relationship Id="rId4" Type="http://schemas.openxmlformats.org/officeDocument/2006/relationships/hyperlink" Target="http://ieee802.org/802tele_calendar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19nov21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>
                <a:latin typeface="+mn-lt"/>
              </a:rPr>
              <a:t>IEEE 802.18 RR-TAG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Electronic Plenary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LMSC (EC) Closing Report</a:t>
            </a:r>
            <a:endParaRPr lang="en-GB" sz="2400" dirty="0">
              <a:latin typeface="+mn-lt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7016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	Date:</a:t>
            </a:r>
            <a:r>
              <a:rPr lang="en-GB" sz="2000" b="0" dirty="0"/>
              <a:t> 19 November 2021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 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11DEF2DC-F127-4AFB-8BA7-4F5DB6B479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3988441"/>
              </p:ext>
            </p:extLst>
          </p:nvPr>
        </p:nvGraphicFramePr>
        <p:xfrm>
          <a:off x="685800" y="3495674"/>
          <a:ext cx="7856538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4" imgW="7944040" imgH="2532626" progId="Word.Document.8">
                  <p:embed/>
                </p:oleObj>
              </mc:Choice>
              <mc:Fallback>
                <p:oleObj name="Document" r:id="rId4" imgW="7944040" imgH="253262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9943946-CAC7-4B5F-A0AD-61A516AFFB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495674"/>
                        <a:ext cx="7856538" cy="2425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367950" y="609601"/>
            <a:ext cx="8408100" cy="761999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imes New Roman" charset="0"/>
              </a:rPr>
              <a:t>802.18 Radio Regulatory Advisory Group – RR-TAG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8334" y="1371600"/>
            <a:ext cx="8303266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/>
              <a:t>Number of voters:  40 (8 on LMSC)</a:t>
            </a:r>
            <a:r>
              <a:rPr lang="en-US" altLang="en-US" sz="1800" dirty="0">
                <a:solidFill>
                  <a:schemeClr val="tx1"/>
                </a:solidFill>
              </a:rPr>
              <a:t>;  Nearly Voters 1; Aspirant members: 9</a:t>
            </a:r>
          </a:p>
          <a:p>
            <a:pPr eaLnBrk="1" hangingPunct="1">
              <a:defRPr/>
            </a:pPr>
            <a:endParaRPr lang="en-US" sz="1000" dirty="0">
              <a:solidFill>
                <a:srgbClr val="FF0000"/>
              </a:solidFill>
              <a:ea typeface="+mn-ea"/>
              <a:cs typeface="+mn-cs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+mn-ea"/>
                <a:cs typeface="+mn-cs"/>
              </a:rPr>
              <a:t>Officers or the RR-TAG / IEEE 802.18:</a:t>
            </a:r>
          </a:p>
          <a:p>
            <a:pPr lvl="1">
              <a:defRPr/>
            </a:pPr>
            <a:r>
              <a:rPr lang="en-US" sz="1800" dirty="0"/>
              <a:t>Chair is Jay Holcomb (Itron) </a:t>
            </a:r>
          </a:p>
          <a:p>
            <a:pPr lvl="1">
              <a:defRPr/>
            </a:pPr>
            <a:r>
              <a:rPr lang="en-US" sz="1800" dirty="0"/>
              <a:t>Co-Vice-Chair Al Petrick (Skyworks Solutions) </a:t>
            </a:r>
          </a:p>
          <a:p>
            <a:pPr lvl="1">
              <a:defRPr/>
            </a:pPr>
            <a:r>
              <a:rPr lang="en-US" sz="1800" dirty="0"/>
              <a:t>Co-Vice-chair  Stuart Kerry (OK-Brit, self)</a:t>
            </a:r>
          </a:p>
          <a:p>
            <a:pPr lvl="1">
              <a:defRPr/>
            </a:pPr>
            <a:r>
              <a:rPr lang="en-US" sz="1800" dirty="0"/>
              <a:t>Secretary is open –  </a:t>
            </a:r>
          </a:p>
          <a:p>
            <a:pPr lvl="1">
              <a:defRPr/>
            </a:pPr>
            <a:r>
              <a:rPr lang="en-US" sz="1600" dirty="0"/>
              <a:t>	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cs typeface="+mn-cs"/>
              </a:rPr>
              <a:t>Schedule this plenary was: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Thursday 11</a:t>
            </a:r>
            <a:r>
              <a:rPr lang="en-US" baseline="30000" dirty="0">
                <a:cs typeface="+mn-cs"/>
              </a:rPr>
              <a:t>th</a:t>
            </a:r>
            <a:r>
              <a:rPr lang="en-US" dirty="0">
                <a:cs typeface="+mn-cs"/>
              </a:rPr>
              <a:t>  15:00et, 1hr, opening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Thursday 18</a:t>
            </a:r>
            <a:r>
              <a:rPr lang="en-US" baseline="30000" dirty="0">
                <a:cs typeface="+mn-cs"/>
              </a:rPr>
              <a:t>th</a:t>
            </a:r>
            <a:r>
              <a:rPr lang="en-US" dirty="0">
                <a:cs typeface="+mn-cs"/>
              </a:rPr>
              <a:t>  15:00et, 1hr, closing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>
              <a:latin typeface="Times New Roman" pitchFamily="16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19nov21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xfrm>
            <a:off x="5410200" y="6475413"/>
            <a:ext cx="3184520" cy="180975"/>
          </a:xfrm>
        </p:spPr>
        <p:txBody>
          <a:bodyPr/>
          <a:lstStyle/>
          <a:p>
            <a:r>
              <a:rPr lang="en-US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03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674688" y="381000"/>
            <a:ext cx="7770813" cy="838200"/>
          </a:xfrm>
        </p:spPr>
        <p:txBody>
          <a:bodyPr/>
          <a:lstStyle/>
          <a:p>
            <a:r>
              <a:rPr lang="en-US" altLang="en-US" sz="2400" dirty="0"/>
              <a:t>802.18 meeting discussion item</a:t>
            </a:r>
            <a:r>
              <a:rPr lang="en-US" altLang="en-US" sz="20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74688" y="1143000"/>
            <a:ext cx="8316912" cy="5332413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Next session plans and status for January 2022</a:t>
            </a:r>
          </a:p>
          <a:p>
            <a:pPr lvl="4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Approved weekly teleconferences through  19 May 22. </a:t>
            </a:r>
          </a:p>
          <a:p>
            <a:pPr lvl="4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Discussed what members had to share on EU activities in ETSI, CEPT, etc.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ETSI busy on TVWS, 5, 6 and 60 GHz, like normal.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CEPT has a CG-UWB working on regulatory framework for 6-8.5GHz and more. </a:t>
            </a:r>
            <a:endParaRPr lang="en-US" sz="1800" b="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2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Discussed what members had to share on non-EU stds and USA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 Had a nice APAC update, </a:t>
            </a:r>
            <a:r>
              <a:rPr lang="en-US" sz="1800" b="0" i="0" u="none" strike="noStrike" baseline="0" dirty="0">
                <a:solidFill>
                  <a:srgbClr val="000000"/>
                </a:solidFill>
                <a:hlinkClick r:id="rId2"/>
              </a:rPr>
              <a:t>&lt;18-21-0138-02&gt;</a:t>
            </a:r>
            <a:r>
              <a:rPr lang="en-US" sz="1800" b="0" i="0" u="none" strike="noStrike" baseline="0" dirty="0">
                <a:solidFill>
                  <a:srgbClr val="000000"/>
                </a:solidFill>
              </a:rPr>
              <a:t> </a:t>
            </a:r>
            <a:endParaRPr lang="en-US" sz="18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Discussed what members had to share on ITU-R and WRC activities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The IEEE 802 submissions were introduced at WP 1A and WP 5A.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Status of FCC 6 GHz Multi-Stake-Holders group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One point of note is working the FCC to cleanup ULS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Status and discussion on Frequency table for IEEE 802 Wireless Stds.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 Next monthly ad hoc is 23nov21. </a:t>
            </a:r>
            <a:r>
              <a:rPr lang="en-US" sz="1800" dirty="0">
                <a:solidFill>
                  <a:srgbClr val="0070C0"/>
                </a:solidFill>
                <a:ea typeface="Times New Roman" panose="02020603050405020304" pitchFamily="18" charset="0"/>
                <a:hlinkClick r:id="rId3"/>
              </a:rPr>
              <a:t>&lt;18-21-0036-08&gt;</a:t>
            </a:r>
            <a:endParaRPr lang="en-US" sz="1800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19nov21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259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0319"/>
            <a:ext cx="7770813" cy="552681"/>
          </a:xfrm>
        </p:spPr>
        <p:txBody>
          <a:bodyPr/>
          <a:lstStyle/>
          <a:p>
            <a:r>
              <a:rPr lang="en-GB" sz="2400" dirty="0"/>
              <a:t>802.18 Meeting Close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96962"/>
            <a:ext cx="8305800" cy="537845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More detail in 802.18 agenda: </a:t>
            </a:r>
            <a:r>
              <a:rPr lang="en-US" sz="2000" dirty="0">
                <a:hlinkClick r:id="rId2"/>
              </a:rPr>
              <a:t>https://mentor.ieee.org/802.18/dcn/21/18-21-0135-02-0000-agenda-electronic-plenary-11-18nov21-rr-tag-yvr.pptx</a:t>
            </a:r>
            <a:r>
              <a:rPr lang="en-US" sz="20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RR-TAG adjourned Thursday 18Nov21.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Next “weekly” teleconference </a:t>
            </a:r>
            <a:r>
              <a:rPr lang="en-US" sz="1400" dirty="0"/>
              <a:t>(</a:t>
            </a:r>
            <a:r>
              <a:rPr lang="en-US" sz="1400" dirty="0" err="1"/>
              <a:t>sched’d</a:t>
            </a:r>
            <a:r>
              <a:rPr lang="en-US" sz="1400" dirty="0"/>
              <a:t> to 19may22)</a:t>
            </a:r>
            <a:r>
              <a:rPr lang="en-US" sz="20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02dec20–</a:t>
            </a:r>
            <a:r>
              <a:rPr lang="en-US" sz="1800" i="1" u="sng" dirty="0"/>
              <a:t>15:00–&lt;15:55</a:t>
            </a:r>
            <a:r>
              <a:rPr lang="en-US" sz="1800" dirty="0"/>
              <a:t> ET 	no call 25nov21.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Current call in info: </a:t>
            </a:r>
            <a:r>
              <a:rPr lang="en-US" sz="1800" dirty="0">
                <a:hlinkClick r:id="rId3"/>
              </a:rPr>
              <a:t>https://mentor.ieee.org/802.18/dcn/16/18-16-0038-18-0000-teleconference-call-in-info.pptx</a:t>
            </a:r>
            <a:r>
              <a:rPr lang="en-US" sz="1800" dirty="0"/>
              <a:t>  </a:t>
            </a:r>
            <a:r>
              <a:rPr lang="en-US" altLang="en-US" sz="1200" dirty="0"/>
              <a:t>(</a:t>
            </a:r>
            <a:r>
              <a:rPr lang="en-US" altLang="en-US" sz="1200" i="1" u="sng" dirty="0"/>
              <a:t>or latest)</a:t>
            </a:r>
            <a:endParaRPr lang="en-US" altLang="en-US" sz="1800" b="1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dirty="0"/>
              <a:t>Also, see back up slide in 802.18 agendas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All late changes/cancellations will be sent out to the 802.18 list server.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Overall IEEE 802 schedule: </a:t>
            </a:r>
            <a:r>
              <a:rPr lang="en-US" sz="1800" dirty="0">
                <a:hlinkClick r:id="rId4"/>
              </a:rPr>
              <a:t>http://ieee802.org/802tele_calendar.html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or only 802.18:  </a:t>
            </a:r>
            <a:r>
              <a:rPr lang="en-US" sz="1800" dirty="0">
                <a:hlinkClick r:id="rId5"/>
              </a:rPr>
              <a:t>IEEE 802.18 TAG Calendar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u="sng" dirty="0"/>
              <a:t>The next electronic Wireless Interim is in January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u="sng" dirty="0"/>
              <a:t>The next ___(decide 07dec)___Plenary is in March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Thank You – Please stay safe.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19nov21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679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7030A0"/>
      </a:hlink>
      <a:folHlink>
        <a:srgbClr val="00002D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67559</TotalTime>
  <Words>445</Words>
  <Application>Microsoft Office PowerPoint</Application>
  <PresentationFormat>On-screen Show (4:3)</PresentationFormat>
  <Paragraphs>65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IEEE 802.18 RR-TAG Electronic Plenary LMSC (EC) Closing Report</vt:lpstr>
      <vt:lpstr>802.18 Radio Regulatory Advisory Group – RR-TAG</vt:lpstr>
      <vt:lpstr>802.18 meeting discussion items</vt:lpstr>
      <vt:lpstr>802.18 Meeting Close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author</cp:lastModifiedBy>
  <cp:revision>498</cp:revision>
  <cp:lastPrinted>2017-08-03T16:59:47Z</cp:lastPrinted>
  <dcterms:created xsi:type="dcterms:W3CDTF">2016-03-03T14:54:45Z</dcterms:created>
  <dcterms:modified xsi:type="dcterms:W3CDTF">2021-11-19T22:51:49Z</dcterms:modified>
</cp:coreProperties>
</file>